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s/slide35.xml" ContentType="application/vnd.openxmlformats-officedocument.presentationml.slide+xml"/>
  <Override PartName="/ppt/slides/slide72.xml" ContentType="application/vnd.openxmlformats-officedocument.presentationml.slide+xml"/>
  <Override PartName="/ppt/slides/slide26.xml" ContentType="application/vnd.openxmlformats-officedocument.presentationml.slide+xml"/>
  <Override PartName="/ppt/slides/slide73.xml" ContentType="application/vnd.openxmlformats-officedocument.presentationml.slide+xml"/>
  <Override PartName="/ppt/slides/slide25.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23.xml" ContentType="application/vnd.openxmlformats-officedocument.presentationml.slide+xml"/>
  <Override PartName="/ppt/slides/slide88.xml" ContentType="application/vnd.openxmlformats-officedocument.presentationml.slide+xml"/>
  <Override PartName="/ppt/slides/slide22.xml" ContentType="application/vnd.openxmlformats-officedocument.presentationml.slide+xml"/>
  <Override PartName="/ppt/slides/slide34.xml" ContentType="application/vnd.openxmlformats-officedocument.presentationml.slide+xml"/>
  <Override PartName="/ppt/slides/slide85.xml" ContentType="application/vnd.openxmlformats-officedocument.presentationml.slide+xml"/>
  <Override PartName="/ppt/slides/slide84.xml" ContentType="application/vnd.openxmlformats-officedocument.presentationml.slide+xml"/>
  <Override PartName="/ppt/slides/slide83.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24.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62.xml" ContentType="application/vnd.openxmlformats-officedocument.presentationml.slide+xml"/>
  <Override PartName="/ppt/slides/slide27.xml" ContentType="application/vnd.openxmlformats-officedocument.presentationml.slide+xml"/>
  <Override PartName="/ppt/slides/slide61.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30.xml" ContentType="application/vnd.openxmlformats-officedocument.presentationml.slide+xml"/>
  <Override PartName="/ppt/slides/slide45.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6.xml" ContentType="application/vnd.openxmlformats-officedocument.presentationml.slide+xml"/>
  <Override PartName="/ppt/slides/slide33.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2.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49.xml" ContentType="application/vnd.openxmlformats-officedocument.presentationml.slide+xml"/>
  <Override PartName="/ppt/slides/slide29.xml" ContentType="application/vnd.openxmlformats-officedocument.presentationml.slide+xml"/>
  <Override PartName="/ppt/slides/slide50.xml" ContentType="application/vnd.openxmlformats-officedocument.presentationml.slide+xml"/>
  <Override PartName="/ppt/slides/slide28.xml" ContentType="application/vnd.openxmlformats-officedocument.presentationml.slide+xml"/>
  <Override PartName="/ppt/slides/slide51.xml" ContentType="application/vnd.openxmlformats-officedocument.presentationml.slide+xml"/>
  <Override PartName="/ppt/slides/slide90.xml" ContentType="application/vnd.openxmlformats-officedocument.presentationml.slide+xml"/>
  <Override PartName="/ppt/slides/slide89.xml" ContentType="application/vnd.openxmlformats-officedocument.presentationml.slide+xml"/>
  <Override PartName="/ppt/slides/slide92.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8.xml" ContentType="application/vnd.openxmlformats-officedocument.presentationml.slide+xml"/>
  <Override PartName="/ppt/slides/slide120.xml" ContentType="application/vnd.openxmlformats-officedocument.presentationml.slide+xml"/>
  <Override PartName="/ppt/slides/slide119.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4.xml" ContentType="application/vnd.openxmlformats-officedocument.presentationml.slide+xml"/>
  <Override PartName="/ppt/slides/slide91.xml" ContentType="application/vnd.openxmlformats-officedocument.presentationml.slide+xml"/>
  <Override PartName="/ppt/slides/slide112.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20.xml" ContentType="application/vnd.openxmlformats-officedocument.presentationml.slide+xml"/>
  <Override PartName="/ppt/slides/slide101.xml" ContentType="application/vnd.openxmlformats-officedocument.presentationml.slide+xml"/>
  <Override PartName="/ppt/slides/slide113.xml" ContentType="application/vnd.openxmlformats-officedocument.presentationml.slide+xml"/>
  <Override PartName="/ppt/slides/slide97.xml" ContentType="application/vnd.openxmlformats-officedocument.presentationml.slide+xml"/>
  <Override PartName="/ppt/slides/slide96.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21.xml" ContentType="application/vnd.openxmlformats-officedocument.presentationml.slide+xml"/>
  <Override PartName="/ppt/slides/slide102.xml" ContentType="application/vnd.openxmlformats-officedocument.presentationml.slide+xml"/>
  <Override PartName="/ppt/slides/slide98.xml" ContentType="application/vnd.openxmlformats-officedocument.presentationml.slide+xml"/>
  <Override PartName="/ppt/slides/slide107.xml" ContentType="application/vnd.openxmlformats-officedocument.presentationml.slide+xml"/>
  <Override PartName="/ppt/slides/slide109.xml" ContentType="application/vnd.openxmlformats-officedocument.presentationml.slide+xml"/>
  <Override PartName="/ppt/slides/slide106.xml" ContentType="application/vnd.openxmlformats-officedocument.presentationml.slide+xml"/>
  <Override PartName="/ppt/slides/slide1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03.xml" ContentType="application/vnd.openxmlformats-officedocument.presentationml.slide+xml"/>
  <Override PartName="/ppt/slides/slide108.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Slides/notesSlide65.xml" ContentType="application/vnd.openxmlformats-officedocument.presentationml.notesSlide+xml"/>
  <Override PartName="/ppt/notesSlides/notesSlide60.xml" ContentType="application/vnd.openxmlformats-officedocument.presentationml.notesSlide+xml"/>
  <Override PartName="/ppt/notesSlides/notesSlide92.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5.xml" ContentType="application/vnd.openxmlformats-officedocument.presentationml.notesSlide+xml"/>
  <Override PartName="/ppt/notesSlides/notesSlide54.xml" ContentType="application/vnd.openxmlformats-officedocument.presentationml.notesSlide+xml"/>
  <Override PartName="/ppt/notesSlides/notesSlide59.xml" ContentType="application/vnd.openxmlformats-officedocument.presentationml.notesSlide+xml"/>
  <Override PartName="/ppt/notesSlides/notesSlide61.xml" ContentType="application/vnd.openxmlformats-officedocument.presentationml.notesSlide+xml"/>
  <Override PartName="/ppt/notesSlides/notesSlide58.xml" ContentType="application/vnd.openxmlformats-officedocument.presentationml.notesSlide+xml"/>
  <Override PartName="/ppt/notesSlides/notesSlide63.xml" ContentType="application/vnd.openxmlformats-officedocument.presentationml.notesSlide+xml"/>
  <Override PartName="/ppt/notesSlides/notesSlide57.xml" ContentType="application/vnd.openxmlformats-officedocument.presentationml.notesSlide+xml"/>
  <Override PartName="/ppt/notesSlides/notesSlide64.xml" ContentType="application/vnd.openxmlformats-officedocument.presentationml.notesSlide+xml"/>
  <Override PartName="/ppt/notesSlides/notesSlide56.xml" ContentType="application/vnd.openxmlformats-officedocument.presentationml.notesSlide+xml"/>
  <Override PartName="/ppt/notesSlides/notesSlide62.xml" ContentType="application/vnd.openxmlformats-officedocument.presentationml.notesSlide+xml"/>
  <Override PartName="/ppt/notesSlides/notesSlide53.xml" ContentType="application/vnd.openxmlformats-officedocument.presentationml.notesSlide+xml"/>
  <Override PartName="/ppt/notesSlides/notesSlide50.xml" ContentType="application/vnd.openxmlformats-officedocument.presentationml.notesSlide+xml"/>
  <Override PartName="/ppt/notesSlides/notesSlide67.xml" ContentType="application/vnd.openxmlformats-officedocument.presentationml.notesSlide+xml"/>
  <Override PartName="/ppt/notesSlides/notesSlide103.xml" ContentType="application/vnd.openxmlformats-officedocument.presentationml.notesSlide+xml"/>
  <Override PartName="/ppt/notesSlides/notesSlide102.xml" ContentType="application/vnd.openxmlformats-officedocument.presentationml.notesSlide+xml"/>
  <Override PartName="/ppt/notesSlides/notesSlide101.xml" ContentType="application/vnd.openxmlformats-officedocument.presentationml.notesSlide+xml"/>
  <Override PartName="/ppt/notesSlides/notesSlide100.xml" ContentType="application/vnd.openxmlformats-officedocument.presentationml.notesSlide+xml"/>
  <Override PartName="/ppt/slideMasters/slideMaster1.xml" ContentType="application/vnd.openxmlformats-officedocument.presentationml.slideMaster+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9.xml" ContentType="application/vnd.openxmlformats-officedocument.presentationml.notesSlide+xml"/>
  <Override PartName="/ppt/notesSlides/notesSlide108.xml" ContentType="application/vnd.openxmlformats-officedocument.presentationml.notesSlide+xml"/>
  <Override PartName="/ppt/notesSlides/notesSlide107.xml" ContentType="application/vnd.openxmlformats-officedocument.presentationml.notesSlide+xml"/>
  <Override PartName="/ppt/notesSlides/notesSlide106.xml" ContentType="application/vnd.openxmlformats-officedocument.presentationml.notesSlide+xml"/>
  <Override PartName="/ppt/notesSlides/notesSlide99.xml" ContentType="application/vnd.openxmlformats-officedocument.presentationml.notesSlide+xml"/>
  <Override PartName="/ppt/notesSlides/notesSlide98.xml" ContentType="application/vnd.openxmlformats-officedocument.presentationml.notesSlide+xml"/>
  <Override PartName="/ppt/notesSlides/notesSlide9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3.xml" ContentType="application/vnd.openxmlformats-officedocument.presentationml.notesSlide+xml"/>
  <Override PartName="/ppt/notesSlides/notesSlide87.xml" ContentType="application/vnd.openxmlformats-officedocument.presentationml.notesSlide+xml"/>
  <Override PartName="/ppt/notesSlides/notesSlide86.xml" ContentType="application/vnd.openxmlformats-officedocument.presentationml.notesSlide+xml"/>
  <Override PartName="/ppt/notesSlides/notesSlide94.xml" ContentType="application/vnd.openxmlformats-officedocument.presentationml.notesSlide+xml"/>
  <Override PartName="/ppt/notesSlides/notesSlide85.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4.xml" ContentType="application/vnd.openxmlformats-officedocument.presentationml.notesSlide+xml"/>
  <Override PartName="/ppt/notesSlides/notesSlide73.xml" ContentType="application/vnd.openxmlformats-officedocument.presentationml.notesSlide+xml"/>
  <Override PartName="/ppt/notesSlides/notesSlide72.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116.xml" ContentType="application/vnd.openxmlformats-officedocument.presentationml.notesSlide+xml"/>
  <Override PartName="/ppt/notesSlides/notesSlide115.xml" ContentType="application/vnd.openxmlformats-officedocument.presentationml.notesSlide+xml"/>
  <Override PartName="/ppt/notesSlides/notesSlide114.xml" ContentType="application/vnd.openxmlformats-officedocument.presentationml.notesSlide+xml"/>
  <Override PartName="/ppt/notesSlides/notesSlide113.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84.xml" ContentType="application/vnd.openxmlformats-officedocument.presentationml.notesSlide+xml"/>
  <Override PartName="/ppt/notesSlides/notesSlide83.xml" ContentType="application/vnd.openxmlformats-officedocument.presentationml.notesSlide+xml"/>
  <Override PartName="/ppt/notesSlides/notesSlide82.xml" ContentType="application/vnd.openxmlformats-officedocument.presentationml.notesSlide+xml"/>
  <Override PartName="/ppt/notesSlides/notesSlide66.xml" ContentType="application/vnd.openxmlformats-officedocument.presentationml.notesSlide+xml"/>
  <Override PartName="/ppt/notesSlides/notesSlide91.xml" ContentType="application/vnd.openxmlformats-officedocument.presentationml.notesSlide+xml"/>
  <Override PartName="/ppt/notesSlides/notesSlide4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5.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9.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3.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18.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36.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41.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4.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1.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Masters/notesMaster1.xml" ContentType="application/vnd.openxmlformats-officedocument.presentationml.notesMaster+xml"/>
  <Override PartName="/ppt/charts/chart2.xml" ContentType="application/vnd.openxmlformats-officedocument.drawingml.chart+xml"/>
  <Override PartName="/ppt/charts/chart1.xml" ContentType="application/vnd.openxmlformats-officedocument.drawingml.chart+xml"/>
  <Override PartName="/ppt/theme/theme1.xml" ContentType="application/vnd.openxmlformats-officedocument.theme+xml"/>
  <Override PartName="/ppt/commentAuthors.xml" ContentType="application/vnd.openxmlformats-officedocument.presentationml.commentAuthors+xml"/>
  <Override PartName="/ppt/theme/theme2.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ppt/tags/tag31.xml" ContentType="application/vnd.openxmlformats-officedocument.presentationml.tags+xml"/>
  <Override PartName="/ppt/tags/tag27.xml" ContentType="application/vnd.openxmlformats-officedocument.presentationml.tags+xml"/>
  <Override PartName="/ppt/tags/tag32.xml" ContentType="application/vnd.openxmlformats-officedocument.presentationml.tags+xml"/>
  <Override PartName="/ppt/tags/tag94.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26.xml" ContentType="application/vnd.openxmlformats-officedocument.presentationml.tags+xml"/>
  <Override PartName="/ppt/tags/tag30.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8.xml" ContentType="application/vnd.openxmlformats-officedocument.presentationml.tags+xml"/>
  <Override PartName="/ppt/tags/tag24.xml" ContentType="application/vnd.openxmlformats-officedocument.presentationml.tags+xml"/>
  <Override PartName="/ppt/tags/tag3.xml" ContentType="application/vnd.openxmlformats-officedocument.presentationml.tags+xml"/>
  <Override PartName="/ppt/tags/tag20.xml" ContentType="application/vnd.openxmlformats-officedocument.presentationml.tags+xml"/>
  <Override PartName="/ppt/tags/tag2.xml" ContentType="application/vnd.openxmlformats-officedocument.presentationml.tags+xml"/>
  <Override PartName="/ppt/tags/tag19.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8.xml" ContentType="application/vnd.openxmlformats-officedocument.presentationml.tags+xml"/>
  <Override PartName="/ppt/tags/tag16.xml" ContentType="application/vnd.openxmlformats-officedocument.presentationml.tags+xml"/>
  <Override PartName="/ppt/tags/tag4.xml" ContentType="application/vnd.openxmlformats-officedocument.presentationml.tags+xml"/>
  <Override PartName="/ppt/tags/tag21.xml" ContentType="application/vnd.openxmlformats-officedocument.presentationml.tags+xml"/>
  <Override PartName="/ppt/tags/tag13.xml" ContentType="application/vnd.openxmlformats-officedocument.presentationml.tags+xml"/>
  <Override PartName="/ppt/tags/tag23.xml" ContentType="application/vnd.openxmlformats-officedocument.presentationml.tags+xml"/>
  <Override PartName="/ppt/tags/tag12.xml" ContentType="application/vnd.openxmlformats-officedocument.presentationml.tags+xml"/>
  <Override PartName="/ppt/tags/tag17.xml" ContentType="application/vnd.openxmlformats-officedocument.presentationml.tags+xml"/>
  <Override PartName="/ppt/tags/tag22.xml" ContentType="application/vnd.openxmlformats-officedocument.presentationml.tags+xml"/>
  <Override PartName="/ppt/tags/tag7.xml" ContentType="application/vnd.openxmlformats-officedocument.presentationml.tags+xml"/>
  <Override PartName="/ppt/tags/tag1.xml" ContentType="application/vnd.openxmlformats-officedocument.presentationml.tags+xml"/>
  <Override PartName="/ppt/tags/tag6.xml" ContentType="application/vnd.openxmlformats-officedocument.presentationml.tags+xml"/>
  <Override PartName="/ppt/tags/tag5.xml" ContentType="application/vnd.openxmlformats-officedocument.presentationml.tags+xml"/>
  <Override PartName="/ppt/tags/tag25.xml" ContentType="application/vnd.openxmlformats-officedocument.presentationml.tags+xml"/>
  <Override PartName="/ppt/tags/tag69.xml" ContentType="application/vnd.openxmlformats-officedocument.presentationml.tags+xml"/>
  <Override PartName="/ppt/tags/tag34.xml" ContentType="application/vnd.openxmlformats-officedocument.presentationml.tags+xml"/>
  <Override PartName="/ppt/tags/tag120.xml" ContentType="application/vnd.openxmlformats-officedocument.presentationml.tags+xml"/>
  <Override PartName="/ppt/tags/tag119.xml" ContentType="application/vnd.openxmlformats-officedocument.presentationml.tags+xml"/>
  <Override PartName="/ppt/tags/tag118.xml" ContentType="application/vnd.openxmlformats-officedocument.presentationml.tags+xml"/>
  <Override PartName="/ppt/tags/tag117.xml" ContentType="application/vnd.openxmlformats-officedocument.presentationml.tags+xml"/>
  <Override PartName="/ppt/tags/tag116.xml" ContentType="application/vnd.openxmlformats-officedocument.presentationml.tags+xml"/>
  <Override PartName="/ppt/tags/tag115.xml" ContentType="application/vnd.openxmlformats-officedocument.presentationml.tags+xml"/>
  <Override PartName="/ppt/tags/tag114.xml" ContentType="application/vnd.openxmlformats-officedocument.presentationml.tags+xml"/>
  <Override PartName="/ppt/tags/tag113.xml" ContentType="application/vnd.openxmlformats-officedocument.presentationml.tags+xml"/>
  <Override PartName="/ppt/tags/tag112.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docProps/core.xml" ContentType="application/vnd.openxmlformats-package.core-properties+xml"/>
  <Override PartName="/ppt/tags/tag33.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docProps/custom.xml" ContentType="application/vnd.openxmlformats-officedocument.custom-properties+xml"/>
  <Override PartName="/docProps/app.xml" ContentType="application/vnd.openxmlformats-officedocument.extended-properties+xml"/>
  <Override PartName="/ppt/tags/tag111.xml" ContentType="application/vnd.openxmlformats-officedocument.presentationml.tags+xml"/>
  <Override PartName="/ppt/tags/tag110.xml" ContentType="application/vnd.openxmlformats-officedocument.presentationml.tags+xml"/>
  <Override PartName="/ppt/tags/tag109.xml" ContentType="application/vnd.openxmlformats-officedocument.presentationml.tags+xml"/>
  <Override PartName="/ppt/tags/tag97.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96.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5.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8.xml" ContentType="application/vnd.openxmlformats-officedocument.presentationml.tags+xml"/>
  <Override PartName="/ppt/tags/tag107.xml" ContentType="application/vnd.openxmlformats-officedocument.presentationml.tags+xml"/>
  <Override PartName="/ppt/tags/tag106.xml" ContentType="application/vnd.openxmlformats-officedocument.presentationml.tags+xml"/>
  <Override PartName="/ppt/tags/tag105.xml" ContentType="application/vnd.openxmlformats-officedocument.presentationml.tags+xml"/>
  <Override PartName="/ppt/tags/tag104.xml" ContentType="application/vnd.openxmlformats-officedocument.presentationml.tags+xml"/>
  <Override PartName="/ppt/tags/tag103.xml" ContentType="application/vnd.openxmlformats-officedocument.presentationml.tags+xml"/>
  <Override PartName="/ppt/tags/tag102.xml" ContentType="application/vnd.openxmlformats-officedocument.presentationml.tags+xml"/>
  <Override PartName="/ppt/tags/tag101.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78.xml" ContentType="application/vnd.openxmlformats-officedocument.presentationml.tags+xml"/>
  <Override PartName="/ppt/tags/tag51.xml" ContentType="application/vnd.openxmlformats-officedocument.presentationml.tags+xml"/>
  <Override PartName="/ppt/tags/tag50.xml" ContentType="application/vnd.openxmlformats-officedocument.presentationml.tags+xml"/>
  <Override PartName="/ppt/tags/tag49.xml" ContentType="application/vnd.openxmlformats-officedocument.presentationml.tags+xml"/>
  <Override PartName="/ppt/tags/tag48.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47.xml" ContentType="application/vnd.openxmlformats-officedocument.presentationml.tags+xml"/>
  <Override PartName="/ppt/tags/tag46.xml" ContentType="application/vnd.openxmlformats-officedocument.presentationml.tags+xml"/>
  <Override PartName="/ppt/tags/tag45.xml" ContentType="application/vnd.openxmlformats-officedocument.presentationml.tags+xml"/>
  <Override PartName="/ppt/tags/tag38.xml" ContentType="application/vnd.openxmlformats-officedocument.presentationml.tags+xml"/>
  <Override PartName="/ppt/tags/tag37.xml" ContentType="application/vnd.openxmlformats-officedocument.presentationml.tags+xml"/>
  <Override PartName="/ppt/tags/tag36.xml" ContentType="application/vnd.openxmlformats-officedocument.presentationml.tags+xml"/>
  <Override PartName="/ppt/tags/tag35.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79.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68.xml" ContentType="application/vnd.openxmlformats-officedocument.presentationml.tags+xml"/>
  <Override PartName="/ppt/tags/tag65.xml" ContentType="application/vnd.openxmlformats-officedocument.presentationml.tags+xml"/>
  <Override PartName="/ppt/tags/tag64.xml" ContentType="application/vnd.openxmlformats-officedocument.presentationml.tags+xml"/>
  <Override PartName="/ppt/tags/tag63.xml" ContentType="application/vnd.openxmlformats-officedocument.presentationml.tags+xml"/>
  <Override PartName="/ppt/tags/tag62.xml" ContentType="application/vnd.openxmlformats-officedocument.presentationml.tags+xml"/>
  <Override PartName="/ppt/tags/tag61.xml" ContentType="application/vnd.openxmlformats-officedocument.presentationml.tags+xml"/>
  <Override PartName="/ppt/tags/tag66.xml" ContentType="application/vnd.openxmlformats-officedocument.presentationml.tags+xml"/>
  <Override PartName="/ppt/tags/tag93.xml" ContentType="application/vnd.openxmlformats-officedocument.presentationml.tags+xml"/>
  <Override PartName="/ppt/tags/tag67.xml" ContentType="application/vnd.openxmlformats-officedocument.presentationml.tag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09" r:id="rId1"/>
  </p:sldMasterIdLst>
  <p:notesMasterIdLst>
    <p:notesMasterId r:id="rId122"/>
  </p:notesMasterIdLst>
  <p:sldIdLst>
    <p:sldId id="291" r:id="rId2"/>
    <p:sldId id="2252" r:id="rId3"/>
    <p:sldId id="2282" r:id="rId4"/>
    <p:sldId id="3050" r:id="rId5"/>
    <p:sldId id="2914" r:id="rId6"/>
    <p:sldId id="2915" r:id="rId7"/>
    <p:sldId id="3020" r:id="rId8"/>
    <p:sldId id="2916" r:id="rId9"/>
    <p:sldId id="2918" r:id="rId10"/>
    <p:sldId id="3021" r:id="rId11"/>
    <p:sldId id="3008" r:id="rId12"/>
    <p:sldId id="2921" r:id="rId13"/>
    <p:sldId id="3022" r:id="rId14"/>
    <p:sldId id="2922" r:id="rId15"/>
    <p:sldId id="2923" r:id="rId16"/>
    <p:sldId id="2924" r:id="rId17"/>
    <p:sldId id="2926" r:id="rId18"/>
    <p:sldId id="3023" r:id="rId19"/>
    <p:sldId id="3011" r:id="rId20"/>
    <p:sldId id="3012" r:id="rId21"/>
    <p:sldId id="2927" r:id="rId22"/>
    <p:sldId id="2928" r:id="rId23"/>
    <p:sldId id="2929" r:id="rId24"/>
    <p:sldId id="3009" r:id="rId25"/>
    <p:sldId id="3053" r:id="rId26"/>
    <p:sldId id="3055" r:id="rId27"/>
    <p:sldId id="2934" r:id="rId28"/>
    <p:sldId id="3056" r:id="rId29"/>
    <p:sldId id="3054" r:id="rId30"/>
    <p:sldId id="2937" r:id="rId31"/>
    <p:sldId id="2940" r:id="rId32"/>
    <p:sldId id="2941" r:id="rId33"/>
    <p:sldId id="3024" r:id="rId34"/>
    <p:sldId id="2942" r:id="rId35"/>
    <p:sldId id="2943" r:id="rId36"/>
    <p:sldId id="2944" r:id="rId37"/>
    <p:sldId id="2946" r:id="rId38"/>
    <p:sldId id="3013" r:id="rId39"/>
    <p:sldId id="2948" r:id="rId40"/>
    <p:sldId id="2949" r:id="rId41"/>
    <p:sldId id="2950" r:id="rId42"/>
    <p:sldId id="2951" r:id="rId43"/>
    <p:sldId id="3025" r:id="rId44"/>
    <p:sldId id="2952" r:id="rId45"/>
    <p:sldId id="2953" r:id="rId46"/>
    <p:sldId id="3026" r:id="rId47"/>
    <p:sldId id="3014" r:id="rId48"/>
    <p:sldId id="3015" r:id="rId49"/>
    <p:sldId id="2956" r:id="rId50"/>
    <p:sldId id="2957" r:id="rId51"/>
    <p:sldId id="2958" r:id="rId52"/>
    <p:sldId id="2959" r:id="rId53"/>
    <p:sldId id="3027" r:id="rId54"/>
    <p:sldId id="3016" r:id="rId55"/>
    <p:sldId id="3017" r:id="rId56"/>
    <p:sldId id="2961" r:id="rId57"/>
    <p:sldId id="3057" r:id="rId58"/>
    <p:sldId id="3028" r:id="rId59"/>
    <p:sldId id="2963" r:id="rId60"/>
    <p:sldId id="2964" r:id="rId61"/>
    <p:sldId id="3029" r:id="rId62"/>
    <p:sldId id="2965" r:id="rId63"/>
    <p:sldId id="2966" r:id="rId64"/>
    <p:sldId id="2967" r:id="rId65"/>
    <p:sldId id="2968" r:id="rId66"/>
    <p:sldId id="2969" r:id="rId67"/>
    <p:sldId id="3030" r:id="rId68"/>
    <p:sldId id="2970" r:id="rId69"/>
    <p:sldId id="2971" r:id="rId70"/>
    <p:sldId id="2972" r:id="rId71"/>
    <p:sldId id="2973" r:id="rId72"/>
    <p:sldId id="3043" r:id="rId73"/>
    <p:sldId id="2975" r:id="rId74"/>
    <p:sldId id="2976" r:id="rId75"/>
    <p:sldId id="3044" r:id="rId76"/>
    <p:sldId id="2977" r:id="rId77"/>
    <p:sldId id="2978" r:id="rId78"/>
    <p:sldId id="2979" r:id="rId79"/>
    <p:sldId id="3045" r:id="rId80"/>
    <p:sldId id="2980" r:id="rId81"/>
    <p:sldId id="2981" r:id="rId82"/>
    <p:sldId id="2982" r:id="rId83"/>
    <p:sldId id="2983" r:id="rId84"/>
    <p:sldId id="2984" r:id="rId85"/>
    <p:sldId id="3046" r:id="rId86"/>
    <p:sldId id="2985" r:id="rId87"/>
    <p:sldId id="2986" r:id="rId88"/>
    <p:sldId id="3047" r:id="rId89"/>
    <p:sldId id="2987" r:id="rId90"/>
    <p:sldId id="2988" r:id="rId91"/>
    <p:sldId id="3048" r:id="rId92"/>
    <p:sldId id="2989" r:id="rId93"/>
    <p:sldId id="2990" r:id="rId94"/>
    <p:sldId id="2991" r:id="rId95"/>
    <p:sldId id="3036" r:id="rId96"/>
    <p:sldId id="3018" r:id="rId97"/>
    <p:sldId id="3037" r:id="rId98"/>
    <p:sldId id="3007" r:id="rId99"/>
    <p:sldId id="3038" r:id="rId100"/>
    <p:sldId id="2992" r:id="rId101"/>
    <p:sldId id="2995" r:id="rId102"/>
    <p:sldId id="3039" r:id="rId103"/>
    <p:sldId id="2994" r:id="rId104"/>
    <p:sldId id="2997" r:id="rId105"/>
    <p:sldId id="3040" r:id="rId106"/>
    <p:sldId id="2998" r:id="rId107"/>
    <p:sldId id="2999" r:id="rId108"/>
    <p:sldId id="3041" r:id="rId109"/>
    <p:sldId id="3000" r:id="rId110"/>
    <p:sldId id="3001" r:id="rId111"/>
    <p:sldId id="3002" r:id="rId112"/>
    <p:sldId id="3042" r:id="rId113"/>
    <p:sldId id="3003" r:id="rId114"/>
    <p:sldId id="3004" r:id="rId115"/>
    <p:sldId id="3031" r:id="rId116"/>
    <p:sldId id="3005" r:id="rId117"/>
    <p:sldId id="3032" r:id="rId118"/>
    <p:sldId id="3006" r:id="rId119"/>
    <p:sldId id="3033" r:id="rId120"/>
    <p:sldId id="3034" r:id="rId121"/>
  </p:sldIdLst>
  <p:sldSz cx="9902825" cy="6858000"/>
  <p:notesSz cx="6858000" cy="9144000"/>
  <p:embeddedFontLst>
    <p:embeddedFont>
      <p:font typeface="Samsung Sharp Sans" pitchFamily="2" charset="0"/>
      <p:bold r:id="rId123"/>
    </p:embeddedFont>
    <p:embeddedFont>
      <p:font typeface="SamsungOne-400" panose="020B0503030303020204" pitchFamily="34" charset="0"/>
      <p:regular r:id="rId124"/>
    </p:embeddedFont>
    <p:embeddedFont>
      <p:font typeface="맑은 고딕" panose="020B0503020000020004" pitchFamily="50" charset="-127"/>
      <p:regular r:id="rId125"/>
      <p:bold r:id="rId126"/>
    </p:embeddedFont>
    <p:embeddedFont>
      <p:font typeface="Cambria Math" panose="02040503050406030204" pitchFamily="18" charset="0"/>
      <p:regular r:id="rId127"/>
    </p:embeddedFont>
    <p:embeddedFont>
      <p:font typeface="SamsungOne 700" panose="020B0803030303020204" pitchFamily="34" charset="0"/>
      <p:bold r:id="rId128"/>
    </p:embeddedFont>
    <p:embeddedFont>
      <p:font typeface="SamsungOne-700" panose="020B0803030303020204" pitchFamily="34" charset="0"/>
      <p:bold r:id="rId129"/>
    </p:embeddedFont>
    <p:embeddedFont>
      <p:font typeface="Arial Unicode MS" panose="020B0604020202020204" pitchFamily="50" charset="-127"/>
      <p:regular r:id="rId130"/>
    </p:embeddedFont>
    <p:embeddedFont>
      <p:font typeface="SamsungOne 400" panose="020B0503030303020204" pitchFamily="34" charset="0"/>
      <p:regular r:id="rId131"/>
    </p:embeddedFont>
    <p:embeddedFont>
      <p:font typeface="Malgun Gothic Semilight" panose="020B0502040204020203" pitchFamily="50" charset="-127"/>
      <p:regular r:id="rId132"/>
    </p:embeddedFont>
    <p:embeddedFont>
      <p:font typeface="Samsung Sharp Sans Bold" pitchFamily="2" charset="0"/>
      <p:bold r:id="rId133"/>
    </p:embeddedFont>
    <p:embeddedFont>
      <p:font typeface="Calibri" panose="020F0502020204030204" pitchFamily="34" charset="0"/>
      <p:regular r:id="rId134"/>
      <p:bold r:id="rId135"/>
      <p:italic r:id="rId136"/>
      <p:boldItalic r:id="rId137"/>
    </p:embeddedFont>
    <p:embeddedFont>
      <p:font typeface="SamsungOne 400C" panose="020B0506030303020204" pitchFamily="34" charset="0"/>
      <p:regular r:id="rId138"/>
    </p:embeddedFont>
  </p:embeddedFontLst>
  <p:custDataLst>
    <p:tags r:id="rId13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68AC18A-1011-48CB-8492-9F868CF7B34D}">
          <p14:sldIdLst>
            <p14:sldId id="291"/>
            <p14:sldId id="2252"/>
            <p14:sldId id="2282"/>
          </p14:sldIdLst>
        </p14:section>
        <p14:section name="Unit 1" id="{EF77ECDB-CDF4-447C-9C63-5ADBDC6690FD}">
          <p14:sldIdLst>
            <p14:sldId id="3050"/>
            <p14:sldId id="2914"/>
            <p14:sldId id="2915"/>
            <p14:sldId id="3020"/>
            <p14:sldId id="2916"/>
            <p14:sldId id="2918"/>
            <p14:sldId id="3021"/>
            <p14:sldId id="3008"/>
            <p14:sldId id="2921"/>
            <p14:sldId id="3022"/>
            <p14:sldId id="2922"/>
            <p14:sldId id="2923"/>
            <p14:sldId id="2924"/>
            <p14:sldId id="2926"/>
            <p14:sldId id="3023"/>
            <p14:sldId id="3011"/>
            <p14:sldId id="3012"/>
            <p14:sldId id="2927"/>
            <p14:sldId id="2928"/>
            <p14:sldId id="2929"/>
            <p14:sldId id="3009"/>
            <p14:sldId id="3053"/>
            <p14:sldId id="3055"/>
            <p14:sldId id="2934"/>
            <p14:sldId id="3056"/>
            <p14:sldId id="3054"/>
            <p14:sldId id="2937"/>
            <p14:sldId id="2940"/>
            <p14:sldId id="2941"/>
            <p14:sldId id="3024"/>
            <p14:sldId id="2942"/>
            <p14:sldId id="2943"/>
            <p14:sldId id="2944"/>
            <p14:sldId id="2946"/>
            <p14:sldId id="3013"/>
            <p14:sldId id="2948"/>
            <p14:sldId id="2949"/>
            <p14:sldId id="2950"/>
            <p14:sldId id="2951"/>
            <p14:sldId id="3025"/>
            <p14:sldId id="2952"/>
            <p14:sldId id="2953"/>
            <p14:sldId id="3026"/>
            <p14:sldId id="3014"/>
            <p14:sldId id="3015"/>
            <p14:sldId id="2956"/>
            <p14:sldId id="2957"/>
            <p14:sldId id="2958"/>
            <p14:sldId id="2959"/>
          </p14:sldIdLst>
        </p14:section>
        <p14:section name="Unit 2" id="{D4F174F4-B29D-4A76-A24B-0F2074A3EF27}">
          <p14:sldIdLst>
            <p14:sldId id="3027"/>
            <p14:sldId id="3016"/>
            <p14:sldId id="3017"/>
            <p14:sldId id="2961"/>
            <p14:sldId id="3057"/>
            <p14:sldId id="3028"/>
            <p14:sldId id="2963"/>
            <p14:sldId id="2964"/>
            <p14:sldId id="3029"/>
            <p14:sldId id="2965"/>
            <p14:sldId id="2966"/>
            <p14:sldId id="2967"/>
            <p14:sldId id="2968"/>
            <p14:sldId id="2969"/>
            <p14:sldId id="3030"/>
            <p14:sldId id="2970"/>
            <p14:sldId id="2971"/>
            <p14:sldId id="2972"/>
            <p14:sldId id="2973"/>
          </p14:sldIdLst>
        </p14:section>
        <p14:section name="Unit 3" id="{19C9A97C-CA7A-43B0-8B68-7E6EC7177D23}">
          <p14:sldIdLst>
            <p14:sldId id="3043"/>
            <p14:sldId id="2975"/>
            <p14:sldId id="2976"/>
            <p14:sldId id="3044"/>
            <p14:sldId id="2977"/>
            <p14:sldId id="2978"/>
            <p14:sldId id="2979"/>
            <p14:sldId id="3045"/>
            <p14:sldId id="2980"/>
            <p14:sldId id="2981"/>
            <p14:sldId id="2982"/>
            <p14:sldId id="2983"/>
            <p14:sldId id="2984"/>
            <p14:sldId id="3046"/>
            <p14:sldId id="2985"/>
            <p14:sldId id="2986"/>
            <p14:sldId id="3047"/>
            <p14:sldId id="2987"/>
            <p14:sldId id="2988"/>
            <p14:sldId id="3048"/>
            <p14:sldId id="2989"/>
            <p14:sldId id="2990"/>
            <p14:sldId id="2991"/>
          </p14:sldIdLst>
        </p14:section>
        <p14:section name="Unit 4" id="{F580D37C-F6BB-4668-9999-9AD5044AC643}">
          <p14:sldIdLst>
            <p14:sldId id="3036"/>
            <p14:sldId id="3018"/>
            <p14:sldId id="3037"/>
            <p14:sldId id="3007"/>
            <p14:sldId id="3038"/>
            <p14:sldId id="2992"/>
            <p14:sldId id="2995"/>
            <p14:sldId id="3039"/>
            <p14:sldId id="2994"/>
            <p14:sldId id="2997"/>
            <p14:sldId id="3040"/>
            <p14:sldId id="2998"/>
            <p14:sldId id="2999"/>
            <p14:sldId id="3041"/>
            <p14:sldId id="3000"/>
            <p14:sldId id="3001"/>
            <p14:sldId id="3002"/>
            <p14:sldId id="3042"/>
            <p14:sldId id="3003"/>
            <p14:sldId id="3004"/>
          </p14:sldIdLst>
        </p14:section>
        <p14:section name="Unit 5" id="{D5CED591-15A9-4041-8963-71FB1E0D6584}">
          <p14:sldIdLst>
            <p14:sldId id="3031"/>
            <p14:sldId id="3005"/>
            <p14:sldId id="3032"/>
            <p14:sldId id="3006"/>
            <p14:sldId id="3033"/>
            <p14:sldId id="3034"/>
          </p14:sldIdLst>
        </p14:section>
      </p14:sectionLst>
    </p:ext>
    <p:ext uri="{EFAFB233-063F-42B5-8137-9DF3F51BA10A}">
      <p15:sldGuideLst xmlns:p15="http://schemas.microsoft.com/office/powerpoint/2012/main">
        <p15:guide id="2" orient="horz" pos="799" userDrawn="1">
          <p15:clr>
            <a:srgbClr val="A4A3A4"/>
          </p15:clr>
        </p15:guide>
        <p15:guide id="3" orient="horz" pos="1023" userDrawn="1">
          <p15:clr>
            <a:srgbClr val="A4A3A4"/>
          </p15:clr>
        </p15:guide>
        <p15:guide id="4" pos="3119">
          <p15:clr>
            <a:srgbClr val="A4A3A4"/>
          </p15:clr>
        </p15:guide>
        <p15:guide id="5" pos="35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계정" initials="M계" lastIdx="1" clrIdx="0">
    <p:extLst>
      <p:ext uri="{19B8F6BF-5375-455C-9EA6-DF929625EA0E}">
        <p15:presenceInfo xmlns:p15="http://schemas.microsoft.com/office/powerpoint/2012/main" userId="4502cc2f324a9fd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29A0"/>
    <a:srgbClr val="6C5A55"/>
    <a:srgbClr val="353F3A"/>
    <a:srgbClr val="7FD7A7"/>
    <a:srgbClr val="D5E0F8"/>
    <a:srgbClr val="009999"/>
    <a:srgbClr val="FF9933"/>
    <a:srgbClr val="FF7C80"/>
    <a:srgbClr val="2E75B6"/>
    <a:srgbClr val="9DC3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63" autoAdjust="0"/>
    <p:restoredTop sz="91022" autoAdjust="0"/>
  </p:normalViewPr>
  <p:slideViewPr>
    <p:cSldViewPr>
      <p:cViewPr varScale="1">
        <p:scale>
          <a:sx n="72" d="100"/>
          <a:sy n="72" d="100"/>
        </p:scale>
        <p:origin x="1567" y="60"/>
      </p:cViewPr>
      <p:guideLst>
        <p:guide orient="horz" pos="799"/>
        <p:guide orient="horz" pos="1023"/>
        <p:guide pos="3119"/>
        <p:guide pos="352"/>
      </p:guideLst>
    </p:cSldViewPr>
  </p:slideViewPr>
  <p:notesTextViewPr>
    <p:cViewPr>
      <p:scale>
        <a:sx n="100" d="100"/>
        <a:sy n="100" d="100"/>
      </p:scale>
      <p:origin x="0" y="0"/>
    </p:cViewPr>
  </p:notesTextViewPr>
  <p:sorterViewPr>
    <p:cViewPr>
      <p:scale>
        <a:sx n="100" d="100"/>
        <a:sy n="100" d="100"/>
      </p:scale>
      <p:origin x="0" y="-835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16.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font" Target="fonts/font6.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12.fntdata"/><Relationship Id="rId139" Type="http://schemas.openxmlformats.org/officeDocument/2006/relationships/tags" Target="tags/tag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2.fntdata"/><Relationship Id="rId129" Type="http://schemas.openxmlformats.org/officeDocument/2006/relationships/font" Target="fonts/font7.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commentAuthors" Target="commentAuthors.xml"/><Relationship Id="rId145"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8.fntdata"/><Relationship Id="rId135" Type="http://schemas.openxmlformats.org/officeDocument/2006/relationships/font" Target="fonts/font13.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font" Target="fonts/font3.fntdata"/><Relationship Id="rId141" Type="http://schemas.openxmlformats.org/officeDocument/2006/relationships/presProps" Target="presProps.xml"/><Relationship Id="rId146" Type="http://schemas.openxmlformats.org/officeDocument/2006/relationships/customXml" Target="../customXml/item2.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9.fntdata"/><Relationship Id="rId136" Type="http://schemas.openxmlformats.org/officeDocument/2006/relationships/font" Target="fonts/font14.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4.fntdata"/><Relationship Id="rId147" Type="http://schemas.openxmlformats.org/officeDocument/2006/relationships/customXml" Target="../customXml/item3.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10.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1.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fntdata"/><Relationship Id="rId14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계열 1</c:v>
                </c:pt>
              </c:strCache>
            </c:strRef>
          </c:tx>
          <c:invertIfNegative val="0"/>
          <c:dPt>
            <c:idx val="0"/>
            <c:invertIfNegative val="0"/>
            <c:bubble3D val="0"/>
            <c:spPr>
              <a:solidFill>
                <a:schemeClr val="bg2">
                  <a:lumMod val="90000"/>
                </a:schemeClr>
              </a:solidFill>
            </c:spPr>
            <c:extLst xmlns:c16r2="http://schemas.microsoft.com/office/drawing/2015/06/chart">
              <c:ext xmlns:c16="http://schemas.microsoft.com/office/drawing/2014/chart" uri="{C3380CC4-5D6E-409C-BE32-E72D297353CC}">
                <c16:uniqueId val="{00000001-C5EB-4180-8EA2-D0EC593F5C98}"/>
              </c:ext>
            </c:extLst>
          </c:dPt>
          <c:dPt>
            <c:idx val="1"/>
            <c:invertIfNegative val="0"/>
            <c:bubble3D val="0"/>
            <c:spPr>
              <a:solidFill>
                <a:schemeClr val="bg2">
                  <a:lumMod val="90000"/>
                </a:schemeClr>
              </a:solidFill>
            </c:spPr>
            <c:extLst xmlns:c16r2="http://schemas.microsoft.com/office/drawing/2015/06/chart">
              <c:ext xmlns:c16="http://schemas.microsoft.com/office/drawing/2014/chart" uri="{C3380CC4-5D6E-409C-BE32-E72D297353CC}">
                <c16:uniqueId val="{00000003-C5EB-4180-8EA2-D0EC593F5C98}"/>
              </c:ext>
            </c:extLst>
          </c:dPt>
          <c:dPt>
            <c:idx val="2"/>
            <c:invertIfNegative val="0"/>
            <c:bubble3D val="0"/>
            <c:spPr>
              <a:solidFill>
                <a:schemeClr val="bg2">
                  <a:lumMod val="90000"/>
                </a:schemeClr>
              </a:solidFill>
            </c:spPr>
            <c:extLst xmlns:c16r2="http://schemas.microsoft.com/office/drawing/2015/06/chart">
              <c:ext xmlns:c16="http://schemas.microsoft.com/office/drawing/2014/chart" uri="{C3380CC4-5D6E-409C-BE32-E72D297353CC}">
                <c16:uniqueId val="{00000005-C5EB-4180-8EA2-D0EC593F5C98}"/>
              </c:ext>
            </c:extLst>
          </c:dPt>
          <c:dPt>
            <c:idx val="3"/>
            <c:invertIfNegative val="0"/>
            <c:bubble3D val="0"/>
            <c:spPr>
              <a:solidFill>
                <a:schemeClr val="bg2">
                  <a:lumMod val="90000"/>
                </a:schemeClr>
              </a:solidFill>
            </c:spPr>
            <c:extLst xmlns:c16r2="http://schemas.microsoft.com/office/drawing/2015/06/chart">
              <c:ext xmlns:c16="http://schemas.microsoft.com/office/drawing/2014/chart" uri="{C3380CC4-5D6E-409C-BE32-E72D297353CC}">
                <c16:uniqueId val="{00000007-C5EB-4180-8EA2-D0EC593F5C98}"/>
              </c:ext>
            </c:extLst>
          </c:dPt>
          <c:dPt>
            <c:idx val="4"/>
            <c:invertIfNegative val="0"/>
            <c:bubble3D val="0"/>
            <c:spPr>
              <a:solidFill>
                <a:schemeClr val="bg2">
                  <a:lumMod val="90000"/>
                </a:schemeClr>
              </a:solidFill>
            </c:spPr>
            <c:extLst xmlns:c16r2="http://schemas.microsoft.com/office/drawing/2015/06/chart">
              <c:ext xmlns:c16="http://schemas.microsoft.com/office/drawing/2014/chart" uri="{C3380CC4-5D6E-409C-BE32-E72D297353CC}">
                <c16:uniqueId val="{00000009-C5EB-4180-8EA2-D0EC593F5C98}"/>
              </c:ext>
            </c:extLst>
          </c:dPt>
          <c:dPt>
            <c:idx val="5"/>
            <c:invertIfNegative val="0"/>
            <c:bubble3D val="0"/>
            <c:spPr>
              <a:solidFill>
                <a:srgbClr val="3366CC"/>
              </a:solidFill>
            </c:spPr>
            <c:extLst xmlns:c16r2="http://schemas.microsoft.com/office/drawing/2015/06/chart">
              <c:ext xmlns:c16="http://schemas.microsoft.com/office/drawing/2014/chart" uri="{C3380CC4-5D6E-409C-BE32-E72D297353CC}">
                <c16:uniqueId val="{0000000B-C5EB-4180-8EA2-D0EC593F5C98}"/>
              </c:ext>
            </c:extLst>
          </c:dPt>
          <c:dPt>
            <c:idx val="6"/>
            <c:invertIfNegative val="0"/>
            <c:bubble3D val="0"/>
            <c:spPr>
              <a:solidFill>
                <a:schemeClr val="bg2">
                  <a:lumMod val="90000"/>
                </a:schemeClr>
              </a:solidFill>
            </c:spPr>
            <c:extLst xmlns:c16r2="http://schemas.microsoft.com/office/drawing/2015/06/chart">
              <c:ext xmlns:c16="http://schemas.microsoft.com/office/drawing/2014/chart" uri="{C3380CC4-5D6E-409C-BE32-E72D297353CC}">
                <c16:uniqueId val="{0000000D-C5EB-4180-8EA2-D0EC593F5C98}"/>
              </c:ext>
            </c:extLst>
          </c:dPt>
          <c:dPt>
            <c:idx val="7"/>
            <c:invertIfNegative val="0"/>
            <c:bubble3D val="0"/>
            <c:spPr>
              <a:solidFill>
                <a:schemeClr val="bg2">
                  <a:lumMod val="90000"/>
                </a:schemeClr>
              </a:solidFill>
            </c:spPr>
            <c:extLst xmlns:c16r2="http://schemas.microsoft.com/office/drawing/2015/06/chart">
              <c:ext xmlns:c16="http://schemas.microsoft.com/office/drawing/2014/chart" uri="{C3380CC4-5D6E-409C-BE32-E72D297353CC}">
                <c16:uniqueId val="{0000000F-C5EB-4180-8EA2-D0EC593F5C98}"/>
              </c:ext>
            </c:extLst>
          </c:dPt>
          <c:dPt>
            <c:idx val="8"/>
            <c:invertIfNegative val="0"/>
            <c:bubble3D val="0"/>
            <c:spPr>
              <a:solidFill>
                <a:schemeClr val="bg2">
                  <a:lumMod val="90000"/>
                </a:schemeClr>
              </a:solidFill>
            </c:spPr>
            <c:extLst xmlns:c16r2="http://schemas.microsoft.com/office/drawing/2015/06/chart">
              <c:ext xmlns:c16="http://schemas.microsoft.com/office/drawing/2014/chart" uri="{C3380CC4-5D6E-409C-BE32-E72D297353CC}">
                <c16:uniqueId val="{00000011-C5EB-4180-8EA2-D0EC593F5C98}"/>
              </c:ext>
            </c:extLst>
          </c:dPt>
          <c:cat>
            <c:strRef>
              <c:f>Sheet1!$A$2:$A$10</c:f>
              <c:strCache>
                <c:ptCount val="9"/>
                <c:pt idx="0">
                  <c:v>2010</c:v>
                </c:pt>
                <c:pt idx="1">
                  <c:v>2011</c:v>
                </c:pt>
                <c:pt idx="2">
                  <c:v>2012</c:v>
                </c:pt>
                <c:pt idx="3">
                  <c:v>2013</c:v>
                </c:pt>
                <c:pt idx="4">
                  <c:v>2014</c:v>
                </c:pt>
                <c:pt idx="5">
                  <c:v>Human</c:v>
                </c:pt>
                <c:pt idx="6">
                  <c:v>2015</c:v>
                </c:pt>
                <c:pt idx="7">
                  <c:v>2016</c:v>
                </c:pt>
                <c:pt idx="8">
                  <c:v>2017</c:v>
                </c:pt>
              </c:strCache>
            </c:strRef>
          </c:cat>
          <c:val>
            <c:numRef>
              <c:f>Sheet1!$B$2:$B$10</c:f>
              <c:numCache>
                <c:formatCode>General</c:formatCode>
                <c:ptCount val="9"/>
                <c:pt idx="0">
                  <c:v>28</c:v>
                </c:pt>
                <c:pt idx="1">
                  <c:v>26</c:v>
                </c:pt>
                <c:pt idx="2">
                  <c:v>16</c:v>
                </c:pt>
                <c:pt idx="3">
                  <c:v>12</c:v>
                </c:pt>
                <c:pt idx="4">
                  <c:v>7</c:v>
                </c:pt>
                <c:pt idx="5">
                  <c:v>5</c:v>
                </c:pt>
                <c:pt idx="6">
                  <c:v>3.6</c:v>
                </c:pt>
                <c:pt idx="7">
                  <c:v>3</c:v>
                </c:pt>
                <c:pt idx="8">
                  <c:v>2.2999999999999998</c:v>
                </c:pt>
              </c:numCache>
            </c:numRef>
          </c:val>
          <c:extLst xmlns:c16r2="http://schemas.microsoft.com/office/drawing/2015/06/chart">
            <c:ext xmlns:c16="http://schemas.microsoft.com/office/drawing/2014/chart" uri="{C3380CC4-5D6E-409C-BE32-E72D297353CC}">
              <c16:uniqueId val="{00000012-C5EB-4180-8EA2-D0EC593F5C98}"/>
            </c:ext>
          </c:extLst>
        </c:ser>
        <c:dLbls>
          <c:showLegendKey val="0"/>
          <c:showVal val="0"/>
          <c:showCatName val="0"/>
          <c:showSerName val="0"/>
          <c:showPercent val="0"/>
          <c:showBubbleSize val="0"/>
        </c:dLbls>
        <c:gapWidth val="150"/>
        <c:axId val="243901552"/>
        <c:axId val="243896064"/>
      </c:barChart>
      <c:catAx>
        <c:axId val="243901552"/>
        <c:scaling>
          <c:orientation val="minMax"/>
        </c:scaling>
        <c:delete val="0"/>
        <c:axPos val="b"/>
        <c:numFmt formatCode="General" sourceLinked="1"/>
        <c:majorTickMark val="out"/>
        <c:minorTickMark val="none"/>
        <c:tickLblPos val="nextTo"/>
        <c:txPr>
          <a:bodyPr anchor="b"/>
          <a:lstStyle/>
          <a:p>
            <a:pPr>
              <a:defRPr sz="900" baseline="0">
                <a:solidFill>
                  <a:schemeClr val="bg1">
                    <a:lumMod val="50000"/>
                  </a:schemeClr>
                </a:solidFill>
                <a:latin typeface="SamsungOne 400" panose="020B0503030303020204" pitchFamily="34" charset="0"/>
                <a:ea typeface="SamsungOne 400" panose="020B0503030303020204" pitchFamily="34" charset="0"/>
              </a:defRPr>
            </a:pPr>
            <a:endParaRPr lang="ko-KR"/>
          </a:p>
        </c:txPr>
        <c:crossAx val="243896064"/>
        <c:crosses val="autoZero"/>
        <c:auto val="1"/>
        <c:lblAlgn val="ctr"/>
        <c:lblOffset val="100"/>
        <c:noMultiLvlLbl val="0"/>
      </c:catAx>
      <c:valAx>
        <c:axId val="243896064"/>
        <c:scaling>
          <c:orientation val="minMax"/>
        </c:scaling>
        <c:delete val="0"/>
        <c:axPos val="l"/>
        <c:majorGridlines>
          <c:spPr>
            <a:ln>
              <a:solidFill>
                <a:schemeClr val="bg1"/>
              </a:solidFill>
            </a:ln>
          </c:spPr>
        </c:majorGridlines>
        <c:numFmt formatCode="General" sourceLinked="0"/>
        <c:majorTickMark val="out"/>
        <c:minorTickMark val="none"/>
        <c:tickLblPos val="nextTo"/>
        <c:txPr>
          <a:bodyPr/>
          <a:lstStyle/>
          <a:p>
            <a:pPr>
              <a:defRPr sz="900" baseline="0">
                <a:solidFill>
                  <a:schemeClr val="bg1">
                    <a:lumMod val="50000"/>
                  </a:schemeClr>
                </a:solidFill>
                <a:latin typeface="SamsungOne 400" panose="020B0503030303020204" pitchFamily="34" charset="0"/>
                <a:ea typeface="SamsungOne 400" panose="020B0503030303020204" pitchFamily="34" charset="0"/>
              </a:defRPr>
            </a:pPr>
            <a:endParaRPr lang="ko-KR"/>
          </a:p>
        </c:txPr>
        <c:crossAx val="243901552"/>
        <c:crosses val="autoZero"/>
        <c:crossBetween val="between"/>
      </c:valAx>
    </c:plotArea>
    <c:plotVisOnly val="1"/>
    <c:dispBlanksAs val="gap"/>
    <c:showDLblsOverMax val="0"/>
  </c:chart>
  <c:txPr>
    <a:bodyPr/>
    <a:lstStyle/>
    <a:p>
      <a:pPr>
        <a:defRPr sz="1800"/>
      </a:pPr>
      <a:endParaRPr lang="ko-K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21"/>
    </mc:Choice>
    <mc:Fallback>
      <c:style val="21"/>
    </mc:Fallback>
  </mc:AlternateContent>
  <c:chart>
    <c:autoTitleDeleted val="1"/>
    <c:plotArea>
      <c:layout>
        <c:manualLayout>
          <c:layoutTarget val="inner"/>
          <c:xMode val="edge"/>
          <c:yMode val="edge"/>
          <c:x val="4.2754675175822453E-2"/>
          <c:y val="5.7268662872111895E-2"/>
          <c:w val="0.92764593431783893"/>
          <c:h val="0.82596153946213247"/>
        </c:manualLayout>
      </c:layout>
      <c:barChart>
        <c:barDir val="col"/>
        <c:grouping val="clustered"/>
        <c:varyColors val="0"/>
        <c:ser>
          <c:idx val="0"/>
          <c:order val="0"/>
          <c:tx>
            <c:strRef>
              <c:f>Sheet1!$B$1</c:f>
              <c:strCache>
                <c:ptCount val="1"/>
                <c:pt idx="0">
                  <c:v>열1</c:v>
                </c:pt>
              </c:strCache>
            </c:strRef>
          </c:tx>
          <c:spPr>
            <a:solidFill>
              <a:schemeClr val="bg1">
                <a:lumMod val="85000"/>
              </a:schemeClr>
            </a:solidFill>
            <a:ln w="12700"/>
          </c:spPr>
          <c:invertIfNegative val="0"/>
          <c:cat>
            <c:numRef>
              <c:f>Sheet1!$A$2:$A$5</c:f>
              <c:numCache>
                <c:formatCode>General</c:formatCode>
                <c:ptCount val="4"/>
                <c:pt idx="0">
                  <c:v>2015</c:v>
                </c:pt>
                <c:pt idx="1">
                  <c:v>2016</c:v>
                </c:pt>
                <c:pt idx="2">
                  <c:v>2017</c:v>
                </c:pt>
                <c:pt idx="3">
                  <c:v>2018</c:v>
                </c:pt>
              </c:numCache>
            </c:numRef>
          </c:cat>
          <c:val>
            <c:numRef>
              <c:f>Sheet1!$B$2:$B$5</c:f>
              <c:numCache>
                <c:formatCode>General</c:formatCode>
                <c:ptCount val="4"/>
                <c:pt idx="0">
                  <c:v>424</c:v>
                </c:pt>
                <c:pt idx="1">
                  <c:v>636</c:v>
                </c:pt>
                <c:pt idx="2">
                  <c:v>352</c:v>
                </c:pt>
                <c:pt idx="3">
                  <c:v>1260</c:v>
                </c:pt>
              </c:numCache>
            </c:numRef>
          </c:val>
          <c:extLst xmlns:c16r2="http://schemas.microsoft.com/office/drawing/2015/06/chart">
            <c:ext xmlns:c16="http://schemas.microsoft.com/office/drawing/2014/chart" uri="{C3380CC4-5D6E-409C-BE32-E72D297353CC}">
              <c16:uniqueId val="{00000000-C508-4AC3-B58F-EF8922DF7EBF}"/>
            </c:ext>
          </c:extLst>
        </c:ser>
        <c:dLbls>
          <c:showLegendKey val="0"/>
          <c:showVal val="0"/>
          <c:showCatName val="0"/>
          <c:showSerName val="0"/>
          <c:showPercent val="0"/>
          <c:showBubbleSize val="0"/>
        </c:dLbls>
        <c:gapWidth val="250"/>
        <c:axId val="443608000"/>
        <c:axId val="443613488"/>
      </c:barChart>
      <c:catAx>
        <c:axId val="443608000"/>
        <c:scaling>
          <c:orientation val="minMax"/>
        </c:scaling>
        <c:delete val="0"/>
        <c:axPos val="b"/>
        <c:numFmt formatCode="General" sourceLinked="1"/>
        <c:majorTickMark val="out"/>
        <c:minorTickMark val="none"/>
        <c:tickLblPos val="nextTo"/>
        <c:txPr>
          <a:bodyPr/>
          <a:lstStyle/>
          <a:p>
            <a:pPr>
              <a:defRPr sz="1300">
                <a:solidFill>
                  <a:schemeClr val="bg2">
                    <a:lumMod val="50000"/>
                  </a:schemeClr>
                </a:solidFill>
                <a:latin typeface="SamsungOne 400" panose="020B0503030303020204" pitchFamily="34" charset="0"/>
                <a:ea typeface="SamsungOne 400" panose="020B0503030303020204" pitchFamily="34" charset="0"/>
              </a:defRPr>
            </a:pPr>
            <a:endParaRPr lang="ko-KR"/>
          </a:p>
        </c:txPr>
        <c:crossAx val="443613488"/>
        <c:crosses val="autoZero"/>
        <c:auto val="1"/>
        <c:lblAlgn val="ctr"/>
        <c:lblOffset val="100"/>
        <c:noMultiLvlLbl val="0"/>
      </c:catAx>
      <c:valAx>
        <c:axId val="443613488"/>
        <c:scaling>
          <c:orientation val="minMax"/>
        </c:scaling>
        <c:delete val="1"/>
        <c:axPos val="l"/>
        <c:numFmt formatCode="General" sourceLinked="1"/>
        <c:majorTickMark val="out"/>
        <c:minorTickMark val="none"/>
        <c:tickLblPos val="nextTo"/>
        <c:crossAx val="443608000"/>
        <c:crosses val="autoZero"/>
        <c:crossBetween val="between"/>
      </c:valAx>
    </c:plotArea>
    <c:plotVisOnly val="1"/>
    <c:dispBlanksAs val="gap"/>
    <c:showDLblsOverMax val="0"/>
  </c:chart>
  <c:txPr>
    <a:bodyPr/>
    <a:lstStyle/>
    <a:p>
      <a:pPr>
        <a:defRPr sz="1800"/>
      </a:pPr>
      <a:endParaRPr lang="ko-K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B57C17-E6FD-4AF5-A787-31E9CCE99A85}" type="datetimeFigureOut">
              <a:rPr lang="ko-KR" altLang="en-US" smtClean="0"/>
              <a:t>2023-09-05</a:t>
            </a:fld>
            <a:endParaRPr lang="ko-KR" altLang="en-US"/>
          </a:p>
        </p:txBody>
      </p:sp>
      <p:sp>
        <p:nvSpPr>
          <p:cNvPr id="4" name="슬라이드 이미지 개체 틀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59C55F-00F1-4985-9065-F2D92AE05D03}" type="slidenum">
              <a:rPr lang="ko-KR" altLang="en-US" smtClean="0"/>
              <a:t>‹#›</a:t>
            </a:fld>
            <a:endParaRPr lang="ko-KR" altLang="en-US"/>
          </a:p>
        </p:txBody>
      </p:sp>
    </p:spTree>
    <p:extLst>
      <p:ext uri="{BB962C8B-B14F-4D97-AF65-F5344CB8AC3E}">
        <p14:creationId xmlns:p14="http://schemas.microsoft.com/office/powerpoint/2010/main" val="99125344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mathworks.com/"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ww.youtube.com/watch?v=-SgkLEuhfbg&amp;feature=youtu.be"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youtube.com/watch?v=-SgkLEuhfbg&amp;feature=youtu.b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en.wikipedia.org/wiki/Deep_learnin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wired.com/2011/10/john-mccarthy-father-of-ai-and-lisp-dies-at-84/" TargetMode="External"/><Relationship Id="rId7" Type="http://schemas.openxmlformats.org/officeDocument/2006/relationships/hyperlink" Target="https://en.wikipedia.org/wiki/Artificial_intelligence"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en.wikipedia.org/wiki/Progress_in_artificial_intelligence" TargetMode="External"/><Relationship Id="rId5" Type="http://schemas.openxmlformats.org/officeDocument/2006/relationships/hyperlink" Target="https://searchenterpriseai.techtarget.com/definition/AI-Artificial-Intelligence" TargetMode="External"/><Relationship Id="rId4" Type="http://schemas.openxmlformats.org/officeDocument/2006/relationships/hyperlink" Target="https://simple.m.wikipedia.org/wiki/Artificial_intelligence"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hackernoon.com/artificial-intelligence-trends-to-watch-out-in-2019-b04q23dz5" TargetMode="External"/><Relationship Id="rId2" Type="http://schemas.openxmlformats.org/officeDocument/2006/relationships/slide" Target="../slides/slide55.xml"/><Relationship Id="rId1" Type="http://schemas.openxmlformats.org/officeDocument/2006/relationships/notesMaster" Target="../notesMasters/notesMaster1.xml"/><Relationship Id="rId5" Type="http://schemas.openxmlformats.org/officeDocument/2006/relationships/hyperlink" Target="https://www.process.st/applications-of-ai/" TargetMode="External"/><Relationship Id="rId4" Type="http://schemas.openxmlformats.org/officeDocument/2006/relationships/hyperlink" Target="https://medium.com/@chethankumargn/artificial-intelligence-definition-types-examples-technologies-962ea75c7b9b"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towardsdatascience.com/review-senet-squeeze-and-excitation-network-winner-of-ilsvrc-2017-image-classification-a887b98b2883"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marutitech.com/working-image-recognition/" TargetMode="External"/><Relationship Id="rId2" Type="http://schemas.openxmlformats.org/officeDocument/2006/relationships/slide" Target="../slides/slide60.xml"/><Relationship Id="rId1" Type="http://schemas.openxmlformats.org/officeDocument/2006/relationships/notesMaster" Target="../notesMasters/notesMaster1.xml"/><Relationship Id="rId4" Type="http://schemas.openxmlformats.org/officeDocument/2006/relationships/hyperlink" Target="https://www.marketsandmarkets.com/Market-Reports/image-recognition-market-222404611.html" TargetMode="Externa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en.wikipedia.org/wiki/Computer_vision" TargetMode="External"/><Relationship Id="rId2" Type="http://schemas.openxmlformats.org/officeDocument/2006/relationships/slide" Target="../slides/slide62.xml"/><Relationship Id="rId1" Type="http://schemas.openxmlformats.org/officeDocument/2006/relationships/notesMaster" Target="../notesMasters/notesMaster1.xml"/><Relationship Id="rId4" Type="http://schemas.openxmlformats.org/officeDocument/2006/relationships/hyperlink" Target="https://appen.com/blog/computer-vision-vs-machine-vision/" TargetMode="Externa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en.wikipedia.org/wiki/Machine_vision#Methods_and_sequence_of_operation" TargetMode="External"/><Relationship Id="rId2" Type="http://schemas.openxmlformats.org/officeDocument/2006/relationships/slide" Target="../slides/slide63.xml"/><Relationship Id="rId1" Type="http://schemas.openxmlformats.org/officeDocument/2006/relationships/notesMaster" Target="../notesMasters/notesMaster1.xml"/><Relationship Id="rId6" Type="http://schemas.openxmlformats.org/officeDocument/2006/relationships/hyperlink" Target="https://www.slideshare.net/djehlke/machine-vision" TargetMode="External"/><Relationship Id="rId5" Type="http://schemas.openxmlformats.org/officeDocument/2006/relationships/hyperlink" Target="https://devisionx.com/industrial-applications/food-and-beverage/" TargetMode="External"/><Relationship Id="rId4" Type="http://schemas.openxmlformats.org/officeDocument/2006/relationships/hyperlink" Target="https://appen.com/blog/computer-vision-vs-machine-vision/" TargetMode="Externa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emerj.com/partner-content/nlp-current-applications-and-future-possibilities/" TargetMode="External"/><Relationship Id="rId7" Type="http://schemas.openxmlformats.org/officeDocument/2006/relationships/hyperlink" Target="https://www.cs.upc.edu/~gatius/mai-ihlp/Applications2018.pdf" TargetMode="External"/><Relationship Id="rId2" Type="http://schemas.openxmlformats.org/officeDocument/2006/relationships/slide" Target="../slides/slide68.xml"/><Relationship Id="rId1" Type="http://schemas.openxmlformats.org/officeDocument/2006/relationships/notesMaster" Target="../notesMasters/notesMaster1.xml"/><Relationship Id="rId6" Type="http://schemas.openxmlformats.org/officeDocument/2006/relationships/hyperlink" Target="https://www.upgrad.com/blog/5-applications-of-natural-language-processing-for-businesses/" TargetMode="External"/><Relationship Id="rId5" Type="http://schemas.openxmlformats.org/officeDocument/2006/relationships/hyperlink" Target="https://medium.com/@paldesk/natural-language-processing-and-social-media-8e7378737d00" TargetMode="External"/><Relationship Id="rId4" Type="http://schemas.openxmlformats.org/officeDocument/2006/relationships/hyperlink" Target="https://expertsystem.com/natural-language-processing-applications/" TargetMode="Externa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www.transcribeme.com/speech-vs-voice-recognition-whats-the-difference" TargetMode="External"/><Relationship Id="rId2" Type="http://schemas.openxmlformats.org/officeDocument/2006/relationships/slide" Target="../slides/slide69.xml"/><Relationship Id="rId1" Type="http://schemas.openxmlformats.org/officeDocument/2006/relationships/notesMaster" Target="../notesMasters/notesMaster1.xml"/><Relationship Id="rId5" Type="http://schemas.openxmlformats.org/officeDocument/2006/relationships/hyperlink" Target="https://searchcustomerexperience.techtarget.com/definition/voice-recognition-speaker-recognition" TargetMode="External"/><Relationship Id="rId4" Type="http://schemas.openxmlformats.org/officeDocument/2006/relationships/hyperlink" Target="https://www.totalvoicetech.com/difference-between-voice-recognition-and-speech-recognition/"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www.cbinsights.com/research/what-is-edge-computing/"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www.cbinsights.com/research/what-is-edge-computing/"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www.prnewswire.com/news-releases/arterys-receives-first-fda-clearance-for-broad-oncology-imaging-suite-with-deep-learning-300599275.html" TargetMode="External"/><Relationship Id="rId2" Type="http://schemas.openxmlformats.org/officeDocument/2006/relationships/slide" Target="../slides/slide77.xml"/><Relationship Id="rId1" Type="http://schemas.openxmlformats.org/officeDocument/2006/relationships/notesMaster" Target="../notesMasters/notesMaster1.xml"/><Relationship Id="rId4" Type="http://schemas.openxmlformats.org/officeDocument/2006/relationships/hyperlink" Target="https://www.youtube.com/watch?v=y3P9aVwDOig" TargetMode="Externa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www.youtube.com/watch?v=pSHacTstOAU&amp;list=PLZGoT8OiX8oAU2SAvgmhjX98sI8GSKs2w"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earchenterpriseai.techtarget.com/definition/AI-Artificial-Intelligence"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en.wikipedia.org/wiki/Progress_in_artificial_intelligence" TargetMode="External"/><Relationship Id="rId4" Type="http://schemas.openxmlformats.org/officeDocument/2006/relationships/hyperlink" Target="https://medium.com/syncedreview/openai-founder-short-term-agi-is-a-serious-possibility-368424f7462f" TargetMode="Externa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en.wikipedia.org/wiki/Self-driving_car" TargetMode="External"/><Relationship Id="rId7" Type="http://schemas.openxmlformats.org/officeDocument/2006/relationships/hyperlink" Target="https://medium.com/@giltayar/not-only-cars-the-six-levels-of-autonomous-testing-a22611ab1d7f" TargetMode="External"/><Relationship Id="rId2" Type="http://schemas.openxmlformats.org/officeDocument/2006/relationships/slide" Target="../slides/slide80.xml"/><Relationship Id="rId1" Type="http://schemas.openxmlformats.org/officeDocument/2006/relationships/notesMaster" Target="../notesMasters/notesMaster1.xml"/><Relationship Id="rId6" Type="http://schemas.openxmlformats.org/officeDocument/2006/relationships/hyperlink" Target="https://www.thedrive.com/tech/15848/waymo-is-already-running-cars-with-no-one-behind-the-wheel" TargetMode="External"/><Relationship Id="rId5" Type="http://schemas.openxmlformats.org/officeDocument/2006/relationships/hyperlink" Target="https://www.forbes.com/sites/alanohnsman/2019/10/28/waymos-autonomous-car-definition-if-you-need-a-drivers-license-its-not-self-driving/#130675296478" TargetMode="External"/><Relationship Id="rId4" Type="http://schemas.openxmlformats.org/officeDocument/2006/relationships/hyperlink" Target="https://spectrum.ieee.org/transportation/self-driving/accelerating-autonomous-vehicle-technology" TargetMode="Externa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hackernoon.com/why-miles-per-disengagement-misses-the-point-as-an-autonomous-vehicle-success-metric-86da67768ec2" TargetMode="External"/><Relationship Id="rId2" Type="http://schemas.openxmlformats.org/officeDocument/2006/relationships/slide" Target="../slides/slide81.xml"/><Relationship Id="rId1" Type="http://schemas.openxmlformats.org/officeDocument/2006/relationships/notesMaster" Target="../notesMasters/notesMaster1.xml"/><Relationship Id="rId6" Type="http://schemas.openxmlformats.org/officeDocument/2006/relationships/hyperlink" Target="https://thelastdriverlicenseholder.com/2019/02/12/disengagement-reports-2018-preliminary-results/" TargetMode="External"/><Relationship Id="rId5" Type="http://schemas.openxmlformats.org/officeDocument/2006/relationships/hyperlink" Target="https://www.theverge.com/2019/2/13/18223356/california-dmv-self-driving-car-disengagement-report-2018" TargetMode="External"/><Relationship Id="rId4" Type="http://schemas.openxmlformats.org/officeDocument/2006/relationships/hyperlink" Target="https://www.forbes.com/sites/alanohnsman/2019/02/13/waymo-tops-self-driving-car-disengagement-stats-as-gm-cruise-gains-and-tesla-is-awol/#4540246b31ec" TargetMode="Externa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www.forbes.com/sites/alanohnsman/2018/03/02/waymo-is-millions-of-miles-ahead-in-robot-car-tests-does-it-need-a-billion-more/#c854b381ef4c" TargetMode="External"/><Relationship Id="rId2" Type="http://schemas.openxmlformats.org/officeDocument/2006/relationships/slide" Target="../slides/slide82.xml"/><Relationship Id="rId1" Type="http://schemas.openxmlformats.org/officeDocument/2006/relationships/notesMaster" Target="../notesMasters/notesMaster1.xml"/><Relationship Id="rId4" Type="http://schemas.openxmlformats.org/officeDocument/2006/relationships/hyperlink" Target="https://www.forbes.com/sites/alanohnsman/2018/11/30/10-million-miles-later-waymo-ceo-says-its-self-driving-cars-are-ready-for-prime-time/#7f5368ee75e7" TargetMode="Externa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www.cbinsights.com/research/startups-drive-auto-industry-disruption/"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8" Type="http://schemas.openxmlformats.org/officeDocument/2006/relationships/hyperlink" Target="https://chatbotsmagazine.com/reinforcement-learning-and-its-practical-applications-8499e60cf751" TargetMode="External"/><Relationship Id="rId3" Type="http://schemas.openxmlformats.org/officeDocument/2006/relationships/hyperlink" Target="https://en.wikipedia.org/wiki/Reinforcement_learning" TargetMode="External"/><Relationship Id="rId7" Type="http://schemas.openxmlformats.org/officeDocument/2006/relationships/hyperlink" Target="https://towardsdatascience.com/applications-of-reinforcement-learning-in-real-world-1a94955bcd12" TargetMode="External"/><Relationship Id="rId2" Type="http://schemas.openxmlformats.org/officeDocument/2006/relationships/slide" Target="../slides/slide86.xml"/><Relationship Id="rId1" Type="http://schemas.openxmlformats.org/officeDocument/2006/relationships/notesMaster" Target="../notesMasters/notesMaster1.xml"/><Relationship Id="rId6" Type="http://schemas.openxmlformats.org/officeDocument/2006/relationships/hyperlink" Target="https://www.shield.ai/content/2018/11/20/shield-ai-fundamentals-on-reinforcement-learning" TargetMode="External"/><Relationship Id="rId5" Type="http://schemas.openxmlformats.org/officeDocument/2006/relationships/hyperlink" Target="https://perfectial.com/blog/reinforcement-learning-applications/" TargetMode="External"/><Relationship Id="rId4" Type="http://schemas.openxmlformats.org/officeDocument/2006/relationships/hyperlink" Target="https://medium.com/@yuxili/rl-applications-73ef685c07eb" TargetMode="External"/></Relationships>
</file>

<file path=ppt/notesSlides/_rels/notesSlide87.xml.rels><?xml version="1.0" encoding="UTF-8" standalone="yes"?>
<Relationships xmlns="http://schemas.openxmlformats.org/package/2006/relationships"><Relationship Id="rId8" Type="http://schemas.openxmlformats.org/officeDocument/2006/relationships/hyperlink" Target="https://chatbotsmagazine.com/reinforcement-learning-and-its-practical-applications-8499e60cf751" TargetMode="External"/><Relationship Id="rId3" Type="http://schemas.openxmlformats.org/officeDocument/2006/relationships/hyperlink" Target="https://en.wikipedia.org/wiki/Reinforcement_learning" TargetMode="External"/><Relationship Id="rId7" Type="http://schemas.openxmlformats.org/officeDocument/2006/relationships/hyperlink" Target="https://towardsdatascience.com/applications-of-reinforcement-learning-in-real-world-1a94955bcd12" TargetMode="External"/><Relationship Id="rId2" Type="http://schemas.openxmlformats.org/officeDocument/2006/relationships/slide" Target="../slides/slide87.xml"/><Relationship Id="rId1" Type="http://schemas.openxmlformats.org/officeDocument/2006/relationships/notesMaster" Target="../notesMasters/notesMaster1.xml"/><Relationship Id="rId6" Type="http://schemas.openxmlformats.org/officeDocument/2006/relationships/hyperlink" Target="https://www.shield.ai/content/2018/11/20/shield-ai-fundamentals-on-reinforcement-learning" TargetMode="External"/><Relationship Id="rId5" Type="http://schemas.openxmlformats.org/officeDocument/2006/relationships/hyperlink" Target="https://perfectial.com/blog/reinforcement-learning-applications/" TargetMode="External"/><Relationship Id="rId4" Type="http://schemas.openxmlformats.org/officeDocument/2006/relationships/hyperlink" Target="https://medium.com/@yuxili/rl-applications-73ef685c07eb" TargetMode="Externa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www.interactions.com/conversational-ai/"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www.mckinsey.com/featured-insights/artificial-intelligence/notes-from-the-ai-frontier-applications-and-value-of-deep-learning#part1" TargetMode="External"/><Relationship Id="rId3" Type="http://schemas.openxmlformats.org/officeDocument/2006/relationships/hyperlink" Target="https://www.nvidia.com/content/dam/en-zz/Solutions/deep-learning/home/DeepLearning_eBook_FINAL.pdf" TargetMode="External"/><Relationship Id="rId7" Type="http://schemas.openxmlformats.org/officeDocument/2006/relationships/hyperlink" Target="https://medium.com/@saileshdhungana/a-simple-yet-satisfactory-definition-of-ai-f0022fa3373d"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www.datarobot.com/wiki/artificial-intelligence/" TargetMode="External"/><Relationship Id="rId5" Type="http://schemas.openxmlformats.org/officeDocument/2006/relationships/hyperlink" Target="https://www.mckinsey.com/business-functions/mckinsey-analytics/our-insights/an-executives-guide-to-ai" TargetMode="External"/><Relationship Id="rId4" Type="http://schemas.openxmlformats.org/officeDocument/2006/relationships/hyperlink" Target="https://www.kdnuggets.com/2017/07/rapidminer-ai-machine-learning-deep-learning.html" TargetMode="External"/><Relationship Id="rId9" Type="http://schemas.openxmlformats.org/officeDocument/2006/relationships/hyperlink" Target="https://www.guru99.com/supervised-vs-unsupervised-learning.html" TargetMode="Externa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ai.googleblog.com/2018/05/duplex-ai-system-for-natural-conversation.html" TargetMode="External"/><Relationship Id="rId7" Type="http://schemas.openxmlformats.org/officeDocument/2006/relationships/hyperlink" Target="https://pdfaiw.uspto.gov/.aiw?PageNum=0&amp;docid=20180247649&amp;IDKey=05BD3D65A04E&amp;HomeUrl=http://appft.uspto.gov/netacgi/nph-Parser?Sect1%3DPTO1%26Sect2%3DHITOFF%26d%3DPG01%26p%3D1%26u%3D/netahtml/PTO/srchnum.html%26r%3D1%26f%3DG%26l%3D50%26s1%3D20180247649%26OS%3D%26RS%3D" TargetMode="External"/><Relationship Id="rId2" Type="http://schemas.openxmlformats.org/officeDocument/2006/relationships/slide" Target="../slides/slide90.xml"/><Relationship Id="rId1" Type="http://schemas.openxmlformats.org/officeDocument/2006/relationships/notesMaster" Target="../notesMasters/notesMaster1.xml"/><Relationship Id="rId6" Type="http://schemas.openxmlformats.org/officeDocument/2006/relationships/hyperlink" Target="https://www.youtube.com/watch?v=I2fRxfZTJ2c" TargetMode="External"/><Relationship Id="rId5" Type="http://schemas.openxmlformats.org/officeDocument/2006/relationships/hyperlink" Target="https://www.youtube.com/watch?v=JbkoQGMf5DI" TargetMode="External"/><Relationship Id="rId4" Type="http://schemas.openxmlformats.org/officeDocument/2006/relationships/hyperlink" Target="https://www.androidauthority.com/duplex-web-release-1036145/" TargetMode="Externa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www.cmu.edu/news/stories/archives/2018/september/deep-fakes-video-content.html" TargetMode="External"/><Relationship Id="rId2" Type="http://schemas.openxmlformats.org/officeDocument/2006/relationships/slide" Target="../slides/slide92.xml"/><Relationship Id="rId1" Type="http://schemas.openxmlformats.org/officeDocument/2006/relationships/notesMaster" Target="../notesMasters/notesMaster1.xml"/><Relationship Id="rId6" Type="http://schemas.openxmlformats.org/officeDocument/2006/relationships/hyperlink" Target="https://www.cs.cmu.edu/~aayushb/Recycle-GAN/" TargetMode="External"/><Relationship Id="rId5" Type="http://schemas.openxmlformats.org/officeDocument/2006/relationships/hyperlink" Target="https://gizmodo.com/researchers-come-out-with-yet-another-unnerving-new-de-1828977488" TargetMode="External"/><Relationship Id="rId4" Type="http://schemas.openxmlformats.org/officeDocument/2006/relationships/hyperlink" Target="https://www.youtube.com/watch?time_continue=1&amp;v=ehD3C60i6lw&amp;feature=emb_logo" TargetMode="Externa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s://www.darpa.mil/program/explainable-artificial-intelligence"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s://www.fastcompany.com/90240746/deepfakes-for-good-why-researchers-are-using-ai-for-synthetic-health-data?partner=rss&amp;utm_source=rss&amp;utm_medium=feed&amp;utm_campaign=rss+fastcompany&amp;utm_content=rss" TargetMode="External"/><Relationship Id="rId2" Type="http://schemas.openxmlformats.org/officeDocument/2006/relationships/slide" Target="../slides/slide94.xml"/><Relationship Id="rId1" Type="http://schemas.openxmlformats.org/officeDocument/2006/relationships/notesMaster" Target="../notesMasters/notesMaster1.xml"/><Relationship Id="rId6" Type="http://schemas.openxmlformats.org/officeDocument/2006/relationships/hyperlink" Target="https://www.semanticscholar.org/paper/Medical-Image-Synthesis-for-Data-Augmentation-and-Shin-Tenenholtz/37a052144b510b8827634c38146b190d8b2c8d0b" TargetMode="External"/><Relationship Id="rId5" Type="http://schemas.openxmlformats.org/officeDocument/2006/relationships/hyperlink" Target="https://news.developer.nvidia.com/ai-can-generate-synthetic-mris-to-advance-medical-research/" TargetMode="External"/><Relationship Id="rId4" Type="http://schemas.openxmlformats.org/officeDocument/2006/relationships/hyperlink" Target="https://www.healthimaging.com/topics/artificial-intelligence/ai-synthetic-brain-mris-diverse-reliable-data" TargetMode="Externa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s://www.mckinsey.com/featured-insights/artificial-intelligence/visualizing-the-uses-and-potential-impact-of-ai-and-other-analytics"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82563" y="539750"/>
            <a:ext cx="6527800" cy="4521200"/>
          </a:xfrm>
        </p:spPr>
      </p:sp>
      <p:sp>
        <p:nvSpPr>
          <p:cNvPr id="3" name="슬라이드 노트 개체 틀 2"/>
          <p:cNvSpPr>
            <a:spLocks noGrp="1"/>
          </p:cNvSpPr>
          <p:nvPr>
            <p:ph type="body" idx="1"/>
          </p:nvPr>
        </p:nvSpPr>
        <p:spPr>
          <a:xfrm>
            <a:off x="679768" y="5376929"/>
            <a:ext cx="5438140" cy="3805211"/>
          </a:xfrm>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3F0BCE-8842-48BB-B417-565C32B10224}"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574271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10</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28417903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100</a:t>
            </a:fld>
            <a:endParaRPr lang="ko-KR" altLang="en-US" dirty="0"/>
          </a:p>
        </p:txBody>
      </p:sp>
    </p:spTree>
    <p:extLst>
      <p:ext uri="{BB962C8B-B14F-4D97-AF65-F5344CB8AC3E}">
        <p14:creationId xmlns:p14="http://schemas.microsoft.com/office/powerpoint/2010/main" val="97583329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101</a:t>
            </a:fld>
            <a:endParaRPr lang="ko-KR" altLang="en-US" dirty="0"/>
          </a:p>
        </p:txBody>
      </p:sp>
    </p:spTree>
    <p:extLst>
      <p:ext uri="{BB962C8B-B14F-4D97-AF65-F5344CB8AC3E}">
        <p14:creationId xmlns:p14="http://schemas.microsoft.com/office/powerpoint/2010/main" val="406380416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102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66913165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103</a:t>
            </a:fld>
            <a:endParaRPr lang="ko-KR" altLang="en-US" dirty="0"/>
          </a:p>
        </p:txBody>
      </p:sp>
    </p:spTree>
    <p:extLst>
      <p:ext uri="{BB962C8B-B14F-4D97-AF65-F5344CB8AC3E}">
        <p14:creationId xmlns:p14="http://schemas.microsoft.com/office/powerpoint/2010/main" val="245514631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104</a:t>
            </a:fld>
            <a:endParaRPr lang="ko-KR" altLang="en-US" dirty="0"/>
          </a:p>
        </p:txBody>
      </p:sp>
    </p:spTree>
    <p:extLst>
      <p:ext uri="{BB962C8B-B14F-4D97-AF65-F5344CB8AC3E}">
        <p14:creationId xmlns:p14="http://schemas.microsoft.com/office/powerpoint/2010/main" val="110683738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105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9450377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106</a:t>
            </a:fld>
            <a:endParaRPr lang="ko-KR" altLang="en-US" dirty="0"/>
          </a:p>
        </p:txBody>
      </p:sp>
    </p:spTree>
    <p:extLst>
      <p:ext uri="{BB962C8B-B14F-4D97-AF65-F5344CB8AC3E}">
        <p14:creationId xmlns:p14="http://schemas.microsoft.com/office/powerpoint/2010/main" val="298849909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107</a:t>
            </a:fld>
            <a:endParaRPr lang="ko-KR" altLang="en-US" dirty="0"/>
          </a:p>
        </p:txBody>
      </p:sp>
    </p:spTree>
    <p:extLst>
      <p:ext uri="{BB962C8B-B14F-4D97-AF65-F5344CB8AC3E}">
        <p14:creationId xmlns:p14="http://schemas.microsoft.com/office/powerpoint/2010/main" val="19060238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108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64414109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109</a:t>
            </a:fld>
            <a:endParaRPr lang="ko-KR" altLang="en-US" dirty="0"/>
          </a:p>
        </p:txBody>
      </p:sp>
    </p:spTree>
    <p:extLst>
      <p:ext uri="{BB962C8B-B14F-4D97-AF65-F5344CB8AC3E}">
        <p14:creationId xmlns:p14="http://schemas.microsoft.com/office/powerpoint/2010/main" val="29282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Spam filter is one of the machine learning programs that use samples of spam and general mails to classify mails that are designated as spam by the user.</a:t>
            </a: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Basic terms</a:t>
            </a: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 Training set: samples used by the system for learning</a:t>
            </a: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 Training instance (or sample: each training data,</a:t>
            </a: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 Task T classifies if the new mail is spam</a:t>
            </a: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 Experience E is the training data</a:t>
            </a: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 Performance measure P should be directly defined by the user, and performance measure is also called accuracy which is often used for classification tasks.</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a:t>
            </a:fld>
            <a:endParaRPr lang="ko-KR" altLang="en-US" dirty="0"/>
          </a:p>
        </p:txBody>
      </p:sp>
    </p:spTree>
    <p:extLst>
      <p:ext uri="{BB962C8B-B14F-4D97-AF65-F5344CB8AC3E}">
        <p14:creationId xmlns:p14="http://schemas.microsoft.com/office/powerpoint/2010/main" val="37996397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110</a:t>
            </a:fld>
            <a:endParaRPr lang="ko-KR" altLang="en-US" dirty="0"/>
          </a:p>
        </p:txBody>
      </p:sp>
    </p:spTree>
    <p:extLst>
      <p:ext uri="{BB962C8B-B14F-4D97-AF65-F5344CB8AC3E}">
        <p14:creationId xmlns:p14="http://schemas.microsoft.com/office/powerpoint/2010/main" val="306618667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111</a:t>
            </a:fld>
            <a:endParaRPr lang="ko-KR" altLang="en-US" dirty="0"/>
          </a:p>
        </p:txBody>
      </p:sp>
    </p:spTree>
    <p:extLst>
      <p:ext uri="{BB962C8B-B14F-4D97-AF65-F5344CB8AC3E}">
        <p14:creationId xmlns:p14="http://schemas.microsoft.com/office/powerpoint/2010/main" val="143605152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112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06703409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113</a:t>
            </a:fld>
            <a:endParaRPr lang="ko-KR" altLang="en-US" dirty="0"/>
          </a:p>
        </p:txBody>
      </p:sp>
    </p:spTree>
    <p:extLst>
      <p:ext uri="{BB962C8B-B14F-4D97-AF65-F5344CB8AC3E}">
        <p14:creationId xmlns:p14="http://schemas.microsoft.com/office/powerpoint/2010/main" val="23190024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114</a:t>
            </a:fld>
            <a:endParaRPr lang="ko-KR" altLang="en-US" dirty="0"/>
          </a:p>
        </p:txBody>
      </p:sp>
    </p:spTree>
    <p:extLst>
      <p:ext uri="{BB962C8B-B14F-4D97-AF65-F5344CB8AC3E}">
        <p14:creationId xmlns:p14="http://schemas.microsoft.com/office/powerpoint/2010/main" val="131646723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115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33304246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116</a:t>
            </a:fld>
            <a:endParaRPr lang="ko-KR" altLang="en-US" dirty="0"/>
          </a:p>
        </p:txBody>
      </p:sp>
    </p:spTree>
    <p:extLst>
      <p:ext uri="{BB962C8B-B14F-4D97-AF65-F5344CB8AC3E}">
        <p14:creationId xmlns:p14="http://schemas.microsoft.com/office/powerpoint/2010/main" val="87573488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117</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9657331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118</a:t>
            </a:fld>
            <a:endParaRPr lang="ko-KR" altLang="en-US" dirty="0"/>
          </a:p>
        </p:txBody>
      </p:sp>
    </p:spTree>
    <p:extLst>
      <p:ext uri="{BB962C8B-B14F-4D97-AF65-F5344CB8AC3E}">
        <p14:creationId xmlns:p14="http://schemas.microsoft.com/office/powerpoint/2010/main" val="21301777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u="none" dirty="0"/>
              <a:t>People usually recognize cats and dogs based on the experience of having seen many cats and dogs overtime.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u="none" dirty="0"/>
              <a:t>This is essentially the same to the computers. Learn from examples and recognize them later.</a:t>
            </a:r>
            <a:r>
              <a:rPr lang="en-US" altLang="ko-KR" dirty="0"/>
              <a:t/>
            </a:r>
            <a:br>
              <a:rPr lang="en-US" altLang="ko-KR" dirty="0"/>
            </a:br>
            <a:r>
              <a:rPr lang="en-US" altLang="ko-KR" dirty="0"/>
              <a:t/>
            </a:r>
            <a:br>
              <a:rPr lang="en-US" altLang="ko-KR" dirty="0"/>
            </a:br>
            <a:r>
              <a:rPr lang="en-US" altLang="ko-KR" b="1" dirty="0"/>
              <a:t>[Reference Source]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Arial" panose="020B0604020202020204" pitchFamily="34" charset="0"/>
                <a:ea typeface="+mn-ea"/>
                <a:cs typeface="Arial" panose="020B0604020202020204" pitchFamily="34" charset="0"/>
              </a:rPr>
              <a:t>Machine Learning &amp; Deep Learning </a:t>
            </a:r>
            <a:r>
              <a:rPr lang="en-US" altLang="ko-KR" dirty="0">
                <a:hlinkClick r:id="rId3"/>
              </a:rPr>
              <a:t>https://www.mathworks.com/</a:t>
            </a:r>
            <a:endParaRPr lang="en-US" altLang="ko-KR" sz="1200" b="0" i="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ko-KR" sz="1200" b="0" i="0" kern="1200" dirty="0">
                <a:solidFill>
                  <a:schemeClr val="tx1"/>
                </a:solidFill>
                <a:effectLst/>
                <a:latin typeface="Arial" panose="020B0604020202020204" pitchFamily="34" charset="0"/>
                <a:ea typeface="+mn-ea"/>
                <a:cs typeface="Arial" panose="020B0604020202020204" pitchFamily="34" charset="0"/>
              </a:rPr>
              <a:t>Machine Learning &amp; Deep Learning Video </a:t>
            </a:r>
            <a:r>
              <a:rPr lang="en-US" altLang="ko-KR" dirty="0">
                <a:hlinkClick r:id="rId4"/>
              </a:rPr>
              <a:t>https://www.youtube.com/watch?v=-SgkLEuhfbg&amp;feature=youtu.be</a:t>
            </a:r>
            <a:endParaRPr lang="en-US" altLang="ko-KR" b="1"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a:t>
            </a:fld>
            <a:endParaRPr lang="ko-KR" altLang="en-US" dirty="0"/>
          </a:p>
        </p:txBody>
      </p:sp>
    </p:spTree>
    <p:extLst>
      <p:ext uri="{BB962C8B-B14F-4D97-AF65-F5344CB8AC3E}">
        <p14:creationId xmlns:p14="http://schemas.microsoft.com/office/powerpoint/2010/main" val="17721933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13</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5206240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Instead of being limited to a single field of technology or methodology, machine learning is an interdisciplinary field that combines academic backgrounds and achievements in various fields such as probability and statistics, computer science, database theory, cognitive science, neuroscience, and pattern recognition, etc.</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i="0" kern="1200" dirty="0">
                <a:solidFill>
                  <a:schemeClr val="tx1"/>
                </a:solidFill>
                <a:effectLst/>
                <a:latin typeface="+mn-lt"/>
                <a:ea typeface="+mn-ea"/>
                <a:cs typeface="+mn-cs"/>
              </a:rPr>
              <a:t>Interdisciplinary: </a:t>
            </a:r>
            <a:r>
              <a:rPr lang="en-US" altLang="ko-KR" sz="1200" b="0" i="0" kern="1200" dirty="0">
                <a:solidFill>
                  <a:schemeClr val="tx1"/>
                </a:solidFill>
                <a:effectLst/>
                <a:latin typeface="+mn-lt"/>
                <a:ea typeface="+mn-ea"/>
                <a:cs typeface="+mn-cs"/>
              </a:rPr>
              <a:t>relating to multiple academical fields.</a:t>
            </a:r>
            <a:endParaRPr lang="ko-KR" altLang="en-US" sz="1200" b="1"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a:t>
            </a:fld>
            <a:endParaRPr lang="ko-KR" altLang="en-US" dirty="0"/>
          </a:p>
        </p:txBody>
      </p:sp>
    </p:spTree>
    <p:extLst>
      <p:ext uri="{BB962C8B-B14F-4D97-AF65-F5344CB8AC3E}">
        <p14:creationId xmlns:p14="http://schemas.microsoft.com/office/powerpoint/2010/main" val="3682389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a:t>
            </a:fld>
            <a:endParaRPr lang="ko-KR" altLang="en-US" dirty="0"/>
          </a:p>
        </p:txBody>
      </p:sp>
    </p:spTree>
    <p:extLst>
      <p:ext uri="{BB962C8B-B14F-4D97-AF65-F5344CB8AC3E}">
        <p14:creationId xmlns:p14="http://schemas.microsoft.com/office/powerpoint/2010/main" val="1472752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b="1" kern="1200" dirty="0">
                <a:solidFill>
                  <a:srgbClr val="000000"/>
                </a:solidFill>
                <a:effectLst/>
                <a:latin typeface="맑은 고딕" panose="020B0503020000020004" pitchFamily="50" charset="-127"/>
                <a:ea typeface="맑은 고딕" panose="020B0503020000020004" pitchFamily="50" charset="-127"/>
                <a:cs typeface="+mn-cs"/>
              </a:rPr>
              <a:t>[Reference Source]</a:t>
            </a:r>
            <a:endParaRPr lang="ko-KR" altLang="ko-KR" dirty="0">
              <a:effectLst/>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Refer to the image (https://happy8earth.tistory.com/553)</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a:t>
            </a:fld>
            <a:endParaRPr lang="ko-KR" altLang="en-US" dirty="0"/>
          </a:p>
        </p:txBody>
      </p:sp>
    </p:spTree>
    <p:extLst>
      <p:ext uri="{BB962C8B-B14F-4D97-AF65-F5344CB8AC3E}">
        <p14:creationId xmlns:p14="http://schemas.microsoft.com/office/powerpoint/2010/main" val="3987131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Different technologies for searching data and designing a model have been present in the field of statistics over a long period of time. For instance, those technologies include linear regression, logistic regression, and principal component analysis, etc. Due to the difficult calculation and small amount of data in classical statistics, data mining in current days overcomes these limitations through enough data and outstanding computing ability to solve problems.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In mathematics and statistics, parameter refers to a variable that shows a certain characteristic of a system or function. In general, it is expressed as </a:t>
            </a:r>
            <a:r>
              <a:rPr lang="en-US" altLang="ko-KR" sz="1200" b="0" i="0" kern="1200" dirty="0" err="1">
                <a:solidFill>
                  <a:schemeClr val="tx1"/>
                </a:solidFill>
                <a:effectLst/>
                <a:latin typeface="+mn-lt"/>
                <a:ea typeface="+mn-ea"/>
                <a:cs typeface="+mn-cs"/>
              </a:rPr>
              <a:t>θ</a:t>
            </a:r>
            <a:r>
              <a:rPr lang="en-US" altLang="ko-KR" sz="1200" b="0" i="0" kern="1200" dirty="0">
                <a:solidFill>
                  <a:schemeClr val="tx1"/>
                </a:solidFill>
                <a:effectLst/>
                <a:latin typeface="+mn-lt"/>
                <a:ea typeface="+mn-ea"/>
                <a:cs typeface="+mn-cs"/>
              </a:rPr>
              <a:t>, and different signs have different meanings.</a:t>
            </a:r>
            <a:endPar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a:t>
            </a:fld>
            <a:endParaRPr lang="ko-KR" altLang="en-US" dirty="0"/>
          </a:p>
        </p:txBody>
      </p:sp>
    </p:spTree>
    <p:extLst>
      <p:ext uri="{BB962C8B-B14F-4D97-AF65-F5344CB8AC3E}">
        <p14:creationId xmlns:p14="http://schemas.microsoft.com/office/powerpoint/2010/main" val="15233725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1359238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u="none" dirty="0"/>
              <a:t>In standard machine learning methodology, a user prepares for training data set and extracts relevant features such as edges and corners to train the model.</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u="none" dirty="0"/>
              <a:t>Then, the model references the features to classify new objects. This is an example of object recognition and how computers distinguish cats and dogs with a significant level of accuracy.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u="none" dirty="0"/>
              <a:t/>
            </a:r>
            <a:br>
              <a:rPr lang="en-US" altLang="ko-KR" b="0" u="none" dirty="0"/>
            </a:br>
            <a:r>
              <a:rPr lang="en-US" altLang="ko-KR" b="1" dirty="0"/>
              <a:t>[Reference Source]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ko-KR" sz="1200" b="0" i="0" kern="1200" dirty="0">
                <a:solidFill>
                  <a:schemeClr val="tx1"/>
                </a:solidFill>
                <a:effectLst/>
                <a:latin typeface="Arial" panose="020B0604020202020204" pitchFamily="34" charset="0"/>
                <a:ea typeface="+mn-ea"/>
                <a:cs typeface="Arial" panose="020B0604020202020204" pitchFamily="34" charset="0"/>
              </a:rPr>
              <a:t>Machine Learning &amp; Deep Learning Video </a:t>
            </a:r>
            <a:r>
              <a:rPr lang="en-US" altLang="ko-KR" dirty="0">
                <a:hlinkClick r:id="rId3"/>
              </a:rPr>
              <a:t>https://www.youtube.com/watch?v=-SgkLEuhfbg&amp;feature=youtu.be</a:t>
            </a:r>
            <a:endParaRPr lang="en-US" altLang="ko-KR" b="1"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a:t>
            </a:fld>
            <a:endParaRPr lang="ko-KR" altLang="en-US" dirty="0"/>
          </a:p>
        </p:txBody>
      </p:sp>
    </p:spTree>
    <p:extLst>
      <p:ext uri="{BB962C8B-B14F-4D97-AF65-F5344CB8AC3E}">
        <p14:creationId xmlns:p14="http://schemas.microsoft.com/office/powerpoint/2010/main" val="997565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2</a:t>
            </a:fld>
            <a:endParaRPr lang="ko-KR" altLang="en-US" dirty="0"/>
          </a:p>
        </p:txBody>
      </p:sp>
    </p:spTree>
    <p:extLst>
      <p:ext uri="{BB962C8B-B14F-4D97-AF65-F5344CB8AC3E}">
        <p14:creationId xmlns:p14="http://schemas.microsoft.com/office/powerpoint/2010/main" val="347646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r>
              <a:rPr lang="en-US" altLang="ko-KR" b="0" u="none" dirty="0"/>
              <a:t>On the other hand, in deep learning, a user does not need to extract features to feed images into the model, and rather inputs images themselves directly into the deep learning model.</a:t>
            </a:r>
          </a:p>
          <a:p>
            <a:r>
              <a:rPr lang="en-US" altLang="ko-KR" dirty="0"/>
              <a:t>Deep learning model basically consist of ARTIFICIAL NEURAL NETWORK algorithm which learns by itself to predict the object. Deep learning is a subtype of machine learning and usually more complex than machine learning techniques. The key difference between machine learning and deep learning is whether the model uses ARTIFICIAL NEURAL NETWORK or not.</a:t>
            </a:r>
            <a:br>
              <a:rPr lang="en-US" altLang="ko-KR" dirty="0"/>
            </a:br>
            <a:r>
              <a:rPr lang="en-US" altLang="ko-KR" dirty="0"/>
              <a:t/>
            </a:r>
            <a:br>
              <a:rPr lang="en-US" altLang="ko-KR" dirty="0"/>
            </a:br>
            <a:r>
              <a:rPr lang="en-US" altLang="ko-KR" b="1" dirty="0"/>
              <a:t>[Reference Source]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Definition of Deep learning </a:t>
            </a:r>
            <a:r>
              <a:rPr lang="en-US" altLang="ko-KR" dirty="0">
                <a:hlinkClick r:id="rId3"/>
              </a:rPr>
              <a:t>https://en.wikipedia.org/wiki/Deep_learning</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a:t>
            </a:fld>
            <a:endParaRPr lang="ko-KR" altLang="en-US" dirty="0"/>
          </a:p>
        </p:txBody>
      </p:sp>
    </p:spTree>
    <p:extLst>
      <p:ext uri="{BB962C8B-B14F-4D97-AF65-F5344CB8AC3E}">
        <p14:creationId xmlns:p14="http://schemas.microsoft.com/office/powerpoint/2010/main" val="21508081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There can be many different criteria to classify machine-learning based data analysis method depending on different perspectives, but in general, it is classified into supervised learning and unsupervised learning depending on the presence of objective variables (or response variables, output target value),</a:t>
            </a:r>
            <a:r>
              <a:rPr lang="ko-KR" altLang="en-US"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and</a:t>
            </a:r>
            <a:r>
              <a:rPr lang="ko-KR" altLang="en-US"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it</a:t>
            </a:r>
            <a:r>
              <a:rPr lang="ko-KR" altLang="en-US"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is</a:t>
            </a:r>
            <a:r>
              <a:rPr lang="ko-KR" altLang="en-US"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also</a:t>
            </a:r>
            <a:r>
              <a:rPr lang="ko-KR" altLang="en-US"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further</a:t>
            </a:r>
            <a:r>
              <a:rPr lang="ko-KR" altLang="en-US"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classified</a:t>
            </a:r>
            <a:r>
              <a:rPr lang="ko-KR" altLang="en-US"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into</a:t>
            </a:r>
            <a:r>
              <a:rPr lang="ko-KR" altLang="en-US"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reinforced</a:t>
            </a:r>
            <a:r>
              <a:rPr lang="ko-KR" altLang="en-US"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learning</a:t>
            </a:r>
            <a:r>
              <a:rPr lang="ko-KR" altLang="en-US"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and</a:t>
            </a:r>
            <a:r>
              <a:rPr lang="ko-KR" altLang="en-US"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semi-supervised</a:t>
            </a:r>
            <a:r>
              <a:rPr lang="ko-KR" altLang="en-US"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learning,</a:t>
            </a:r>
            <a:r>
              <a:rPr lang="ko-KR" altLang="en-US"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etc.</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a:t>
            </a:fld>
            <a:endParaRPr lang="ko-KR" altLang="en-US" dirty="0"/>
          </a:p>
        </p:txBody>
      </p:sp>
    </p:spTree>
    <p:extLst>
      <p:ext uri="{BB962C8B-B14F-4D97-AF65-F5344CB8AC3E}">
        <p14:creationId xmlns:p14="http://schemas.microsoft.com/office/powerpoint/2010/main" val="31012412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a:t>
            </a:fld>
            <a:endParaRPr lang="ko-KR" altLang="en-US" dirty="0"/>
          </a:p>
        </p:txBody>
      </p:sp>
    </p:spTree>
    <p:extLst>
      <p:ext uri="{BB962C8B-B14F-4D97-AF65-F5344CB8AC3E}">
        <p14:creationId xmlns:p14="http://schemas.microsoft.com/office/powerpoint/2010/main" val="2100697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23</a:t>
            </a:fld>
            <a:endParaRPr lang="ko-KR" altLang="en-US" dirty="0"/>
          </a:p>
        </p:txBody>
      </p:sp>
    </p:spTree>
    <p:extLst>
      <p:ext uri="{BB962C8B-B14F-4D97-AF65-F5344CB8AC3E}">
        <p14:creationId xmlns:p14="http://schemas.microsoft.com/office/powerpoint/2010/main" val="21745705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Scikit-learn is a machine learning library created with Python. </a:t>
            </a:r>
            <a:endParaRPr lang="en-US" altLang="ko-KR" sz="1200" b="0" i="0" kern="1200" dirty="0">
              <a:solidFill>
                <a:schemeClr val="tx1"/>
              </a:solidFill>
              <a:effectLst/>
              <a:latin typeface="+mn-lt"/>
              <a:ea typeface="+mn-ea"/>
              <a:cs typeface="+mn-cs"/>
            </a:endParaRPr>
          </a:p>
          <a:p>
            <a:endParaRPr lang="en-US" altLang="ko-KR" sz="1200" b="0" i="0" kern="1200" dirty="0">
              <a:solidFill>
                <a:schemeClr val="tx1"/>
              </a:solidFill>
              <a:effectLst/>
              <a:latin typeface="+mn-lt"/>
              <a:ea typeface="+mn-ea"/>
              <a:cs typeface="+mn-cs"/>
            </a:endParaRPr>
          </a:p>
          <a:p>
            <a:r>
              <a:rPr lang="en-US" altLang="ko-KR" sz="1200" b="0" i="0" kern="1200" dirty="0">
                <a:solidFill>
                  <a:schemeClr val="tx1"/>
                </a:solidFill>
                <a:effectLst/>
                <a:latin typeface="+mn-lt"/>
                <a:ea typeface="+mn-ea"/>
                <a:cs typeface="+mn-cs"/>
              </a:rPr>
              <a:t>Sometimes, the most difficult task in solving machine learning problems is to find an</a:t>
            </a:r>
            <a:r>
              <a:rPr lang="ko-KR" altLang="en-US" sz="1200" b="0" i="0" kern="1200" dirty="0">
                <a:solidFill>
                  <a:schemeClr val="tx1"/>
                </a:solidFill>
                <a:effectLst/>
                <a:latin typeface="+mn-lt"/>
                <a:ea typeface="+mn-ea"/>
                <a:cs typeface="+mn-cs"/>
              </a:rPr>
              <a:t> </a:t>
            </a:r>
            <a:r>
              <a:rPr lang="en-US" altLang="ko-KR" sz="1200" b="0" i="0" kern="1200" dirty="0">
                <a:solidFill>
                  <a:schemeClr val="tx1"/>
                </a:solidFill>
                <a:effectLst/>
                <a:latin typeface="+mn-lt"/>
                <a:ea typeface="+mn-ea"/>
                <a:cs typeface="+mn-cs"/>
              </a:rPr>
              <a:t>estimator</a:t>
            </a:r>
            <a:r>
              <a:rPr lang="ko-KR" altLang="en-US" sz="1200" b="0" i="0" kern="1200" dirty="0">
                <a:solidFill>
                  <a:schemeClr val="tx1"/>
                </a:solidFill>
                <a:effectLst/>
                <a:latin typeface="+mn-lt"/>
                <a:ea typeface="+mn-ea"/>
                <a:cs typeface="+mn-cs"/>
              </a:rPr>
              <a:t> </a:t>
            </a:r>
            <a:r>
              <a:rPr lang="en-US" altLang="ko-KR" sz="1200" b="0" i="0" kern="1200" dirty="0">
                <a:solidFill>
                  <a:schemeClr val="tx1"/>
                </a:solidFill>
                <a:effectLst/>
                <a:latin typeface="+mn-lt"/>
                <a:ea typeface="+mn-ea"/>
                <a:cs typeface="+mn-cs"/>
              </a:rPr>
              <a:t>that is appropriate to the task.</a:t>
            </a:r>
          </a:p>
          <a:p>
            <a:r>
              <a:rPr lang="en-US" altLang="ko-KR" sz="1200" b="0" i="0" kern="1200" dirty="0">
                <a:solidFill>
                  <a:schemeClr val="tx1"/>
                </a:solidFill>
                <a:effectLst/>
                <a:latin typeface="+mn-lt"/>
                <a:ea typeface="+mn-ea"/>
                <a:cs typeface="+mn-cs"/>
              </a:rPr>
              <a:t>Various kinds of estimators are suitable for different types of data and problems.</a:t>
            </a:r>
          </a:p>
          <a:p>
            <a:r>
              <a:rPr lang="en-US" altLang="ko-KR" sz="1200" b="0" i="0" kern="1200" dirty="0">
                <a:solidFill>
                  <a:schemeClr val="tx1"/>
                </a:solidFill>
                <a:effectLst/>
                <a:latin typeface="+mn-lt"/>
                <a:ea typeface="+mn-ea"/>
                <a:cs typeface="+mn-cs"/>
              </a:rPr>
              <a:t>The flow chart above is designed to provide brief guidelines regarding methods to approach to the problem with the estimators to be used for the data.</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24</a:t>
            </a:fld>
            <a:endParaRPr lang="ko-KR" altLang="en-US" dirty="0"/>
          </a:p>
        </p:txBody>
      </p:sp>
    </p:spTree>
    <p:extLst>
      <p:ext uri="{BB962C8B-B14F-4D97-AF65-F5344CB8AC3E}">
        <p14:creationId xmlns:p14="http://schemas.microsoft.com/office/powerpoint/2010/main" val="5721708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25</a:t>
            </a:fld>
            <a:endParaRPr lang="ko-KR" altLang="en-US" dirty="0"/>
          </a:p>
        </p:txBody>
      </p:sp>
    </p:spTree>
    <p:extLst>
      <p:ext uri="{BB962C8B-B14F-4D97-AF65-F5344CB8AC3E}">
        <p14:creationId xmlns:p14="http://schemas.microsoft.com/office/powerpoint/2010/main" val="4255403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26</a:t>
            </a:fld>
            <a:endParaRPr lang="ko-KR" altLang="en-US" dirty="0"/>
          </a:p>
        </p:txBody>
      </p:sp>
    </p:spTree>
    <p:extLst>
      <p:ext uri="{BB962C8B-B14F-4D97-AF65-F5344CB8AC3E}">
        <p14:creationId xmlns:p14="http://schemas.microsoft.com/office/powerpoint/2010/main" val="13611255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27</a:t>
            </a:fld>
            <a:endParaRPr lang="ko-KR" altLang="en-US" dirty="0"/>
          </a:p>
        </p:txBody>
      </p:sp>
    </p:spTree>
    <p:extLst>
      <p:ext uri="{BB962C8B-B14F-4D97-AF65-F5344CB8AC3E}">
        <p14:creationId xmlns:p14="http://schemas.microsoft.com/office/powerpoint/2010/main" val="7811437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28</a:t>
            </a:fld>
            <a:endParaRPr lang="ko-KR" altLang="en-US" dirty="0"/>
          </a:p>
        </p:txBody>
      </p:sp>
    </p:spTree>
    <p:extLst>
      <p:ext uri="{BB962C8B-B14F-4D97-AF65-F5344CB8AC3E}">
        <p14:creationId xmlns:p14="http://schemas.microsoft.com/office/powerpoint/2010/main" val="37562576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Typical methods of unsupervised learning include clustering, dimension reduction, association rule learning, unsupervised learning artificial neural network (SOM, etc.) and others, and the applicability of unsupervised learning methods is infinite such that the recently highlighted deep learning method also uses unsupervised learning to reduce the dimensions of input features.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29</a:t>
            </a:fld>
            <a:endParaRPr lang="ko-KR" altLang="en-US" dirty="0"/>
          </a:p>
        </p:txBody>
      </p:sp>
    </p:spTree>
    <p:extLst>
      <p:ext uri="{BB962C8B-B14F-4D97-AF65-F5344CB8AC3E}">
        <p14:creationId xmlns:p14="http://schemas.microsoft.com/office/powerpoint/2010/main" val="3730391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6850" y="763588"/>
            <a:ext cx="6653213" cy="4608512"/>
          </a:xfrm>
        </p:spPr>
      </p:sp>
      <p:sp>
        <p:nvSpPr>
          <p:cNvPr id="3" name="슬라이드 노트 개체 틀 2"/>
          <p:cNvSpPr>
            <a:spLocks noGrp="1"/>
          </p:cNvSpPr>
          <p:nvPr>
            <p:ph type="body" idx="1"/>
          </p:nvPr>
        </p:nvSpPr>
        <p:spPr>
          <a:xfrm>
            <a:off x="679768" y="5542373"/>
            <a:ext cx="5438140" cy="3639767"/>
          </a:xfrm>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solidFill>
              </a:rPr>
              <a:t>The objectives of this chapter are to set the goal of AI service for providing appropriate services by realizing a system for the works that can be done by human intelligence and to establish practical plans regarding the AI service model and scenario through the analysis of customer requirement. </a:t>
            </a:r>
            <a:endParaRPr lang="en-US" altLang="ko-KR" sz="1200" dirty="0">
              <a:solidFill>
                <a:prstClr val="black">
                  <a:lumMod val="85000"/>
                  <a:lumOff val="15000"/>
                </a:prstClr>
              </a:solidFill>
              <a:latin typeface="SamsungOne 400" panose="020B0503030303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18969481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30</a:t>
            </a:fld>
            <a:endParaRPr lang="ko-KR" altLang="en-US" dirty="0"/>
          </a:p>
        </p:txBody>
      </p:sp>
    </p:spTree>
    <p:extLst>
      <p:ext uri="{BB962C8B-B14F-4D97-AF65-F5344CB8AC3E}">
        <p14:creationId xmlns:p14="http://schemas.microsoft.com/office/powerpoint/2010/main" val="14830782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31</a:t>
            </a:fld>
            <a:endParaRPr lang="ko-KR" altLang="en-US" dirty="0"/>
          </a:p>
        </p:txBody>
      </p:sp>
    </p:spTree>
    <p:extLst>
      <p:ext uri="{BB962C8B-B14F-4D97-AF65-F5344CB8AC3E}">
        <p14:creationId xmlns:p14="http://schemas.microsoft.com/office/powerpoint/2010/main" val="9043671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tx1">
                    <a:lumMod val="85000"/>
                    <a:lumOff val="15000"/>
                  </a:schemeClr>
                </a:solidFill>
                <a:latin typeface="SamsungOne 400" panose="020B0503030303020204" pitchFamily="34" charset="0"/>
                <a:ea typeface="SamsungOne 400" panose="020B0503030303020204" pitchFamily="34" charset="0"/>
              </a:rPr>
              <a:t>The instance based learning remembers training samples for learning and is generalized by comparing new data and learned samples using similarity measurements.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tx1">
                    <a:lumMod val="85000"/>
                    <a:lumOff val="15000"/>
                  </a:schemeClr>
                </a:solidFill>
                <a:latin typeface="SamsungOne 400" panose="020B0503030303020204" pitchFamily="34" charset="0"/>
                <a:ea typeface="SamsungOne 400" panose="020B0503030303020204" pitchFamily="34" charset="0"/>
              </a:rPr>
              <a:t>From the figure above, the new sample will be classified as triangle class, since the majority of similar samples is a triangle.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tx1">
                    <a:lumMod val="85000"/>
                    <a:lumOff val="15000"/>
                  </a:schemeClr>
                </a:solidFill>
                <a:latin typeface="SamsungOne 400" panose="020B0503030303020204" pitchFamily="34" charset="0"/>
                <a:ea typeface="SamsungOne 400" panose="020B0503030303020204" pitchFamily="34" charset="0"/>
              </a:rPr>
              <a:t>The model based learning makes a model from many samples and uses it for prediction.</a:t>
            </a: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32</a:t>
            </a:fld>
            <a:endParaRPr lang="ko-KR" altLang="en-US" dirty="0"/>
          </a:p>
        </p:txBody>
      </p:sp>
    </p:spTree>
    <p:extLst>
      <p:ext uri="{BB962C8B-B14F-4D97-AF65-F5344CB8AC3E}">
        <p14:creationId xmlns:p14="http://schemas.microsoft.com/office/powerpoint/2010/main" val="26397463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33</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2243362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34</a:t>
            </a:fld>
            <a:endParaRPr lang="ko-KR" altLang="en-US" dirty="0"/>
          </a:p>
        </p:txBody>
      </p:sp>
    </p:spTree>
    <p:extLst>
      <p:ext uri="{BB962C8B-B14F-4D97-AF65-F5344CB8AC3E}">
        <p14:creationId xmlns:p14="http://schemas.microsoft.com/office/powerpoint/2010/main" val="42794521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35</a:t>
            </a:fld>
            <a:endParaRPr lang="ko-KR" altLang="en-US" dirty="0"/>
          </a:p>
        </p:txBody>
      </p:sp>
    </p:spTree>
    <p:extLst>
      <p:ext uri="{BB962C8B-B14F-4D97-AF65-F5344CB8AC3E}">
        <p14:creationId xmlns:p14="http://schemas.microsoft.com/office/powerpoint/2010/main" val="42573660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36</a:t>
            </a:fld>
            <a:endParaRPr lang="ko-KR" altLang="en-US" dirty="0"/>
          </a:p>
        </p:txBody>
      </p:sp>
    </p:spTree>
    <p:extLst>
      <p:ext uri="{BB962C8B-B14F-4D97-AF65-F5344CB8AC3E}">
        <p14:creationId xmlns:p14="http://schemas.microsoft.com/office/powerpoint/2010/main" val="645664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37</a:t>
            </a:fld>
            <a:endParaRPr lang="ko-KR" altLang="en-US" dirty="0"/>
          </a:p>
        </p:txBody>
      </p:sp>
    </p:spTree>
    <p:extLst>
      <p:ext uri="{BB962C8B-B14F-4D97-AF65-F5344CB8AC3E}">
        <p14:creationId xmlns:p14="http://schemas.microsoft.com/office/powerpoint/2010/main" val="22227138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38</a:t>
            </a:fld>
            <a:endParaRPr lang="ko-KR" altLang="en-US" dirty="0"/>
          </a:p>
        </p:txBody>
      </p:sp>
    </p:spTree>
    <p:extLst>
      <p:ext uri="{BB962C8B-B14F-4D97-AF65-F5344CB8AC3E}">
        <p14:creationId xmlns:p14="http://schemas.microsoft.com/office/powerpoint/2010/main" val="34351435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39</a:t>
            </a:fld>
            <a:endParaRPr lang="ko-KR" altLang="en-US" dirty="0"/>
          </a:p>
        </p:txBody>
      </p:sp>
    </p:spTree>
    <p:extLst>
      <p:ext uri="{BB962C8B-B14F-4D97-AF65-F5344CB8AC3E}">
        <p14:creationId xmlns:p14="http://schemas.microsoft.com/office/powerpoint/2010/main" val="1388179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4276499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kern="1200" dirty="0">
                <a:solidFill>
                  <a:srgbClr val="000000"/>
                </a:solidFill>
                <a:effectLst/>
                <a:latin typeface="맑은 고딕" panose="020B0503020000020004" pitchFamily="50" charset="-127"/>
                <a:ea typeface="맑은 고딕" panose="020B0503020000020004" pitchFamily="50" charset="-127"/>
                <a:cs typeface="+mn-cs"/>
              </a:rPr>
              <a:t>[Reference Source]</a:t>
            </a:r>
            <a:endParaRPr lang="ko-KR" altLang="ko-KR" dirty="0">
              <a:effectLst/>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https://statkclee.github.io/ml/ml-model-selection.html</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40</a:t>
            </a:fld>
            <a:endParaRPr lang="ko-KR" altLang="en-US" dirty="0"/>
          </a:p>
        </p:txBody>
      </p:sp>
    </p:spTree>
    <p:extLst>
      <p:ext uri="{BB962C8B-B14F-4D97-AF65-F5344CB8AC3E}">
        <p14:creationId xmlns:p14="http://schemas.microsoft.com/office/powerpoint/2010/main" val="1384801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kern="1200" dirty="0">
                <a:solidFill>
                  <a:srgbClr val="000000"/>
                </a:solidFill>
                <a:effectLst/>
                <a:latin typeface="맑은 고딕" panose="020B0503020000020004" pitchFamily="50" charset="-127"/>
                <a:ea typeface="맑은 고딕" panose="020B0503020000020004" pitchFamily="50" charset="-127"/>
                <a:cs typeface="+mn-cs"/>
              </a:rPr>
              <a:t>[Reference Source]</a:t>
            </a:r>
            <a:endParaRPr lang="ko-KR" altLang="ko-KR" dirty="0">
              <a:effectLst/>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SamsungOne 400" panose="020B0503030303020204" pitchFamily="34" charset="0"/>
                <a:ea typeface="SamsungOne 400" panose="020B0503030303020204" pitchFamily="34" charset="0"/>
              </a:rPr>
              <a:t>https://towardsdatascience.com/multi-class-metrics-made-simple-prat-i-precision-and-recall-9250280bddc2</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41</a:t>
            </a:fld>
            <a:endParaRPr lang="ko-KR" altLang="en-US" dirty="0"/>
          </a:p>
        </p:txBody>
      </p:sp>
    </p:spTree>
    <p:extLst>
      <p:ext uri="{BB962C8B-B14F-4D97-AF65-F5344CB8AC3E}">
        <p14:creationId xmlns:p14="http://schemas.microsoft.com/office/powerpoint/2010/main" val="32039782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42</a:t>
            </a:fld>
            <a:endParaRPr lang="ko-KR" altLang="en-US" dirty="0"/>
          </a:p>
        </p:txBody>
      </p:sp>
    </p:spTree>
    <p:extLst>
      <p:ext uri="{BB962C8B-B14F-4D97-AF65-F5344CB8AC3E}">
        <p14:creationId xmlns:p14="http://schemas.microsoft.com/office/powerpoint/2010/main" val="16999130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43</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952145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44</a:t>
            </a:fld>
            <a:endParaRPr lang="ko-KR" altLang="en-US" dirty="0"/>
          </a:p>
        </p:txBody>
      </p:sp>
    </p:spTree>
    <p:extLst>
      <p:ext uri="{BB962C8B-B14F-4D97-AF65-F5344CB8AC3E}">
        <p14:creationId xmlns:p14="http://schemas.microsoft.com/office/powerpoint/2010/main" val="24402814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45</a:t>
            </a:fld>
            <a:endParaRPr lang="ko-KR" altLang="en-US" dirty="0"/>
          </a:p>
        </p:txBody>
      </p:sp>
    </p:spTree>
    <p:extLst>
      <p:ext uri="{BB962C8B-B14F-4D97-AF65-F5344CB8AC3E}">
        <p14:creationId xmlns:p14="http://schemas.microsoft.com/office/powerpoint/2010/main" val="11374509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46</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9597673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47</a:t>
            </a:fld>
            <a:endParaRPr lang="ko-KR" altLang="en-US" dirty="0"/>
          </a:p>
        </p:txBody>
      </p:sp>
    </p:spTree>
    <p:extLst>
      <p:ext uri="{BB962C8B-B14F-4D97-AF65-F5344CB8AC3E}">
        <p14:creationId xmlns:p14="http://schemas.microsoft.com/office/powerpoint/2010/main" val="6313486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48</a:t>
            </a:fld>
            <a:endParaRPr lang="ko-KR" altLang="en-US" dirty="0"/>
          </a:p>
        </p:txBody>
      </p:sp>
    </p:spTree>
    <p:extLst>
      <p:ext uri="{BB962C8B-B14F-4D97-AF65-F5344CB8AC3E}">
        <p14:creationId xmlns:p14="http://schemas.microsoft.com/office/powerpoint/2010/main" val="2957826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49</a:t>
            </a:fld>
            <a:endParaRPr lang="ko-KR" altLang="en-US" dirty="0"/>
          </a:p>
        </p:txBody>
      </p:sp>
    </p:spTree>
    <p:extLst>
      <p:ext uri="{BB962C8B-B14F-4D97-AF65-F5344CB8AC3E}">
        <p14:creationId xmlns:p14="http://schemas.microsoft.com/office/powerpoint/2010/main" val="2338043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u="none" dirty="0"/>
              <a:t>The most important ability of AI is reasoning. Like human, AI can reason from fact to draw conclusion or implication. Prior to the emergence of AI, computer should be programmed by human to get an answer to the question. </a:t>
            </a:r>
            <a:r>
              <a:rPr lang="en-US" altLang="ko-KR" dirty="0"/>
              <a:t/>
            </a:r>
            <a:br>
              <a:rPr lang="en-US" altLang="ko-KR" dirty="0"/>
            </a:br>
            <a:r>
              <a:rPr lang="en-US" altLang="ko-KR" dirty="0"/>
              <a:t/>
            </a:r>
            <a:br>
              <a:rPr lang="en-US" altLang="ko-KR" dirty="0"/>
            </a:br>
            <a:r>
              <a:rPr lang="en-US" altLang="ko-KR" b="1" dirty="0"/>
              <a:t>[Reference Source]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t>picture of John McCarthy </a:t>
            </a:r>
            <a:r>
              <a:rPr lang="en-US" altLang="ko-KR" dirty="0">
                <a:hlinkClick r:id="rId3"/>
              </a:rPr>
              <a:t>https://www.wired.com/2011/10/john-mccarthy-father-of-ai-and-lisp-dies-at-84/</a:t>
            </a:r>
            <a:endParaRPr lang="ko-KR" altLang="en-US"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t>Definition of AI </a:t>
            </a:r>
            <a:r>
              <a:rPr lang="en-US" altLang="ko-KR" sz="1200" dirty="0">
                <a:hlinkClick r:id="rId4"/>
              </a:rPr>
              <a:t>https://simple.m.wikipedia.org/wiki/Artificial_intelligence</a:t>
            </a:r>
            <a:endParaRPr lang="en-US" altLang="ko-KR" b="1"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Feature of AI </a:t>
            </a:r>
            <a:r>
              <a:rPr lang="en-US" altLang="ko-KR" sz="1200" dirty="0">
                <a:hlinkClick r:id="rId5"/>
              </a:rPr>
              <a:t>https://searchenterpriseai.techtarget.com/definition/AI-Artificial-Intelligence</a:t>
            </a:r>
            <a:endParaRPr lang="en-US" altLang="ko-KR" sz="1200" dirty="0">
              <a:solidFill>
                <a:srgbClr val="6C6C6C"/>
              </a:solidFill>
              <a:latin typeface="Arial" panose="020B0604020202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Progress of AI </a:t>
            </a:r>
            <a:r>
              <a:rPr lang="en-US" altLang="ko-KR" dirty="0">
                <a:hlinkClick r:id="rId6"/>
              </a:rPr>
              <a:t>https://en.wikipedia.org/wiki/Progress_in_artificial_intelligence</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What is AI</a:t>
            </a:r>
            <a:r>
              <a:rPr lang="en-US" altLang="ko-KR" dirty="0">
                <a:hlinkClick r:id="rId7"/>
              </a:rPr>
              <a:t> https://en.wikipedia.org/wiki/Artificial_intelligence</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a:t>
            </a:fld>
            <a:endParaRPr lang="ko-KR" altLang="en-US" dirty="0"/>
          </a:p>
        </p:txBody>
      </p:sp>
    </p:spTree>
    <p:extLst>
      <p:ext uri="{BB962C8B-B14F-4D97-AF65-F5344CB8AC3E}">
        <p14:creationId xmlns:p14="http://schemas.microsoft.com/office/powerpoint/2010/main" val="27877031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50</a:t>
            </a:fld>
            <a:endParaRPr lang="ko-KR" altLang="en-US" dirty="0"/>
          </a:p>
        </p:txBody>
      </p:sp>
    </p:spTree>
    <p:extLst>
      <p:ext uri="{BB962C8B-B14F-4D97-AF65-F5344CB8AC3E}">
        <p14:creationId xmlns:p14="http://schemas.microsoft.com/office/powerpoint/2010/main" val="10544059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51</a:t>
            </a:fld>
            <a:endParaRPr lang="ko-KR" altLang="en-US" dirty="0"/>
          </a:p>
        </p:txBody>
      </p:sp>
    </p:spTree>
    <p:extLst>
      <p:ext uri="{BB962C8B-B14F-4D97-AF65-F5344CB8AC3E}">
        <p14:creationId xmlns:p14="http://schemas.microsoft.com/office/powerpoint/2010/main" val="15731395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52</a:t>
            </a:fld>
            <a:endParaRPr lang="ko-KR" altLang="en-US" dirty="0"/>
          </a:p>
        </p:txBody>
      </p:sp>
    </p:spTree>
    <p:extLst>
      <p:ext uri="{BB962C8B-B14F-4D97-AF65-F5344CB8AC3E}">
        <p14:creationId xmlns:p14="http://schemas.microsoft.com/office/powerpoint/2010/main" val="404933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53</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6517572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b="1" kern="1200" dirty="0">
                <a:solidFill>
                  <a:srgbClr val="000000"/>
                </a:solidFill>
                <a:effectLst/>
                <a:latin typeface="맑은 고딕" panose="020B0503020000020004" pitchFamily="50" charset="-127"/>
                <a:ea typeface="맑은 고딕" panose="020B0503020000020004" pitchFamily="50" charset="-127"/>
                <a:cs typeface="+mn-cs"/>
              </a:rPr>
              <a:t>[Reference Source]</a:t>
            </a:r>
            <a:endParaRPr lang="ko-KR" altLang="ko-KR" dirty="0">
              <a:effectLst/>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dirty="0">
                <a:latin typeface="SamsungOne 400" panose="020B0503030303020204" pitchFamily="34" charset="0"/>
                <a:ea typeface="SamsungOne 400" panose="020B0503030303020204" pitchFamily="34" charset="0"/>
              </a:rPr>
              <a:t>https://www.nature.com/articles/nature21056</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dirty="0">
                <a:latin typeface="SamsungOne 400" panose="020B0503030303020204" pitchFamily="34" charset="0"/>
                <a:ea typeface="SamsungOne 400" panose="020B0503030303020204" pitchFamily="34" charset="0"/>
              </a:rPr>
              <a:t>https://deepmind.com/blog/alphafold/</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54</a:t>
            </a:fld>
            <a:endParaRPr lang="ko-KR" altLang="en-US" dirty="0"/>
          </a:p>
        </p:txBody>
      </p:sp>
    </p:spTree>
    <p:extLst>
      <p:ext uri="{BB962C8B-B14F-4D97-AF65-F5344CB8AC3E}">
        <p14:creationId xmlns:p14="http://schemas.microsoft.com/office/powerpoint/2010/main" val="3777753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fontAlgn="base"/>
            <a:r>
              <a:rPr lang="en-US" altLang="ko-KR" sz="1200" b="0" i="0" u="sng" kern="1200" dirty="0">
                <a:solidFill>
                  <a:schemeClr val="tx1"/>
                </a:solidFill>
                <a:effectLst/>
                <a:latin typeface="+mn-lt"/>
                <a:ea typeface="+mn-ea"/>
                <a:cs typeface="+mn-cs"/>
              </a:rPr>
              <a:t>Machine Learning (ML): </a:t>
            </a:r>
            <a:r>
              <a:rPr lang="en-US" altLang="ko-KR" sz="1200" b="0" i="0" kern="1200" dirty="0">
                <a:solidFill>
                  <a:schemeClr val="tx1"/>
                </a:solidFill>
                <a:effectLst/>
                <a:latin typeface="+mn-lt"/>
                <a:ea typeface="+mn-ea"/>
                <a:cs typeface="+mn-cs"/>
              </a:rPr>
              <a:t>It is a method where the target (goal) is defined and the steps to reach that target is learned by the machine itself by training (gaining experience).For example to identify a simple object such as an apple or orange. The target is achieved not by explicitly specifying the details about it and coding it but it is just as we teach a child by showing multiple different pictures of it and therefore allowing the machine to define the steps to identify it like an apple or an orange.</a:t>
            </a:r>
            <a:endParaRPr kumimoji="0" lang="en-US" altLang="ko-KR" sz="1200" b="0" i="0" u="sng" kern="1200" dirty="0">
              <a:solidFill>
                <a:schemeClr val="tx1"/>
              </a:solidFill>
              <a:effectLst/>
              <a:latin typeface="+mn-lt"/>
              <a:ea typeface="+mn-ea"/>
              <a:cs typeface="+mn-cs"/>
            </a:endParaRPr>
          </a:p>
          <a:p>
            <a:pPr fontAlgn="base"/>
            <a:r>
              <a:rPr lang="en-US" altLang="ko-KR" sz="1200" b="0" i="0" u="sng" kern="1200" dirty="0">
                <a:solidFill>
                  <a:schemeClr val="tx1"/>
                </a:solidFill>
                <a:effectLst/>
                <a:latin typeface="+mn-lt"/>
                <a:ea typeface="+mn-ea"/>
                <a:cs typeface="+mn-cs"/>
              </a:rPr>
              <a:t>Natural Language Processing (NLP):</a:t>
            </a:r>
            <a:r>
              <a:rPr lang="en-US" altLang="ko-KR" sz="1200" b="0" i="0" kern="1200" dirty="0">
                <a:solidFill>
                  <a:schemeClr val="tx1"/>
                </a:solidFill>
                <a:effectLst/>
                <a:latin typeface="+mn-lt"/>
                <a:ea typeface="+mn-ea"/>
                <a:cs typeface="+mn-cs"/>
              </a:rPr>
              <a:t> Natural Language Processing is broadly defined as the automatic manipulation of natural language, both speech and text, by software. Well-known examples are email spam detection, fake news detection, and machine translation.</a:t>
            </a:r>
            <a:endParaRPr kumimoji="0" lang="en-US" altLang="ko-KR" sz="1200" b="0" i="0" u="sng" kern="1200" dirty="0">
              <a:solidFill>
                <a:schemeClr val="tx1"/>
              </a:solidFill>
              <a:effectLst/>
              <a:latin typeface="+mn-lt"/>
              <a:ea typeface="+mn-ea"/>
              <a:cs typeface="+mn-cs"/>
            </a:endParaRPr>
          </a:p>
          <a:p>
            <a:pPr fontAlgn="base"/>
            <a:r>
              <a:rPr lang="en-US" altLang="ko-KR" sz="1200" b="0" i="0" u="sng" kern="1200" dirty="0">
                <a:solidFill>
                  <a:schemeClr val="tx1"/>
                </a:solidFill>
                <a:effectLst/>
                <a:latin typeface="+mn-lt"/>
                <a:ea typeface="+mn-ea"/>
                <a:cs typeface="+mn-cs"/>
              </a:rPr>
              <a:t>Vision: </a:t>
            </a:r>
            <a:r>
              <a:rPr lang="en-US" altLang="ko-KR" sz="1200" b="0" i="0" kern="1200" dirty="0">
                <a:solidFill>
                  <a:schemeClr val="tx1"/>
                </a:solidFill>
                <a:effectLst/>
                <a:latin typeface="+mn-lt"/>
                <a:ea typeface="+mn-ea"/>
                <a:cs typeface="+mn-cs"/>
              </a:rPr>
              <a:t>This field includes techniques that enables machines to see just as humans do. </a:t>
            </a:r>
          </a:p>
          <a:p>
            <a:pPr fontAlgn="base"/>
            <a:r>
              <a:rPr lang="en-US" altLang="ko-KR" sz="1200" b="0" i="0" kern="1200" dirty="0">
                <a:solidFill>
                  <a:schemeClr val="tx1"/>
                </a:solidFill>
                <a:effectLst/>
                <a:latin typeface="+mn-lt"/>
                <a:ea typeface="+mn-ea"/>
                <a:cs typeface="+mn-cs"/>
              </a:rPr>
              <a:t>Computer vision captures and analyses visual information </a:t>
            </a:r>
            <a:r>
              <a:rPr lang="en-US" altLang="ko-KR" sz="1200" b="0" i="0" u="none" kern="1200" dirty="0">
                <a:solidFill>
                  <a:schemeClr val="tx1"/>
                </a:solidFill>
                <a:effectLst/>
                <a:latin typeface="+mn-lt"/>
                <a:ea typeface="+mn-ea"/>
                <a:cs typeface="+mn-cs"/>
              </a:rPr>
              <a:t>using a camera, analog-to-digital conversion, and digital signal processing. Machine vision is a specific area of study that deals with industrial use of computer vision. Machine vision can be compared to human eyesight but it is </a:t>
            </a:r>
            <a:r>
              <a:rPr lang="en-US" altLang="ko-KR" sz="1200" b="0" i="0" kern="1200" dirty="0">
                <a:solidFill>
                  <a:schemeClr val="tx1"/>
                </a:solidFill>
                <a:effectLst/>
                <a:latin typeface="+mn-lt"/>
                <a:ea typeface="+mn-ea"/>
                <a:cs typeface="+mn-cs"/>
              </a:rPr>
              <a:t>not limited to the human capability. It is usually achieved through machine learning to get the best possible results.</a:t>
            </a:r>
          </a:p>
          <a:p>
            <a:pPr fontAlgn="base"/>
            <a:r>
              <a:rPr kumimoji="0" lang="en-US" altLang="ko-KR" sz="1200" b="0" i="0" u="none" kern="1200" dirty="0">
                <a:solidFill>
                  <a:schemeClr val="tx1"/>
                </a:solidFill>
                <a:effectLst/>
                <a:latin typeface="+mn-lt"/>
                <a:ea typeface="+mn-ea"/>
                <a:cs typeface="+mn-cs"/>
              </a:rPr>
              <a:t>Image recognition includes feature detection and feature extraction. Typical use cases are facial recognition, license plate matching, optical character matching, and pattern matching.</a:t>
            </a:r>
            <a:endParaRPr kumimoji="0" lang="en-US" altLang="ko-KR" sz="1200" dirty="0">
              <a:latin typeface="Arial" panose="020B0604020202020204" pitchFamily="34" charset="0"/>
              <a:ea typeface="+mn-ea"/>
              <a:cs typeface="Arial" panose="020B0604020202020204" pitchFamily="34" charset="0"/>
            </a:endParaRPr>
          </a:p>
          <a:p>
            <a:pPr fontAlgn="base"/>
            <a:r>
              <a:rPr kumimoji="0" lang="en-US" altLang="ko-KR" sz="1200" b="0" u="sng" dirty="0">
                <a:latin typeface="Arial" panose="020B0604020202020204" pitchFamily="34" charset="0"/>
                <a:ea typeface="+mn-ea"/>
                <a:cs typeface="Arial" panose="020B0604020202020204" pitchFamily="34" charset="0"/>
              </a:rPr>
              <a:t>Speech: </a:t>
            </a:r>
            <a:r>
              <a:rPr kumimoji="0" lang="en-US" altLang="ko-KR" sz="1200" dirty="0">
                <a:latin typeface="Arial" panose="020B0604020202020204" pitchFamily="34" charset="0"/>
                <a:ea typeface="+mn-ea"/>
                <a:cs typeface="Arial" panose="020B0604020202020204" pitchFamily="34" charset="0"/>
              </a:rPr>
              <a:t>Speech recognition is the ability of a machine or program to identify words and phrases in spoken language and convert them to a machine-readable format. The most frequent applications of speech recognition within the enterprise include voice assistant, smart speaker, in-car systems, hands-free computing, and automatic translation.</a:t>
            </a:r>
          </a:p>
          <a:p>
            <a:pPr fontAlgn="base"/>
            <a:endParaRPr kumimoji="0" lang="en-US" altLang="ko-KR" sz="1200" dirty="0">
              <a:latin typeface="Arial" panose="020B0604020202020204" pitchFamily="34" charset="0"/>
              <a:ea typeface="+mn-ea"/>
              <a:cs typeface="Arial" panose="020B0604020202020204" pitchFamily="34" charset="0"/>
            </a:endParaRPr>
          </a:p>
          <a:p>
            <a:r>
              <a:rPr lang="en-US" altLang="ko-KR" b="1" dirty="0"/>
              <a:t>[Reference Source] </a:t>
            </a:r>
          </a:p>
          <a:p>
            <a:r>
              <a:rPr lang="en-US" altLang="ko-KR" b="0" dirty="0"/>
              <a:t>Application of AI </a:t>
            </a:r>
            <a:r>
              <a:rPr lang="en-US" altLang="ko-KR" sz="1200" dirty="0">
                <a:hlinkClick r:id="rId3"/>
              </a:rPr>
              <a:t>https://hackernoon.com/artificial-intelligence-trends-to-watch-out-in-2019-b04q23dz5</a:t>
            </a:r>
            <a:endParaRPr lang="en-US" altLang="ko-KR" sz="1200" dirty="0"/>
          </a:p>
          <a:p>
            <a:r>
              <a:rPr lang="en-US" altLang="ko-KR" sz="1200" b="0" i="0" u="none" kern="1200" dirty="0">
                <a:solidFill>
                  <a:schemeClr val="tx1"/>
                </a:solidFill>
                <a:effectLst/>
                <a:latin typeface="+mn-lt"/>
                <a:ea typeface="+mn-ea"/>
                <a:cs typeface="+mn-cs"/>
              </a:rPr>
              <a:t>There are many ways AI can be achieved some of them are as follows: </a:t>
            </a:r>
            <a:r>
              <a:rPr lang="en-US" altLang="ko-KR" sz="1200" dirty="0">
                <a:hlinkClick r:id="rId4"/>
              </a:rPr>
              <a:t>https://medium.com/@chethankumargn/artificial-intelligence-definition-types-examples-technologies-962ea75c7b9b</a:t>
            </a:r>
            <a:endParaRPr lang="ko-KR" altLang="en-US" sz="1200" dirty="0"/>
          </a:p>
          <a:p>
            <a:r>
              <a:rPr lang="en-US" altLang="ko-KR" sz="1200" b="0" i="0" kern="1200" dirty="0">
                <a:solidFill>
                  <a:schemeClr val="tx1"/>
                </a:solidFill>
                <a:effectLst/>
                <a:latin typeface="+mn-lt"/>
                <a:ea typeface="+mn-ea"/>
                <a:cs typeface="+mn-cs"/>
              </a:rPr>
              <a:t>Systems that use AI are able to carry out tasks that are characteristic of human intelligence. </a:t>
            </a:r>
            <a:r>
              <a:rPr lang="en-US" altLang="ko-KR" sz="1200" dirty="0">
                <a:hlinkClick r:id="rId5"/>
              </a:rPr>
              <a:t>https://www.process.st/applications-of-ai/</a:t>
            </a:r>
            <a:endParaRPr lang="ko-KR" altLang="en-US" sz="1200"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1200"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55</a:t>
            </a:fld>
            <a:endParaRPr lang="ko-KR" altLang="en-US" dirty="0"/>
          </a:p>
        </p:txBody>
      </p:sp>
    </p:spTree>
    <p:extLst>
      <p:ext uri="{BB962C8B-B14F-4D97-AF65-F5344CB8AC3E}">
        <p14:creationId xmlns:p14="http://schemas.microsoft.com/office/powerpoint/2010/main" val="32626960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56</a:t>
            </a:fld>
            <a:endParaRPr lang="ko-KR" altLang="en-US" dirty="0"/>
          </a:p>
        </p:txBody>
      </p:sp>
    </p:spTree>
    <p:extLst>
      <p:ext uri="{BB962C8B-B14F-4D97-AF65-F5344CB8AC3E}">
        <p14:creationId xmlns:p14="http://schemas.microsoft.com/office/powerpoint/2010/main" val="5032481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57</a:t>
            </a:fld>
            <a:endParaRPr lang="ko-KR" altLang="en-US" dirty="0"/>
          </a:p>
        </p:txBody>
      </p:sp>
    </p:spTree>
    <p:extLst>
      <p:ext uri="{BB962C8B-B14F-4D97-AF65-F5344CB8AC3E}">
        <p14:creationId xmlns:p14="http://schemas.microsoft.com/office/powerpoint/2010/main" val="16668757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0981457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None/>
              <a:tabLst/>
              <a:defRPr/>
            </a:pPr>
            <a:r>
              <a:rPr kumimoji="0" lang="en-US" altLang="ko-KR" sz="1200" dirty="0">
                <a:latin typeface="Arial" panose="020B0604020202020204" pitchFamily="34" charset="0"/>
                <a:ea typeface="+mn-ea"/>
                <a:cs typeface="Arial" panose="020B0604020202020204" pitchFamily="34" charset="0"/>
              </a:rPr>
              <a:t>Image recognition accuracy of artificial intelligence has already surpass far beyond the human level. </a:t>
            </a:r>
          </a:p>
          <a:p>
            <a:pPr marL="0" marR="0" lvl="0" indent="0"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None/>
              <a:tabLst/>
              <a:defRPr/>
            </a:pPr>
            <a:r>
              <a:rPr kumimoji="0" lang="en-US" altLang="ko-KR" sz="1200" dirty="0">
                <a:latin typeface="Arial" panose="020B0604020202020204" pitchFamily="34" charset="0"/>
                <a:ea typeface="+mn-ea"/>
                <a:cs typeface="Arial" panose="020B0604020202020204" pitchFamily="34" charset="0"/>
              </a:rPr>
              <a:t>Adoption of </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Convolutional Neural Networks significantly improved accuracy of image recognition.</a:t>
            </a:r>
            <a:endParaRPr kumimoji="0" lang="en-US" altLang="ko-KR" sz="1200" dirty="0">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None/>
              <a:tabLst/>
              <a:defRPr/>
            </a:pPr>
            <a:endParaRPr kumimoji="0" lang="en-US" altLang="ko-KR" sz="1200" dirty="0">
              <a:latin typeface="Arial" panose="020B0604020202020204" pitchFamily="34" charset="0"/>
              <a:ea typeface="+mn-ea"/>
              <a:cs typeface="Arial" panose="020B0604020202020204" pitchFamily="34" charset="0"/>
            </a:endParaRPr>
          </a:p>
          <a:p>
            <a:r>
              <a:rPr lang="en-US" altLang="ko-KR" b="1" dirty="0"/>
              <a:t>[Reference Source]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Review: SENet — Squeeze-and-Excitation Network, Winner of ILSVRC 2017 (Image Classification)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https://towardsdatascience.com/review-senet-squeeze-and-excitation-network-winner-of-ilsvrc-2017-image-classification-a887b98b2883</a:t>
            </a:r>
            <a:endParaRPr lang="ko-KR" alt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59</a:t>
            </a:fld>
            <a:endParaRPr lang="ko-KR" altLang="en-US" dirty="0"/>
          </a:p>
        </p:txBody>
      </p:sp>
    </p:spTree>
    <p:extLst>
      <p:ext uri="{BB962C8B-B14F-4D97-AF65-F5344CB8AC3E}">
        <p14:creationId xmlns:p14="http://schemas.microsoft.com/office/powerpoint/2010/main" val="540920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a:t>
            </a:fld>
            <a:endParaRPr lang="ko-KR" altLang="en-US" dirty="0"/>
          </a:p>
        </p:txBody>
      </p:sp>
    </p:spTree>
    <p:extLst>
      <p:ext uri="{BB962C8B-B14F-4D97-AF65-F5344CB8AC3E}">
        <p14:creationId xmlns:p14="http://schemas.microsoft.com/office/powerpoint/2010/main" val="695806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fontAlgn="base"/>
            <a:r>
              <a:rPr lang="en-US" altLang="ko-KR" b="0" u="none" dirty="0"/>
              <a:t>Application of Image Recognition</a:t>
            </a:r>
            <a:endParaRPr kumimoji="0" lang="en-US" altLang="ko-KR" sz="1200" b="0" u="none" dirty="0">
              <a:latin typeface="Arial" panose="020B0604020202020204" pitchFamily="34" charset="0"/>
              <a:ea typeface="+mn-ea"/>
              <a:cs typeface="Arial" panose="020B0604020202020204" pitchFamily="34" charset="0"/>
            </a:endParaRP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kumimoji="0" lang="en-US" altLang="ko-KR" sz="1200" b="0" u="sng" dirty="0">
                <a:latin typeface="Arial" panose="020B0604020202020204" pitchFamily="34" charset="0"/>
                <a:ea typeface="+mn-ea"/>
                <a:cs typeface="Arial" panose="020B0604020202020204" pitchFamily="34" charset="0"/>
              </a:rPr>
              <a:t>Automotive Industry</a:t>
            </a:r>
            <a:r>
              <a:rPr kumimoji="0" lang="en-US" altLang="ko-KR" sz="1200" b="0" u="none" dirty="0">
                <a:latin typeface="Arial" panose="020B0604020202020204" pitchFamily="34" charset="0"/>
                <a:ea typeface="+mn-ea"/>
                <a:cs typeface="Arial" panose="020B0604020202020204" pitchFamily="34" charset="0"/>
              </a:rPr>
              <a:t>: Image recognition and processing is an essential part of autonomous vehicles. Cars of the future are expected to detect obstacles and warn you about proximity to guardrails and walkways. The technology is even capable of reading road signs and stop lights. Computer vision systems powered by deep learning are trained using thousands of images. Images of road signs, humans, roads, etc. under different weather conditions are fed into the neural networks. The systems get intelligent as more training data is fed into the system.</a:t>
            </a:r>
            <a:endParaRPr kumimoji="0" lang="en-US" altLang="ko-KR" sz="1200" b="1" u="none" dirty="0">
              <a:latin typeface="Arial" panose="020B0604020202020204" pitchFamily="34" charset="0"/>
              <a:ea typeface="+mn-ea"/>
              <a:cs typeface="Arial" panose="020B0604020202020204" pitchFamily="34" charset="0"/>
            </a:endParaRP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kumimoji="0" lang="en-US" altLang="ko-KR" sz="1200" b="0" u="sng" dirty="0">
                <a:latin typeface="Arial" panose="020B0604020202020204" pitchFamily="34" charset="0"/>
                <a:ea typeface="+mn-ea"/>
                <a:cs typeface="Arial" panose="020B0604020202020204" pitchFamily="34" charset="0"/>
              </a:rPr>
              <a:t>E-commerce Industry</a:t>
            </a:r>
            <a:r>
              <a:rPr kumimoji="0" lang="en-US" altLang="ko-KR" sz="1200" b="0" u="none" dirty="0">
                <a:latin typeface="Arial" panose="020B0604020202020204" pitchFamily="34" charset="0"/>
                <a:ea typeface="+mn-ea"/>
                <a:cs typeface="Arial" panose="020B0604020202020204" pitchFamily="34" charset="0"/>
              </a:rPr>
              <a:t>: The level of adoption of this technology is the highest in e-commerce including search and advertising. Image recognition can transform your smartphone into a virtual showroom. It is used in mobile applications to identify specific products. It presents a more interactive view of the world by making everything they see searchable. </a:t>
            </a: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kumimoji="0" lang="en-US" altLang="ko-KR" sz="1200" b="0" u="sng" dirty="0">
                <a:latin typeface="Arial" panose="020B0604020202020204" pitchFamily="34" charset="0"/>
                <a:ea typeface="+mn-ea"/>
                <a:cs typeface="Arial" panose="020B0604020202020204" pitchFamily="34" charset="0"/>
              </a:rPr>
              <a:t>Gaming Industry</a:t>
            </a:r>
            <a:r>
              <a:rPr kumimoji="0" lang="en-US" altLang="ko-KR" sz="1200" b="0" u="none" dirty="0">
                <a:latin typeface="Arial" panose="020B0604020202020204" pitchFamily="34" charset="0"/>
                <a:ea typeface="+mn-ea"/>
                <a:cs typeface="Arial" panose="020B0604020202020204" pitchFamily="34" charset="0"/>
              </a:rPr>
              <a:t>: The world of gaming will be revolutionized by image recognition and computer vision technology. In fact, this revolution is already started. The Microsoft Kinect video game holds Guinness World Record for the fastest-selling consumer electronics device ever. The game is based on computer vision and tracks the human body in real time. Serious gamers are more inclined towards the ones with action in the real world away from the device. Image recognition holds the key in generating such new user experiences and user interfaces. </a:t>
            </a:r>
          </a:p>
          <a:p>
            <a:pPr marL="0" marR="0" lvl="0" indent="0"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None/>
              <a:tabLst/>
              <a:defRPr/>
            </a:pPr>
            <a:endParaRPr kumimoji="0" lang="en-US" altLang="ko-KR" sz="1200" dirty="0">
              <a:latin typeface="Arial" panose="020B0604020202020204" pitchFamily="34" charset="0"/>
              <a:ea typeface="+mn-ea"/>
              <a:cs typeface="Arial" panose="020B0604020202020204" pitchFamily="34" charset="0"/>
            </a:endParaRPr>
          </a:p>
          <a:p>
            <a:r>
              <a:rPr lang="en-US" altLang="ko-KR" b="1" dirty="0"/>
              <a:t>[Reference Source]</a:t>
            </a:r>
          </a:p>
          <a:p>
            <a:r>
              <a:rPr lang="en-US" altLang="ko-KR" b="0" dirty="0"/>
              <a:t>Application of Image Recognition </a:t>
            </a:r>
            <a:r>
              <a:rPr lang="en-US" altLang="ko-KR" dirty="0">
                <a:hlinkClick r:id="rId3"/>
              </a:rPr>
              <a:t>https://marutitech.com/working-image-recognition/</a:t>
            </a:r>
            <a:endParaRPr lang="en-US" altLang="ko-KR" dirty="0"/>
          </a:p>
          <a:p>
            <a:r>
              <a:rPr lang="en-US" altLang="ko-KR" b="0" dirty="0"/>
              <a:t>Image Recognition market size </a:t>
            </a:r>
            <a:r>
              <a:rPr lang="en-US" altLang="ko-KR" dirty="0">
                <a:hlinkClick r:id="rId4"/>
              </a:rPr>
              <a:t>https://www.marketsandmarkets.com/Market-Reports/image-recognition-market-222404611.html</a:t>
            </a:r>
            <a:endParaRPr lang="en-US" altLang="ko-KR" dirty="0"/>
          </a:p>
          <a:p>
            <a:endParaRPr lang="en-US" altLang="ko-KR" b="1"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60</a:t>
            </a:fld>
            <a:endParaRPr lang="ko-KR" altLang="en-US" dirty="0"/>
          </a:p>
        </p:txBody>
      </p:sp>
    </p:spTree>
    <p:extLst>
      <p:ext uri="{BB962C8B-B14F-4D97-AF65-F5344CB8AC3E}">
        <p14:creationId xmlns:p14="http://schemas.microsoft.com/office/powerpoint/2010/main" val="33454606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61</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4804953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fontAlgn="base"/>
            <a:r>
              <a:rPr lang="en-US" altLang="ko-KR" b="0" u="none" dirty="0"/>
              <a:t>Application of Computer vision</a:t>
            </a:r>
          </a:p>
          <a:p>
            <a:pPr fontAlgn="base"/>
            <a:endParaRPr kumimoji="0" lang="en-US" altLang="ko-KR" sz="1200" b="0" u="none" dirty="0">
              <a:latin typeface="Arial" panose="020B0604020202020204" pitchFamily="34" charset="0"/>
              <a:ea typeface="+mn-ea"/>
              <a:cs typeface="Arial" panose="020B0604020202020204" pitchFamily="34" charset="0"/>
            </a:endParaRP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kumimoji="0" lang="en-US" altLang="ko-KR" sz="1200" b="0" u="sng" dirty="0">
                <a:latin typeface="Arial" panose="020B0604020202020204" pitchFamily="34" charset="0"/>
                <a:ea typeface="+mn-ea"/>
                <a:cs typeface="Arial" panose="020B0604020202020204" pitchFamily="34" charset="0"/>
              </a:rPr>
              <a:t>Scientific Research</a:t>
            </a:r>
            <a:r>
              <a:rPr kumimoji="0" lang="en-US" altLang="ko-KR" sz="1200" b="0" u="none" dirty="0">
                <a:latin typeface="Arial" panose="020B0604020202020204" pitchFamily="34" charset="0"/>
                <a:ea typeface="+mn-ea"/>
                <a:cs typeface="Arial" panose="020B0604020202020204" pitchFamily="34" charset="0"/>
              </a:rPr>
              <a:t>: Thousands of laboratories worldwide employ computer vision systems as the core of scientific experiments. Chemical and physical labs get access to the processes, which used to be invisible for a human naked eye. Thus, they have a unique opportunity of getting the exhaustive information. With computer vision technologies, biologists can study animal behavior. It can be achieved regardless of the physical location - at the lab or in the wild. Medical specialists can benefit from computer vision as well while conducting tests or working on new medicines.</a:t>
            </a: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kumimoji="0" lang="en-US" altLang="ko-KR" sz="1200" b="0" u="sng" dirty="0">
                <a:latin typeface="Arial" panose="020B0604020202020204" pitchFamily="34" charset="0"/>
                <a:ea typeface="+mn-ea"/>
                <a:cs typeface="Arial" panose="020B0604020202020204" pitchFamily="34" charset="0"/>
              </a:rPr>
              <a:t>Protection and Security</a:t>
            </a:r>
            <a:r>
              <a:rPr kumimoji="0" lang="en-US" altLang="ko-KR" sz="1200" b="0" u="none" dirty="0">
                <a:latin typeface="Arial" panose="020B0604020202020204" pitchFamily="34" charset="0"/>
                <a:ea typeface="+mn-ea"/>
                <a:cs typeface="Arial" panose="020B0604020202020204" pitchFamily="34" charset="0"/>
              </a:rPr>
              <a:t>: The security issue is of critical importance for businesses. Moreover, it is also useful for individuals who care about their personal safety. Computer vision technologies are widely used to protect both offices and homes from intruders. Computer vision systems enable to track objects and detect suspicious activities requiring immediate response. It’s all possible with computer vision software. </a:t>
            </a: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kumimoji="0" lang="en-US" altLang="ko-KR" sz="1200" b="0" u="sng" dirty="0">
                <a:latin typeface="Arial" panose="020B0604020202020204" pitchFamily="34" charset="0"/>
                <a:ea typeface="+mn-ea"/>
                <a:cs typeface="Arial" panose="020B0604020202020204" pitchFamily="34" charset="0"/>
              </a:rPr>
              <a:t>Natural Resources Management</a:t>
            </a:r>
            <a:r>
              <a:rPr kumimoji="0" lang="en-US" altLang="ko-KR" sz="1200" b="0" u="none" dirty="0">
                <a:latin typeface="Arial" panose="020B0604020202020204" pitchFamily="34" charset="0"/>
                <a:ea typeface="+mn-ea"/>
                <a:cs typeface="Arial" panose="020B0604020202020204" pitchFamily="34" charset="0"/>
              </a:rPr>
              <a:t>: Apparently, natural resources are key for the economic development of many countries. A huge number of countries are depending on mining, agriculture, or forestry. In any case, computer vision is a great solution for remote inspection, monitoring, and fast decision making. With accurate geospatial data thanks to computer vision software, many businesses can move to the new level of resource monitoring. Surveillance drone technology is a reliable way to detect natural resources such as oil, gas, and minerals. Additionally, the same technology can be adopted to the crop monitoring</a:t>
            </a: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kumimoji="0" lang="en-US" altLang="ko-KR" sz="1200" b="0" u="sng" dirty="0">
                <a:latin typeface="Arial" panose="020B0604020202020204" pitchFamily="34" charset="0"/>
                <a:ea typeface="+mn-ea"/>
                <a:cs typeface="Arial" panose="020B0604020202020204" pitchFamily="34" charset="0"/>
              </a:rPr>
              <a:t>Marketing</a:t>
            </a:r>
            <a:r>
              <a:rPr kumimoji="0" lang="en-US" altLang="ko-KR" sz="1200" b="0" u="none" dirty="0">
                <a:latin typeface="Arial" panose="020B0604020202020204" pitchFamily="34" charset="0"/>
                <a:ea typeface="+mn-ea"/>
                <a:cs typeface="Arial" panose="020B0604020202020204" pitchFamily="34" charset="0"/>
              </a:rPr>
              <a:t>: Retail businesses rely heavily on computer vision technologies in improving their marketing strategy. In order to increase sales, retail stores examine the flow of their visitors. First, they determine the heaviest traffic hours of their shops. Second, they define dwelling time of their customers in a certain section of the store. Third, they study which products entice their customers and find out those that are in demand. Finally, they identify VIPs in a timely manner and, of course, authenticate known shoplifters to avoid thefts.</a:t>
            </a:r>
          </a:p>
          <a:p>
            <a:pPr fontAlgn="base"/>
            <a:endParaRPr kumimoji="0" lang="en-US" altLang="ko-KR" sz="1200" dirty="0">
              <a:latin typeface="Arial" panose="020B0604020202020204" pitchFamily="34" charset="0"/>
              <a:ea typeface="+mn-ea"/>
              <a:cs typeface="Arial" panose="020B0604020202020204" pitchFamily="34" charset="0"/>
            </a:endParaRPr>
          </a:p>
          <a:p>
            <a:r>
              <a:rPr lang="en-US" altLang="ko-KR" b="1" dirty="0"/>
              <a:t>[Reference Source]</a:t>
            </a:r>
          </a:p>
          <a:p>
            <a:r>
              <a:rPr lang="en-US" altLang="ko-KR" b="0" dirty="0"/>
              <a:t>Computer Vision </a:t>
            </a:r>
            <a:r>
              <a:rPr lang="en-US" altLang="ko-KR" dirty="0">
                <a:hlinkClick r:id="rId3"/>
              </a:rPr>
              <a:t>https://en.wikipedia.org/wiki/Computer_vision</a:t>
            </a:r>
            <a:endParaRPr lang="en-US" altLang="ko-KR" b="1" dirty="0"/>
          </a:p>
          <a:p>
            <a:r>
              <a:rPr lang="en-US" altLang="ko-KR" b="0" dirty="0"/>
              <a:t>Machine vision (industrial use of computer vision, subset of computer vision) vs computer vision </a:t>
            </a:r>
            <a:r>
              <a:rPr lang="en-US" altLang="ko-KR" dirty="0">
                <a:hlinkClick r:id="rId4"/>
              </a:rPr>
              <a:t>https://appen.com/blog/computer-vision-vs-machine-vision/</a:t>
            </a:r>
            <a:endParaRPr lang="en-US" altLang="ko-KR" dirty="0"/>
          </a:p>
          <a:p>
            <a:endParaRPr lang="en-US" altLang="ko-KR" b="1"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62</a:t>
            </a:fld>
            <a:endParaRPr lang="ko-KR" altLang="en-US" dirty="0"/>
          </a:p>
        </p:txBody>
      </p:sp>
    </p:spTree>
    <p:extLst>
      <p:ext uri="{BB962C8B-B14F-4D97-AF65-F5344CB8AC3E}">
        <p14:creationId xmlns:p14="http://schemas.microsoft.com/office/powerpoint/2010/main" val="21899817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fontAlgn="base"/>
            <a:r>
              <a:rPr lang="en-US" altLang="ko-KR" b="0" u="none" dirty="0"/>
              <a:t>Application of Machine Vision</a:t>
            </a: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kumimoji="0" lang="en-US" altLang="ko-KR" sz="1200" b="0"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Guidance</a:t>
            </a:r>
            <a:r>
              <a:rPr kumimoji="0" lang="en-US" altLang="ko-K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 lot of manufacturing processes require high accuracy to within a millimeter. Machine vision software enables businesses to identify and recognize a variety of characteristics of the item. Machine vision systems are able to locate the position and orientation of a part and evaluate its accuracy concerning a specified tolerance, angle, etc. Those information is helpful especially for measuring and verifying assembly. They can also report the location and orientation of a part in 2D or 3D space to the robot locating the part or machine controller aligning the part.</a:t>
            </a: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kumimoji="0" lang="en-US" altLang="ko-KR" sz="1200" b="0"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Gauging</a:t>
            </a:r>
            <a:r>
              <a:rPr kumimoji="0" lang="en-US" altLang="ko-K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 machine vision system can calculate the distances between two or more points or geometrical locations on an object with pixel accuracy. It can perform thousands of measurements per second. Moreover, it does a good job even with such tricky calculations as circularity. A machine vision system defines if the measurements meet expectations. In case they don’t, it sends a signal. As a result, the object is ejected from the line because it has some form of a production error.</a:t>
            </a: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kumimoji="0" lang="en-US" altLang="ko-KR" sz="1200" b="0"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Defect Detection</a:t>
            </a:r>
            <a:r>
              <a:rPr kumimoji="0" lang="en-US" altLang="ko-K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Machine vision systems can check products for defects by automatically detecting and classifying them. Defects can be either cosmetic or affect the product functionality. Whatever the defect is, the system can react with a sound alarm or shut down the production.</a:t>
            </a: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kumimoji="0" lang="en-US" altLang="ko-KR" sz="1200" b="0"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Packaging Inspection</a:t>
            </a:r>
            <a:r>
              <a:rPr kumimoji="0" lang="en-US" altLang="ko-K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Dealing with bottles, machine vision systems can verify the fill level as well as detect open, cocked, and improperly torqued caps. When it comes to the box package, they can also detect damaged or incorrectly packaged ones. In addition, they can check that all edges are straight and parallel and nothing protrudes from the box.</a:t>
            </a:r>
          </a:p>
          <a:p>
            <a:pPr fontAlgn="base"/>
            <a:endParaRPr kumimoji="0" lang="en-US" altLang="ko-KR" sz="1200" dirty="0">
              <a:latin typeface="Arial" panose="020B0604020202020204" pitchFamily="34" charset="0"/>
              <a:ea typeface="+mn-ea"/>
              <a:cs typeface="Arial" panose="020B0604020202020204" pitchFamily="34" charset="0"/>
            </a:endParaRPr>
          </a:p>
          <a:p>
            <a:r>
              <a:rPr lang="en-US" altLang="ko-KR" b="1" dirty="0"/>
              <a:t>[Reference Source]</a:t>
            </a:r>
          </a:p>
          <a:p>
            <a:r>
              <a:rPr lang="en-US" altLang="ko-KR" b="0" dirty="0"/>
              <a:t>Machine vision </a:t>
            </a:r>
            <a:r>
              <a:rPr lang="en-US" altLang="ko-KR" dirty="0">
                <a:hlinkClick r:id="rId3"/>
              </a:rPr>
              <a:t>https://en.wikipedia.org/wiki/Machine_vision#Methods_and_sequence_of_operation</a:t>
            </a:r>
            <a:endParaRPr lang="en-US" altLang="ko-KR" b="0" dirty="0"/>
          </a:p>
          <a:p>
            <a:r>
              <a:rPr lang="en-US" altLang="ko-KR" b="0" dirty="0"/>
              <a:t>Machine vision (industrial use of computer vision, subset of computer vision) vs computer vision </a:t>
            </a:r>
            <a:r>
              <a:rPr lang="en-US" altLang="ko-KR" dirty="0">
                <a:hlinkClick r:id="rId4"/>
              </a:rPr>
              <a:t>https://appen.com/blog/computer-vision-vs-machine-vision/</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t>Industrial applications of Machine Vision </a:t>
            </a:r>
            <a:r>
              <a:rPr lang="en-US" altLang="ko-KR" dirty="0">
                <a:hlinkClick r:id="rId5"/>
              </a:rPr>
              <a:t>https://devisionx.com/industrial-applications/food-and-beverage/</a:t>
            </a:r>
            <a:endParaRPr lang="ko-KR" altLang="en-US"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t>Machine Vision: Optics in manufacturing </a:t>
            </a:r>
            <a:r>
              <a:rPr lang="en-US" altLang="ko-KR" dirty="0">
                <a:hlinkClick r:id="rId6"/>
              </a:rPr>
              <a:t>https://www.slideshare.net/djehlke/machine-vision</a:t>
            </a:r>
            <a:endParaRPr lang="ko-KR" altLang="en-US" dirty="0"/>
          </a:p>
          <a:p>
            <a:endParaRPr lang="en-US" altLang="ko-KR" b="1"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63</a:t>
            </a:fld>
            <a:endParaRPr lang="ko-KR" altLang="en-US" dirty="0"/>
          </a:p>
        </p:txBody>
      </p:sp>
    </p:spTree>
    <p:extLst>
      <p:ext uri="{BB962C8B-B14F-4D97-AF65-F5344CB8AC3E}">
        <p14:creationId xmlns:p14="http://schemas.microsoft.com/office/powerpoint/2010/main" val="37862059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64</a:t>
            </a:fld>
            <a:endParaRPr lang="ko-KR" altLang="en-US" dirty="0"/>
          </a:p>
        </p:txBody>
      </p:sp>
    </p:spTree>
    <p:extLst>
      <p:ext uri="{BB962C8B-B14F-4D97-AF65-F5344CB8AC3E}">
        <p14:creationId xmlns:p14="http://schemas.microsoft.com/office/powerpoint/2010/main" val="7784623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65</a:t>
            </a:fld>
            <a:endParaRPr lang="ko-KR" altLang="en-US" dirty="0"/>
          </a:p>
        </p:txBody>
      </p:sp>
    </p:spTree>
    <p:extLst>
      <p:ext uri="{BB962C8B-B14F-4D97-AF65-F5344CB8AC3E}">
        <p14:creationId xmlns:p14="http://schemas.microsoft.com/office/powerpoint/2010/main" val="22778241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66</a:t>
            </a:fld>
            <a:endParaRPr lang="ko-KR" altLang="en-US" dirty="0"/>
          </a:p>
        </p:txBody>
      </p:sp>
    </p:spTree>
    <p:extLst>
      <p:ext uri="{BB962C8B-B14F-4D97-AF65-F5344CB8AC3E}">
        <p14:creationId xmlns:p14="http://schemas.microsoft.com/office/powerpoint/2010/main" val="18513399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67</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04555445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fontAlgn="base"/>
            <a:r>
              <a:rPr kumimoji="0" lang="en-US" altLang="ko-KR" sz="1200" b="0" u="none" dirty="0">
                <a:latin typeface="+mn-lt"/>
                <a:ea typeface="+mn-ea"/>
                <a:cs typeface="+mn-cs"/>
              </a:rPr>
              <a:t>Application of NLP</a:t>
            </a:r>
            <a:endParaRPr kumimoji="0" lang="en-US" altLang="ko-KR" sz="1200" b="0" u="none" dirty="0">
              <a:latin typeface="Arial" panose="020B0604020202020204" pitchFamily="34" charset="0"/>
              <a:ea typeface="+mn-ea"/>
              <a:cs typeface="Arial" panose="020B0604020202020204" pitchFamily="34" charset="0"/>
            </a:endParaRPr>
          </a:p>
          <a:p>
            <a:pPr marL="0" marR="0" lvl="0" indent="0" algn="l" defTabSz="914400" rtl="0" eaLnBrk="1" fontAlgn="base" latinLnBrk="1" hangingPunct="1">
              <a:lnSpc>
                <a:spcPct val="100000"/>
              </a:lnSpc>
              <a:spcBef>
                <a:spcPts val="0"/>
              </a:spcBef>
              <a:spcAft>
                <a:spcPts val="0"/>
              </a:spcAft>
              <a:buClrTx/>
              <a:buSzTx/>
              <a:buFontTx/>
              <a:buNone/>
              <a:tabLst/>
              <a:defRPr/>
            </a:pPr>
            <a:endParaRPr lang="en-US" altLang="ko-KR" sz="1200" b="0" i="0" kern="1200" dirty="0">
              <a:solidFill>
                <a:schemeClr val="tx1"/>
              </a:solidFill>
              <a:effectLst/>
              <a:latin typeface="+mn-lt"/>
              <a:ea typeface="+mn-ea"/>
              <a:cs typeface="+mn-cs"/>
            </a:endParaRP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kumimoji="0" lang="en-US" altLang="ko-KR" sz="1200" b="0" i="0" u="sng"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Machine Translation</a:t>
            </a:r>
            <a:r>
              <a:rPr kumimoji="0" lang="en-US" altLang="ko-KR" sz="12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 The need to access information in online becomes increasingly important and the value of natural language processing applications becomes important. By translating technical manuals, support content or catalogs at a significantly reduced cost, machine translation helps us overcome language barriers that we often encounter. The challenge with machine translation technologies does not lie in translating words, but in understanding the meaning of sentences to provide a effective translation.</a:t>
            </a: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lang="en-US" altLang="ko-KR" sz="1200" b="0" i="0" u="sng" kern="1200" dirty="0">
                <a:solidFill>
                  <a:schemeClr val="tx1"/>
                </a:solidFill>
                <a:effectLst/>
                <a:latin typeface="+mn-lt"/>
                <a:ea typeface="+mn-ea"/>
                <a:cs typeface="+mn-cs"/>
              </a:rPr>
              <a:t>Automatic summarization</a:t>
            </a:r>
            <a:r>
              <a:rPr lang="en-US" altLang="ko-KR" sz="1200" b="0" i="0" kern="1200" dirty="0">
                <a:solidFill>
                  <a:schemeClr val="tx1"/>
                </a:solidFill>
                <a:effectLst/>
                <a:latin typeface="+mn-lt"/>
                <a:ea typeface="+mn-ea"/>
                <a:cs typeface="+mn-cs"/>
              </a:rPr>
              <a:t>: Information overload is a real problem when we need to access a specific piece of information from a huge knowledge base. Automatic summarization is especially relevant when used to provide an overview of a news item or blog posts, while avoiding redundancy from multiple sources and maximizing the diversity of content obtained.</a:t>
            </a: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lang="en-US" altLang="ko-KR" sz="1200" b="0" i="0" u="sng" kern="1200" dirty="0">
                <a:solidFill>
                  <a:schemeClr val="tx1"/>
                </a:solidFill>
                <a:effectLst/>
                <a:latin typeface="+mn-lt"/>
                <a:ea typeface="+mn-ea"/>
                <a:cs typeface="+mn-cs"/>
              </a:rPr>
              <a:t>Sentiment analysis</a:t>
            </a:r>
            <a:r>
              <a:rPr lang="en-US" altLang="ko-KR" sz="1200" b="0" i="0" kern="1200" dirty="0">
                <a:solidFill>
                  <a:schemeClr val="tx1"/>
                </a:solidFill>
                <a:effectLst/>
                <a:latin typeface="+mn-lt"/>
                <a:ea typeface="+mn-ea"/>
                <a:cs typeface="+mn-cs"/>
              </a:rPr>
              <a:t>: The goal of sentiment analysis is to identify sentiment among several posts where emotions are not always explicitly expressed. Companies use natural language processing applications, such as sentiment analysis, to identify opinions and sentiment online to help them understand what customers think about their products and services and overall indicators of their reputation. </a:t>
            </a: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lang="en-US" altLang="ko-KR" sz="1200" b="0" i="0" u="sng" kern="1200" dirty="0">
                <a:solidFill>
                  <a:schemeClr val="tx1"/>
                </a:solidFill>
                <a:effectLst/>
                <a:latin typeface="+mn-lt"/>
                <a:ea typeface="+mn-ea"/>
                <a:cs typeface="+mn-cs"/>
              </a:rPr>
              <a:t>Text classification</a:t>
            </a:r>
            <a:r>
              <a:rPr lang="en-US" altLang="ko-KR" sz="1200" b="0" i="0" kern="1200" dirty="0">
                <a:solidFill>
                  <a:schemeClr val="tx1"/>
                </a:solidFill>
                <a:effectLst/>
                <a:latin typeface="+mn-lt"/>
                <a:ea typeface="+mn-ea"/>
                <a:cs typeface="+mn-cs"/>
              </a:rPr>
              <a:t>: Text classification makes it possible to assign predefined categories to a document and organize it to help you find the information you need or simplify some activities. spam filtering in email, fake news detection, and genre classification are the good examples of text classification.</a:t>
            </a: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lang="en-US" altLang="ko-KR" sz="1200" b="0" i="0" u="sng" kern="1200" dirty="0">
                <a:solidFill>
                  <a:schemeClr val="tx1"/>
                </a:solidFill>
                <a:effectLst/>
                <a:latin typeface="+mn-lt"/>
                <a:ea typeface="+mn-ea"/>
                <a:cs typeface="+mn-cs"/>
              </a:rPr>
              <a:t>Question Answering</a:t>
            </a:r>
            <a:r>
              <a:rPr lang="en-US" altLang="ko-KR" sz="1200" b="0" i="0" kern="1200" dirty="0">
                <a:solidFill>
                  <a:schemeClr val="tx1"/>
                </a:solidFill>
                <a:effectLst/>
                <a:latin typeface="+mn-lt"/>
                <a:ea typeface="+mn-ea"/>
                <a:cs typeface="+mn-cs"/>
              </a:rPr>
              <a:t>: As speech-understanding technology and voice-input applications improve, the need for NLP will increase. Question-Answering (QA) is becoming more and more popular thanks to applications and virtual assistants such as Bixby. A QA application is a system capable of coherently answering a human request. It may be used as a text-only interface or as a spoken dialog system. It has been significantly improved in terms of its capability to respond as humans.</a:t>
            </a:r>
          </a:p>
          <a:p>
            <a:pPr fontAlgn="base"/>
            <a:endParaRPr kumimoji="0" lang="en-US" altLang="ko-KR" sz="1200" dirty="0">
              <a:latin typeface="Arial" panose="020B0604020202020204" pitchFamily="34" charset="0"/>
              <a:ea typeface="+mn-ea"/>
              <a:cs typeface="Arial" panose="020B0604020202020204" pitchFamily="34" charset="0"/>
            </a:endParaRPr>
          </a:p>
          <a:p>
            <a:r>
              <a:rPr lang="en-US" altLang="ko-KR" b="1" dirty="0"/>
              <a:t>[Reference Source]</a:t>
            </a:r>
          </a:p>
          <a:p>
            <a:r>
              <a:rPr lang="en-US" altLang="ko-KR" sz="1200" b="0" i="0" kern="1200" dirty="0">
                <a:solidFill>
                  <a:schemeClr val="tx1"/>
                </a:solidFill>
                <a:effectLst/>
                <a:latin typeface="+mn-lt"/>
                <a:ea typeface="+mn-ea"/>
                <a:cs typeface="+mn-cs"/>
              </a:rPr>
              <a:t>NLP – Current Applications and Future Possibilities </a:t>
            </a:r>
            <a:r>
              <a:rPr lang="en-US" altLang="ko-KR" sz="1200" dirty="0">
                <a:solidFill>
                  <a:prstClr val="black"/>
                </a:solidFill>
                <a:latin typeface="Calibri" panose="020F0502020204030204"/>
                <a:ea typeface="+mn-ea"/>
                <a:hlinkClick r:id="rId3"/>
              </a:rPr>
              <a:t>https://emerj.com/partner-content/nlp-current-applications-and-future-possibilities/</a:t>
            </a:r>
            <a:endParaRPr lang="en-US" altLang="ko-KR" b="1" dirty="0"/>
          </a:p>
          <a:p>
            <a:r>
              <a:rPr lang="en-US" altLang="ko-KR" sz="1200" b="0" kern="1200" dirty="0">
                <a:solidFill>
                  <a:schemeClr val="tx1"/>
                </a:solidFill>
                <a:effectLst/>
                <a:latin typeface="+mn-lt"/>
                <a:ea typeface="+mn-ea"/>
                <a:cs typeface="+mn-cs"/>
              </a:rPr>
              <a:t>NLP applications </a:t>
            </a:r>
            <a:r>
              <a:rPr lang="en-US" altLang="ko-KR" dirty="0">
                <a:hlinkClick r:id="rId4"/>
              </a:rPr>
              <a:t>https://expertsystem.com/natural-language-processing-applications/</a:t>
            </a:r>
            <a:endParaRPr lang="en-US" altLang="ko-KR" b="1" dirty="0"/>
          </a:p>
          <a:p>
            <a:r>
              <a:rPr lang="en-US" altLang="ko-KR" sz="1200" b="0" i="0" kern="1200" dirty="0">
                <a:solidFill>
                  <a:schemeClr val="tx1"/>
                </a:solidFill>
                <a:effectLst/>
                <a:latin typeface="+mn-lt"/>
                <a:ea typeface="+mn-ea"/>
                <a:cs typeface="+mn-cs"/>
              </a:rPr>
              <a:t>NLP and Social Media </a:t>
            </a:r>
            <a:r>
              <a:rPr lang="en-US" altLang="ko-KR" sz="1200" b="0" i="0" u="none" strike="noStrike" kern="1200" dirty="0">
                <a:solidFill>
                  <a:schemeClr val="tx1"/>
                </a:solidFill>
                <a:effectLst/>
                <a:latin typeface="+mn-lt"/>
                <a:ea typeface="+mn-ea"/>
                <a:cs typeface="+mn-cs"/>
              </a:rPr>
              <a:t> </a:t>
            </a:r>
            <a:r>
              <a:rPr lang="en-US" altLang="ko-KR" dirty="0">
                <a:hlinkClick r:id="rId5"/>
              </a:rPr>
              <a:t>https://medium.com/@paldesk/natural-language-processing-and-social-media-8e7378737d00</a:t>
            </a:r>
            <a:endParaRPr lang="en-US" altLang="ko-KR" b="1" dirty="0"/>
          </a:p>
          <a:p>
            <a:pPr defTabSz="457063"/>
            <a:r>
              <a:rPr lang="en-US" altLang="ko-KR" sz="1200" b="0" kern="1200" dirty="0">
                <a:solidFill>
                  <a:schemeClr val="tx1"/>
                </a:solidFill>
                <a:effectLst/>
                <a:latin typeface="+mn-lt"/>
                <a:ea typeface="+mn-ea"/>
                <a:cs typeface="+mn-cs"/>
              </a:rPr>
              <a:t>NLP applications </a:t>
            </a:r>
            <a:r>
              <a:rPr lang="en-US" altLang="ko-KR" sz="1200" dirty="0">
                <a:solidFill>
                  <a:prstClr val="black"/>
                </a:solidFill>
                <a:latin typeface="Calibri" panose="020F0502020204030204"/>
                <a:ea typeface="+mn-ea"/>
                <a:hlinkClick r:id="rId6"/>
              </a:rPr>
              <a:t>https://www.upgrad.com/blog/5-applications-of-natural-language-processing-for-businesses/</a:t>
            </a:r>
            <a:endParaRPr lang="en-US" altLang="ko-KR" sz="1200" dirty="0">
              <a:solidFill>
                <a:prstClr val="black"/>
              </a:solidFill>
              <a:latin typeface="Calibri" panose="020F0502020204030204"/>
              <a:ea typeface="+mn-ea"/>
            </a:endParaRPr>
          </a:p>
          <a:p>
            <a:pPr defTabSz="457063"/>
            <a:r>
              <a:rPr lang="en-US" altLang="ko-KR" dirty="0"/>
              <a:t>NLP Applications </a:t>
            </a:r>
            <a:r>
              <a:rPr lang="en-US" altLang="ko-KR" sz="1200" dirty="0">
                <a:solidFill>
                  <a:prstClr val="black"/>
                </a:solidFill>
                <a:latin typeface="Calibri" panose="020F0502020204030204"/>
                <a:ea typeface="+mn-ea"/>
                <a:hlinkClick r:id="rId7"/>
              </a:rPr>
              <a:t>https://www.cs.upc.edu/~gatius/mai-ihlp/Applications2018.pdf</a:t>
            </a:r>
            <a:endParaRPr lang="en-US" altLang="ko-KR" sz="1200" dirty="0">
              <a:solidFill>
                <a:prstClr val="black"/>
              </a:solidFill>
              <a:latin typeface="Calibri" panose="020F0502020204030204"/>
              <a:ea typeface="+mn-ea"/>
            </a:endParaRPr>
          </a:p>
          <a:p>
            <a:pPr defTabSz="457063"/>
            <a:r>
              <a:rPr lang="en-US" altLang="ko-KR" dirty="0"/>
              <a:t>NLP market size 2016-2025 </a:t>
            </a:r>
            <a:r>
              <a:rPr lang="en-US" altLang="ko-KR" dirty="0">
                <a:hlinkClick r:id="rId3"/>
              </a:rPr>
              <a:t>https://emerj.com/partner-content/nlp-current-applications-and-future-possibilities/</a:t>
            </a:r>
            <a:endParaRPr lang="ko-KR" altLang="en-US" sz="1200" dirty="0">
              <a:solidFill>
                <a:prstClr val="black"/>
              </a:solidFill>
              <a:latin typeface="Calibri" panose="020F0502020204030204"/>
              <a:ea typeface="+mn-ea"/>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68</a:t>
            </a:fld>
            <a:endParaRPr lang="ko-KR" altLang="en-US" dirty="0"/>
          </a:p>
        </p:txBody>
      </p:sp>
    </p:spTree>
    <p:extLst>
      <p:ext uri="{BB962C8B-B14F-4D97-AF65-F5344CB8AC3E}">
        <p14:creationId xmlns:p14="http://schemas.microsoft.com/office/powerpoint/2010/main" val="35754593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fontAlgn="base"/>
            <a:r>
              <a:rPr lang="en-US" altLang="ko-KR" b="0" u="none" dirty="0"/>
              <a:t>Speech recognition vs. voice recognition</a:t>
            </a:r>
          </a:p>
          <a:p>
            <a:pPr fontAlgn="base"/>
            <a:endParaRPr lang="en-US" altLang="ko-KR" b="0" u="none" dirty="0"/>
          </a:p>
          <a:p>
            <a:pPr marL="182508" indent="-182508" defTabSz="457063">
              <a:spcAft>
                <a:spcPts val="800"/>
              </a:spcAft>
              <a:buClr>
                <a:srgbClr val="193EB0"/>
              </a:buClr>
              <a:buFont typeface="SamsungOne 400" panose="020B0503030303020204" pitchFamily="34" charset="0"/>
              <a:buChar char="‣"/>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The purpose of speech recognition is for a computer or machine to successfully identify the words spoken by anyone. With this, there is no need to pay attention to more personal details such as accent, cadence, and the like.</a:t>
            </a:r>
          </a:p>
          <a:p>
            <a:pPr marL="639708" lvl="1" indent="-182508" defTabSz="457063">
              <a:spcAft>
                <a:spcPts val="800"/>
              </a:spcAft>
              <a:buClr>
                <a:srgbClr val="193EB0"/>
              </a:buClr>
              <a:buFont typeface="Arial" panose="020B0604020202020204" pitchFamily="34" charset="0"/>
              <a:buChar char="•"/>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Speech recognition technology has a long list of applications. Speech recognition software programs are used for general dictation, transcribing, using a computer hands-free, medical transcription, automated customer service, etc.</a:t>
            </a:r>
          </a:p>
          <a:p>
            <a:pPr marL="639708" lvl="1" indent="-182508" defTabSz="457063">
              <a:spcAft>
                <a:spcPts val="800"/>
              </a:spcAft>
              <a:buClr>
                <a:srgbClr val="193EB0"/>
              </a:buClr>
              <a:buFont typeface="SamsungOne 400" panose="020B0503030303020204" pitchFamily="34" charset="0"/>
              <a:buChar char="‣"/>
              <a:defRPr/>
            </a:pPr>
            <a:endPar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08" indent="-182508" defTabSz="457063">
              <a:spcAft>
                <a:spcPts val="800"/>
              </a:spcAft>
              <a:buClr>
                <a:srgbClr val="193EB0"/>
              </a:buClr>
              <a:buFont typeface="SamsungOne 400" panose="020B0503030303020204" pitchFamily="34" charset="0"/>
              <a:buChar char="‣"/>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On the other hand, voice recognition is about being able to identify and understand one specific voice. The most widespread use of this technology is with virtual assistants such as Samsung’s Bixby. In fact, it has been predicted that 75% of US households will own and use at least one smart speaker by 2020.</a:t>
            </a:r>
          </a:p>
          <a:p>
            <a:pPr marL="628650" lvl="1" indent="-171450" defTabSz="457063">
              <a:spcAft>
                <a:spcPts val="800"/>
              </a:spcAft>
              <a:buClr>
                <a:srgbClr val="193EB0"/>
              </a:buClr>
              <a:buFont typeface="Arial" panose="020B0604020202020204" pitchFamily="34" charset="0"/>
              <a:buChar char="•"/>
              <a:defRPr/>
            </a:pPr>
            <a:r>
              <a:rPr lang="en-US" altLang="ko-KR" sz="1200" b="0" i="0" kern="1200" dirty="0">
                <a:solidFill>
                  <a:schemeClr val="tx1"/>
                </a:solidFill>
                <a:effectLst/>
                <a:latin typeface="+mn-lt"/>
                <a:ea typeface="+mn-ea"/>
                <a:cs typeface="+mn-cs"/>
              </a:rPr>
              <a:t>Speaker verification is using a person’s voice to authenticate that they are who they claim to be. Essentially, a person’s voice is used as a unique identifier. A sample of their speech is recorded. Then, that person’s speech patterns are compared against a database to see if there is a match between the person’s voice and their voice sample.</a:t>
            </a:r>
            <a:endParaRPr lang="en-US" altLang="ko-KR" b="0" u="none" dirty="0"/>
          </a:p>
          <a:p>
            <a:pPr fontAlgn="base"/>
            <a:endParaRPr kumimoji="0" lang="en-US" altLang="ko-KR" sz="1200" dirty="0">
              <a:latin typeface="Arial" panose="020B0604020202020204" pitchFamily="34" charset="0"/>
              <a:ea typeface="+mn-ea"/>
              <a:cs typeface="Arial" panose="020B0604020202020204" pitchFamily="34" charset="0"/>
            </a:endParaRPr>
          </a:p>
          <a:p>
            <a:r>
              <a:rPr lang="en-US" altLang="ko-KR" b="1" dirty="0"/>
              <a:t>[Reference Source]</a:t>
            </a:r>
          </a:p>
          <a:p>
            <a:r>
              <a:rPr lang="en-US" altLang="ko-KR" dirty="0"/>
              <a:t>Speech recognition vs. voice recognition </a:t>
            </a:r>
            <a:r>
              <a:rPr lang="en-US" altLang="ko-KR" dirty="0">
                <a:hlinkClick r:id="rId3"/>
              </a:rPr>
              <a:t>https://www.transcribeme.com/speech-vs-voice-recognition-whats-the-difference</a:t>
            </a:r>
            <a:endParaRPr lang="en-US" altLang="ko-KR" dirty="0"/>
          </a:p>
          <a:p>
            <a:r>
              <a:rPr lang="en-US" altLang="ko-KR" dirty="0"/>
              <a:t>Speech recognition vs. voice recognition </a:t>
            </a:r>
            <a:r>
              <a:rPr lang="en-US" altLang="ko-KR" dirty="0">
                <a:hlinkClick r:id="rId4"/>
              </a:rPr>
              <a:t>https://www.totalvoicetech.com/difference-between-voice-recognition-and-speech-recognition/</a:t>
            </a:r>
            <a:endParaRPr lang="en-US" altLang="ko-KR" dirty="0"/>
          </a:p>
          <a:p>
            <a:r>
              <a:rPr lang="en-US" altLang="ko-KR" b="0" dirty="0"/>
              <a:t>Applications of </a:t>
            </a:r>
            <a:r>
              <a:rPr lang="en-US" altLang="ko-KR" sz="1200" b="0" i="0" kern="1200" dirty="0">
                <a:solidFill>
                  <a:schemeClr val="tx1"/>
                </a:solidFill>
                <a:effectLst/>
                <a:latin typeface="+mn-lt"/>
                <a:ea typeface="+mn-ea"/>
                <a:cs typeface="+mn-cs"/>
              </a:rPr>
              <a:t>voice recognition (speaker recognition) </a:t>
            </a:r>
            <a:r>
              <a:rPr lang="en-US" altLang="ko-KR" dirty="0">
                <a:hlinkClick r:id="rId5"/>
              </a:rPr>
              <a:t>https://searchcustomerexperience.techtarget.com/definition/voice-recognition-speaker-recognition</a:t>
            </a:r>
            <a:endParaRPr lang="en-US" altLang="ko-KR" b="0"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69</a:t>
            </a:fld>
            <a:endParaRPr lang="ko-KR" altLang="en-US" dirty="0"/>
          </a:p>
        </p:txBody>
      </p:sp>
    </p:spTree>
    <p:extLst>
      <p:ext uri="{BB962C8B-B14F-4D97-AF65-F5344CB8AC3E}">
        <p14:creationId xmlns:p14="http://schemas.microsoft.com/office/powerpoint/2010/main" val="3938807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9239826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70</a:t>
            </a:fld>
            <a:endParaRPr lang="ko-KR" altLang="en-US" dirty="0"/>
          </a:p>
        </p:txBody>
      </p:sp>
    </p:spTree>
    <p:extLst>
      <p:ext uri="{BB962C8B-B14F-4D97-AF65-F5344CB8AC3E}">
        <p14:creationId xmlns:p14="http://schemas.microsoft.com/office/powerpoint/2010/main" val="39042743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71</a:t>
            </a:fld>
            <a:endParaRPr lang="ko-KR" altLang="en-US" dirty="0"/>
          </a:p>
        </p:txBody>
      </p:sp>
    </p:spTree>
    <p:extLst>
      <p:ext uri="{BB962C8B-B14F-4D97-AF65-F5344CB8AC3E}">
        <p14:creationId xmlns:p14="http://schemas.microsoft.com/office/powerpoint/2010/main" val="22538962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81694339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r>
              <a:rPr lang="en-US" altLang="ko-KR" sz="1200" b="1" dirty="0"/>
              <a:t>Advantages of edge computing</a:t>
            </a:r>
            <a:endParaRPr lang="en-US" altLang="ko-KR" sz="1200" dirty="0"/>
          </a:p>
          <a:p>
            <a:r>
              <a:rPr lang="en-US" altLang="ko-KR" sz="1200" dirty="0"/>
              <a:t>Although a nascent stage, edge computing offers some obvious benefits:</a:t>
            </a: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lang="en-US" altLang="ko-KR" sz="1200" b="0" u="sng" dirty="0"/>
              <a:t>Real-time or faster data processing and analysi</a:t>
            </a:r>
            <a:r>
              <a:rPr lang="en-US" altLang="ko-KR" sz="1200" b="0" dirty="0"/>
              <a:t>s: Data is processed closer to the source, not in an external data center or cloud, which reduces lag time.</a:t>
            </a: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lang="en-US" altLang="ko-KR" sz="1200" b="0" u="sng" dirty="0"/>
              <a:t>Lower costs</a:t>
            </a:r>
            <a:r>
              <a:rPr lang="en-US" altLang="ko-KR" sz="1200" b="0" dirty="0"/>
              <a:t>: Enterprises spend less on data management solutions for local devices than for cloud and data center networks.</a:t>
            </a: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lang="en-US" altLang="ko-KR" sz="1200" b="0" u="sng" dirty="0"/>
              <a:t>Less network traffic</a:t>
            </a:r>
            <a:r>
              <a:rPr lang="en-US" altLang="ko-KR" sz="1200" b="0" dirty="0"/>
              <a:t>: With an increasing number of IoT devices, data generation continues to rise at record rates. As a result, network bandwidth becomes more limited, overwhelming the cloud and leading to a greater bottleneck of data.</a:t>
            </a: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lang="en-US" altLang="ko-KR" sz="1200" b="0" u="sng" dirty="0"/>
              <a:t>Increased application efficiency</a:t>
            </a:r>
            <a:r>
              <a:rPr lang="en-US" altLang="ko-KR" sz="1200" b="0" dirty="0"/>
              <a:t>: </a:t>
            </a:r>
            <a:r>
              <a:rPr lang="en-US" altLang="ko-KR" sz="1200" dirty="0"/>
              <a:t>With lower latency levels, applications can operate more efficiently and at faster speeds.</a:t>
            </a:r>
            <a:endParaRPr lang="ko-KR" altLang="en-US" sz="1200" dirty="0"/>
          </a:p>
          <a:p>
            <a:endParaRPr lang="en-US" altLang="ko-KR" b="0" u="none" dirty="0"/>
          </a:p>
          <a:p>
            <a:r>
              <a:rPr lang="en-US" altLang="ko-KR" b="1" dirty="0"/>
              <a:t>[Reference Source]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t>What is edge computing </a:t>
            </a:r>
            <a:r>
              <a:rPr lang="en-US" altLang="ko-KR" dirty="0">
                <a:hlinkClick r:id="rId3"/>
              </a:rPr>
              <a:t>https://www.cbinsights.com/research/what-is-edge-computing/</a:t>
            </a:r>
            <a:endParaRPr lang="ko-KR" altLang="en-US" dirty="0"/>
          </a:p>
          <a:p>
            <a:r>
              <a:rPr lang="en-US" altLang="ko-KR" sz="1200" b="0" i="0" kern="1200" dirty="0">
                <a:solidFill>
                  <a:schemeClr val="tx1"/>
                </a:solidFill>
                <a:effectLst/>
                <a:latin typeface="+mn-lt"/>
                <a:ea typeface="+mn-ea"/>
                <a:cs typeface="+mn-cs"/>
              </a:rPr>
              <a:t>Advantages of edge computing</a:t>
            </a:r>
            <a:endParaRPr lang="en-US" altLang="ko-KR" b="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https://www.cbinsights.com/research/what-is-edge-computing/</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73</a:t>
            </a:fld>
            <a:endParaRPr lang="ko-KR" altLang="en-US" dirty="0"/>
          </a:p>
        </p:txBody>
      </p:sp>
    </p:spTree>
    <p:extLst>
      <p:ext uri="{BB962C8B-B14F-4D97-AF65-F5344CB8AC3E}">
        <p14:creationId xmlns:p14="http://schemas.microsoft.com/office/powerpoint/2010/main" val="52178174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indent="0">
              <a:spcAft>
                <a:spcPts val="800"/>
              </a:spcAft>
              <a:buClr>
                <a:srgbClr val="193EB0"/>
              </a:buClr>
              <a:buFont typeface="SamsungOne 400" panose="020B0503030303020204" pitchFamily="34" charset="0"/>
              <a:buNone/>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Nvidia and Qualcomm, along with a number of emerging startups, are focused on building chips exclusively for AI workloads at the “edge.” </a:t>
            </a:r>
          </a:p>
          <a:p>
            <a:pPr marL="0" indent="0">
              <a:spcAft>
                <a:spcPts val="800"/>
              </a:spcAft>
              <a:buClr>
                <a:srgbClr val="193EB0"/>
              </a:buClr>
              <a:buFont typeface="SamsungOne 400" panose="020B0503030303020204" pitchFamily="34" charset="0"/>
              <a:buNone/>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From consumer electronics to telecommunications to medical imaging, edge AI has implications for every major industry.</a:t>
            </a:r>
          </a:p>
          <a:p>
            <a:pPr marL="0" indent="0">
              <a:spcAft>
                <a:spcPts val="800"/>
              </a:spcAft>
              <a:buClr>
                <a:srgbClr val="193EB0"/>
              </a:buClr>
              <a:buFont typeface="SamsungOne 400" panose="020B0503030303020204" pitchFamily="34" charset="0"/>
              <a:buNone/>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For example, an autonomous vehicle has to respond in real-time to what’s happening on the road, and function in areas with no internet connectivity. Decisions are time-sensitive and latency could prove fatal.</a:t>
            </a:r>
          </a:p>
          <a:p>
            <a:r>
              <a:rPr lang="en-US" altLang="ko-KR" dirty="0"/>
              <a:t/>
            </a:r>
            <a:br>
              <a:rPr lang="en-US" altLang="ko-KR" dirty="0"/>
            </a:br>
            <a:r>
              <a:rPr lang="en-US" altLang="ko-KR" b="1" dirty="0"/>
              <a:t>[Reference Source]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t>What is edge computing </a:t>
            </a:r>
            <a:r>
              <a:rPr lang="en-US" altLang="ko-KR" dirty="0">
                <a:hlinkClick r:id="rId3"/>
              </a:rPr>
              <a:t>https://www.cbinsights.com/research/what-is-edge-computing/</a:t>
            </a:r>
            <a:endParaRPr lang="ko-KR" alt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74</a:t>
            </a:fld>
            <a:endParaRPr lang="ko-KR" altLang="en-US" dirty="0"/>
          </a:p>
        </p:txBody>
      </p:sp>
    </p:spTree>
    <p:extLst>
      <p:ext uri="{BB962C8B-B14F-4D97-AF65-F5344CB8AC3E}">
        <p14:creationId xmlns:p14="http://schemas.microsoft.com/office/powerpoint/2010/main" val="340513570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36073360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76</a:t>
            </a:fld>
            <a:endParaRPr lang="ko-KR" altLang="en-US" dirty="0"/>
          </a:p>
        </p:txBody>
      </p:sp>
    </p:spTree>
    <p:extLst>
      <p:ext uri="{BB962C8B-B14F-4D97-AF65-F5344CB8AC3E}">
        <p14:creationId xmlns:p14="http://schemas.microsoft.com/office/powerpoint/2010/main" val="36586413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indent="0">
              <a:spcAft>
                <a:spcPts val="800"/>
              </a:spcAft>
              <a:buClr>
                <a:srgbClr val="193EB0"/>
              </a:buClr>
              <a:buFont typeface="SamsungOne 400" panose="020B0503030303020204" pitchFamily="34" charset="0"/>
              <a:buNone/>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The FDA cleared Viz LVO, a product from startup Viz.ai, to analyze CT scans and notify healthcare providers of potential strokes in patients. Post FDA clearance, Viz.ai closed a $21M Series A round from Google Ventures and Kleiner Perkins Caufield &amp; Byers.</a:t>
            </a:r>
          </a:p>
          <a:p>
            <a:pPr marL="0" indent="0">
              <a:spcAft>
                <a:spcPts val="800"/>
              </a:spcAft>
              <a:buClr>
                <a:srgbClr val="193EB0"/>
              </a:buClr>
              <a:buFont typeface="SamsungOne 400" panose="020B0503030303020204" pitchFamily="34" charset="0"/>
              <a:buNone/>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The FDA also cleared GE Ventures-backed startup Arterys for its Oncology AI suite initially focused on spotting lung and liver lesions.</a:t>
            </a:r>
          </a:p>
          <a:p>
            <a:pPr marL="0" indent="0">
              <a:spcAft>
                <a:spcPts val="800"/>
              </a:spcAft>
              <a:buClr>
                <a:srgbClr val="193EB0"/>
              </a:buClr>
              <a:buFont typeface="SamsungOne 400" panose="020B0503030303020204" pitchFamily="34" charset="0"/>
              <a:buNone/>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Fast-track regulatory approval opens up new commercial pathways for over 80 AI imaging &amp; diagnostics companies that have raised equity financing since 2014, accounting for a total of 149 deals.</a:t>
            </a:r>
          </a:p>
          <a:p>
            <a:r>
              <a:rPr lang="en-US" altLang="ko-KR" dirty="0"/>
              <a:t/>
            </a:r>
            <a:br>
              <a:rPr lang="en-US" altLang="ko-KR" dirty="0"/>
            </a:br>
            <a:r>
              <a:rPr lang="en-US" altLang="ko-KR" b="1" dirty="0"/>
              <a:t>[Reference Source]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Arterys Receives First FDA Clearance </a:t>
            </a:r>
            <a:r>
              <a:rPr lang="en-US" altLang="ko-KR" dirty="0">
                <a:hlinkClick r:id="rId3"/>
              </a:rPr>
              <a:t>https://www.prnewswire.com/news-releases/arterys-receives-first-fda-clearance-for-broad-oncology-imaging-suite-with-deep-learning-300599275.html</a:t>
            </a:r>
            <a:endParaRPr lang="en-US" altLang="ko-KR" dirty="0"/>
          </a:p>
          <a:p>
            <a:r>
              <a:rPr lang="en-US" altLang="ko-KR" sz="1200" b="0" i="0" kern="1200" dirty="0">
                <a:solidFill>
                  <a:schemeClr val="tx1"/>
                </a:solidFill>
                <a:effectLst/>
                <a:latin typeface="+mn-lt"/>
                <a:ea typeface="+mn-ea"/>
                <a:cs typeface="+mn-cs"/>
              </a:rPr>
              <a:t>Viz.ai Product Animation - Viz LVO and Viz CTP </a:t>
            </a:r>
            <a:r>
              <a:rPr lang="en-US" altLang="ko-KR" dirty="0">
                <a:hlinkClick r:id="rId4"/>
              </a:rPr>
              <a:t>https://www.youtube.com/watch?v=y3P9aVwDOig</a:t>
            </a:r>
            <a:endParaRPr lang="ko-KR" alt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77</a:t>
            </a:fld>
            <a:endParaRPr lang="ko-KR" altLang="en-US" dirty="0"/>
          </a:p>
        </p:txBody>
      </p:sp>
    </p:spTree>
    <p:extLst>
      <p:ext uri="{BB962C8B-B14F-4D97-AF65-F5344CB8AC3E}">
        <p14:creationId xmlns:p14="http://schemas.microsoft.com/office/powerpoint/2010/main" val="300976411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r>
              <a:rPr lang="en-US" altLang="ko-KR" b="0" u="none" dirty="0"/>
              <a:t>Similarly, Samsung launched a corporate social responsibility project which aims to create a portable ophthalmoscope for underserved people in Vietnam by recycling mobile handsets.</a:t>
            </a:r>
          </a:p>
          <a:p>
            <a:endParaRPr lang="en-US" altLang="ko-KR" b="1" u="sng" dirty="0"/>
          </a:p>
          <a:p>
            <a:r>
              <a:rPr lang="en-US" altLang="ko-KR" sz="1300" b="1" dirty="0">
                <a:solidFill>
                  <a:schemeClr val="tx1">
                    <a:lumMod val="85000"/>
                    <a:lumOff val="15000"/>
                  </a:schemeClr>
                </a:solidFill>
                <a:latin typeface="SamsungOne 400" panose="020B0503030303020204" pitchFamily="34" charset="0"/>
                <a:ea typeface="SamsungOne 400" panose="020B0503030303020204" pitchFamily="34" charset="0"/>
              </a:rPr>
              <a:t>“Trash to treasure”</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portable, easy to use, digital ophthalmoscope at an affordable price range utilizing recycled mobile handset</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Key components of the portable ophthalmoscope are an inexpensive yet high-quality camera which is a good fit for mass production and telecommunication module to connect medical specialists dispatched over a wide range of area</a:t>
            </a:r>
          </a:p>
          <a:p>
            <a:pPr marL="182563" indent="-182563">
              <a:spcAft>
                <a:spcPts val="800"/>
              </a:spcAft>
              <a:buClr>
                <a:srgbClr val="193EB0"/>
              </a:buClr>
              <a:buFont typeface="SamsungOne 400" panose="020B0503030303020204" pitchFamily="34" charset="0"/>
              <a:buChar char="‣"/>
            </a:pPr>
            <a:r>
              <a:rPr lang="en-US" altLang="ko-KR" sz="1300" b="0" u="none" dirty="0">
                <a:solidFill>
                  <a:schemeClr val="tx1">
                    <a:lumMod val="85000"/>
                    <a:lumOff val="15000"/>
                  </a:schemeClr>
                </a:solidFill>
                <a:latin typeface="SamsungOne 400" panose="020B0503030303020204" pitchFamily="34" charset="0"/>
                <a:ea typeface="SamsungOne 400" panose="020B0503030303020204" pitchFamily="34" charset="0"/>
              </a:rPr>
              <a:t>Without ophthalmologist training, a user can easily photograph fundus with minimum training. </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tx1">
                    <a:lumMod val="85000"/>
                    <a:lumOff val="15000"/>
                  </a:schemeClr>
                </a:solidFill>
                <a:latin typeface="SamsungOne 400" panose="020B0503030303020204" pitchFamily="34" charset="0"/>
                <a:ea typeface="SamsungOne 400" panose="020B0503030303020204" pitchFamily="34" charset="0"/>
              </a:rPr>
              <a:t>Benefit</a:t>
            </a: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Boost ocular diagnostic capability of unskilled healthcare staffs</a:t>
            </a:r>
          </a:p>
          <a:p>
            <a:pPr marL="182563" indent="-182563">
              <a:spcAft>
                <a:spcPts val="800"/>
              </a:spcAft>
              <a:buClr>
                <a:srgbClr val="193EB0"/>
              </a:buClr>
              <a:buFont typeface="SamsungOne 400" panose="020B0503030303020204" pitchFamily="34" charset="0"/>
              <a:buChar cha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Create synergy effect with local ocular healthcare project which focus on treatment (Enhance efficiency and effectiveness)</a:t>
            </a:r>
          </a:p>
          <a:p>
            <a:pPr marL="182563" indent="-182563">
              <a:spcAft>
                <a:spcPts val="800"/>
              </a:spcAft>
              <a:buClr>
                <a:srgbClr val="193EB0"/>
              </a:buClr>
              <a:buFont typeface="SamsungOne 400" panose="020B0503030303020204" pitchFamily="34" charset="0"/>
              <a:buChar cha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Reduce the number of ophthalmologist’s initial examination and improve working environment</a:t>
            </a:r>
          </a:p>
          <a:p>
            <a:pPr marL="182563" indent="-182563">
              <a:spcAft>
                <a:spcPts val="800"/>
              </a:spcAft>
              <a:buClr>
                <a:srgbClr val="193EB0"/>
              </a:buClr>
              <a:buFont typeface="SamsungOne 400" panose="020B0503030303020204" pitchFamily="34" charset="0"/>
              <a:buChar cha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Reduce ocular healthcare cost in comprehensive public healthcare perspective</a:t>
            </a:r>
          </a:p>
          <a:p>
            <a:pPr marL="182563" indent="-182563">
              <a:spcAft>
                <a:spcPts val="800"/>
              </a:spcAft>
              <a:buClr>
                <a:srgbClr val="193EB0"/>
              </a:buClr>
              <a:buFont typeface="SamsungOne 400" panose="020B0503030303020204" pitchFamily="34" charset="0"/>
              <a:buChar cha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Provide</a:t>
            </a:r>
            <a:r>
              <a:rPr lang="ko-KR" altLang="en-US" sz="12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portable digital ophthalmoscope with a significantly affordable cost (merely 1% of existing devices’ costs)</a:t>
            </a:r>
          </a:p>
          <a:p>
            <a:r>
              <a:rPr lang="en-US" altLang="ko-KR" dirty="0"/>
              <a:t/>
            </a:r>
            <a:br>
              <a:rPr lang="en-US" altLang="ko-KR" dirty="0"/>
            </a:br>
            <a:r>
              <a:rPr lang="en-US" altLang="ko-KR" b="1" dirty="0"/>
              <a:t>[Reference Source]</a:t>
            </a:r>
          </a:p>
          <a:p>
            <a:r>
              <a:rPr lang="en-US" altLang="ko-KR" sz="1200" b="0" i="0" kern="1200" dirty="0">
                <a:solidFill>
                  <a:schemeClr val="tx1"/>
                </a:solidFill>
                <a:effectLst/>
                <a:latin typeface="+mn-lt"/>
                <a:ea typeface="+mn-ea"/>
                <a:cs typeface="+mn-cs"/>
              </a:rPr>
              <a:t>igeeTalks on Galaxy Upcycling Project for Global Health </a:t>
            </a:r>
            <a:r>
              <a:rPr lang="en-US" altLang="ko-KR" dirty="0">
                <a:hlinkClick r:id="rId3"/>
              </a:rPr>
              <a:t>https://www.youtube.com/watch?v=pSHacTstOAU&amp;list=PLZGoT8OiX8oAU2SAvgmhjX98sI8GSKs2w</a:t>
            </a:r>
            <a:endParaRPr lang="en-US" altLang="ko-KR" b="1"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78</a:t>
            </a:fld>
            <a:endParaRPr lang="ko-KR" altLang="en-US" dirty="0"/>
          </a:p>
        </p:txBody>
      </p:sp>
    </p:spTree>
    <p:extLst>
      <p:ext uri="{BB962C8B-B14F-4D97-AF65-F5344CB8AC3E}">
        <p14:creationId xmlns:p14="http://schemas.microsoft.com/office/powerpoint/2010/main" val="18779839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79</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509727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AI can be categorized as either weak or strong. Weak AI, also known as narrow AI, is an AI system that is designed and trained for a particular task. Virtual personal assistants, such as Apple's Siri, are a form of weak AI. Strong AI, also known as artificial general intelligence, is an AI system with generalized human cognitive abilities. When presented with an unfamiliar task, a strong AI system is able to find a solution without human intervention.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r>
            <a:br>
              <a:rPr lang="en-US" altLang="ko-KR" dirty="0"/>
            </a:br>
            <a:r>
              <a:rPr lang="en-US" altLang="ko-KR" b="1" dirty="0"/>
              <a:t>[Reference Source]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Weak AI &amp; Strong AI </a:t>
            </a:r>
            <a:r>
              <a:rPr lang="en-US" altLang="ko-KR" sz="1200" dirty="0">
                <a:hlinkClick r:id="rId3"/>
              </a:rPr>
              <a:t>https://searchenterpriseai.techtarget.com/definition/AI-Artificial-Intelligence</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Future of AGI </a:t>
            </a:r>
            <a:r>
              <a:rPr lang="en-US" altLang="ko-KR" dirty="0">
                <a:hlinkClick r:id="rId4"/>
              </a:rPr>
              <a:t>https://medium.com/syncedreview/openai-founder-short-term-agi-is-a-serious-possibility-368424f7462f</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Progress of AI </a:t>
            </a:r>
            <a:r>
              <a:rPr lang="en-US" altLang="ko-KR" dirty="0">
                <a:hlinkClick r:id="rId5"/>
              </a:rPr>
              <a:t>https://en.wikipedia.org/wiki/Progress_in_artificial_intelligence</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a:t>
            </a:fld>
            <a:endParaRPr lang="ko-KR" altLang="en-US" dirty="0"/>
          </a:p>
        </p:txBody>
      </p:sp>
    </p:spTree>
    <p:extLst>
      <p:ext uri="{BB962C8B-B14F-4D97-AF65-F5344CB8AC3E}">
        <p14:creationId xmlns:p14="http://schemas.microsoft.com/office/powerpoint/2010/main" val="173607797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fontAlgn="base"/>
            <a:r>
              <a:rPr lang="en-US" altLang="ko-KR" b="0" u="none" dirty="0"/>
              <a:t>Thanks to technological advancement, especially artificial intelligence technology, autonomous vehicles that is capable of sensing its environment and moving with little or no human input, have been introduced.</a:t>
            </a:r>
          </a:p>
          <a:p>
            <a:pPr fontAlgn="base"/>
            <a:endParaRPr lang="en-US" altLang="ko-KR" b="0" u="none" dirty="0"/>
          </a:p>
          <a:p>
            <a:pPr fontAlgn="base"/>
            <a:r>
              <a:rPr lang="en-US" altLang="ko-KR" b="0" u="none" dirty="0"/>
              <a:t>A classification system based on six different levels (ranging from fully manual to fully automated systems) was published in 2014 by SAE International, an automotive standardization body, as J3016, Taxonomy and Definitions for Terms Related to On-Road Motor Vehicle Automated Driving Systems</a:t>
            </a:r>
          </a:p>
          <a:p>
            <a:pPr fontAlgn="base"/>
            <a:endParaRPr lang="en-US" altLang="ko-KR" b="0" u="none" dirty="0"/>
          </a:p>
          <a:p>
            <a:pPr fontAlgn="base"/>
            <a:r>
              <a:rPr lang="en-US" altLang="ko-KR" b="0" u="none" dirty="0"/>
              <a:t>Waymo announced that it has been running Level 4 autonomous cars, with no human behind the wheel, in Arizona since 2017.</a:t>
            </a:r>
          </a:p>
          <a:p>
            <a:pPr fontAlgn="base"/>
            <a:endParaRPr kumimoji="0" lang="en-US" altLang="ko-KR" sz="1200" b="0" u="none" dirty="0">
              <a:latin typeface="Arial" panose="020B0604020202020204" pitchFamily="34" charset="0"/>
              <a:ea typeface="+mn-ea"/>
              <a:cs typeface="Arial" panose="020B0604020202020204" pitchFamily="34" charset="0"/>
            </a:endParaRPr>
          </a:p>
          <a:p>
            <a:r>
              <a:rPr lang="en-US" altLang="ko-KR" b="1" dirty="0"/>
              <a:t>[Reference Source]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SAE (J3016) Automation Levels </a:t>
            </a:r>
            <a:r>
              <a:rPr lang="en-US" altLang="ko-KR" dirty="0">
                <a:hlinkClick r:id="rId3"/>
              </a:rPr>
              <a:t>https://en.wikipedia.org/wiki/Self-driving_car</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Automation Levels Image </a:t>
            </a:r>
            <a:r>
              <a:rPr lang="en-US" altLang="ko-KR" sz="1200" dirty="0">
                <a:hlinkClick r:id="rId4"/>
              </a:rPr>
              <a:t>https://spectrum.ieee.org/transportation/self-driving/accelerating-autonomous-vehicle-technology</a:t>
            </a: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0" kern="1200" dirty="0">
              <a:solidFill>
                <a:schemeClr val="tx1"/>
              </a:solidFill>
              <a:effectLst/>
              <a:latin typeface="+mn-lt"/>
              <a:ea typeface="+mn-ea"/>
              <a:cs typeface="+mn-cs"/>
            </a:endParaRPr>
          </a:p>
          <a:p>
            <a:endParaRPr lang="en-US" altLang="ko-KR" sz="1200" b="0" kern="1200" dirty="0">
              <a:solidFill>
                <a:schemeClr val="tx1"/>
              </a:solidFill>
              <a:effectLst/>
              <a:latin typeface="+mn-lt"/>
              <a:ea typeface="+mn-ea"/>
              <a:cs typeface="+mn-cs"/>
            </a:endParaRPr>
          </a:p>
          <a:p>
            <a:r>
              <a:rPr lang="en-US" altLang="ko-KR" sz="1200" b="0" kern="1200" dirty="0">
                <a:solidFill>
                  <a:schemeClr val="tx1"/>
                </a:solidFill>
                <a:effectLst/>
                <a:latin typeface="+mn-lt"/>
                <a:ea typeface="+mn-ea"/>
                <a:cs typeface="+mn-cs"/>
              </a:rPr>
              <a:t>Waymo Says More Of Its Self-Driving Cars Operating ‘Rider Only’ With No One At Wheel </a:t>
            </a:r>
            <a:br>
              <a:rPr lang="en-US" altLang="ko-KR" sz="1200" b="0" kern="1200" dirty="0">
                <a:solidFill>
                  <a:schemeClr val="tx1"/>
                </a:solidFill>
                <a:effectLst/>
                <a:latin typeface="+mn-lt"/>
                <a:ea typeface="+mn-ea"/>
                <a:cs typeface="+mn-cs"/>
              </a:rPr>
            </a:br>
            <a:r>
              <a:rPr lang="en-US" altLang="ko-KR" sz="1200" dirty="0">
                <a:hlinkClick r:id="rId5"/>
              </a:rPr>
              <a:t>https://www.forbes.com/sites/alanohnsman/2019/10/28/waymos-autonomous-car-definition-if-you-need-a-drivers-license-its-not-self-driving/#130675296478</a:t>
            </a:r>
            <a:endParaRPr lang="ko-KR" altLang="en-US" sz="1200" dirty="0"/>
          </a:p>
          <a:p>
            <a:endParaRPr lang="en-US" altLang="ko-KR" dirty="0"/>
          </a:p>
          <a:p>
            <a:r>
              <a:rPr lang="en-US" altLang="ko-KR" dirty="0"/>
              <a:t>Waymo achieved level 4, while Tesla achieved only level 2</a:t>
            </a:r>
            <a:br>
              <a:rPr lang="en-US" altLang="ko-KR" dirty="0"/>
            </a:br>
            <a:r>
              <a:rPr lang="en-US" altLang="ko-KR" dirty="0">
                <a:hlinkClick r:id="rId6"/>
              </a:rPr>
              <a:t>https://www.thedrive.com/tech/15848/waymo-is-already-running-cars-with-no-one-behind-the-wheel</a:t>
            </a:r>
            <a:endParaRPr lang="en-US" altLang="ko-KR" dirty="0"/>
          </a:p>
          <a:p>
            <a:endParaRPr lang="en-US" altLang="ko-KR" sz="1200" b="0" i="0" kern="1200" dirty="0">
              <a:solidFill>
                <a:schemeClr val="tx1"/>
              </a:solidFill>
              <a:effectLst/>
              <a:latin typeface="+mn-lt"/>
              <a:ea typeface="+mn-ea"/>
              <a:cs typeface="+mn-cs"/>
            </a:endParaRPr>
          </a:p>
          <a:p>
            <a:r>
              <a:rPr lang="en-US" altLang="ko-KR" sz="1200" b="0" i="0" kern="1200" dirty="0">
                <a:solidFill>
                  <a:schemeClr val="tx1"/>
                </a:solidFill>
                <a:effectLst/>
                <a:latin typeface="+mn-lt"/>
                <a:ea typeface="+mn-ea"/>
                <a:cs typeface="+mn-cs"/>
              </a:rPr>
              <a:t>Not Only Cars: The Six Levels of Autonomous Testing</a:t>
            </a:r>
          </a:p>
          <a:p>
            <a:r>
              <a:rPr lang="en-US" altLang="ko-KR" sz="1200" dirty="0">
                <a:hlinkClick r:id="rId7"/>
              </a:rPr>
              <a:t>https://medium.com/@giltayar/not-only-cars-the-six-levels-of-autonomous-testing-a22611ab1d7f</a:t>
            </a:r>
            <a:endParaRPr lang="ko-KR" altLang="en-US" sz="1200" dirty="0"/>
          </a:p>
          <a:p>
            <a:endParaRPr lang="en-US" altLang="ko-KR" dirty="0"/>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80</a:t>
            </a:fld>
            <a:endParaRPr lang="ko-KR" altLang="en-US" dirty="0"/>
          </a:p>
        </p:txBody>
      </p:sp>
    </p:spTree>
    <p:extLst>
      <p:ext uri="{BB962C8B-B14F-4D97-AF65-F5344CB8AC3E}">
        <p14:creationId xmlns:p14="http://schemas.microsoft.com/office/powerpoint/2010/main" val="52275711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base" latinLnBrk="1" hangingPunct="1">
              <a:lnSpc>
                <a:spcPct val="100000"/>
              </a:lnSpc>
              <a:spcBef>
                <a:spcPts val="0"/>
              </a:spcBef>
              <a:spcAft>
                <a:spcPts val="0"/>
              </a:spcAft>
              <a:buClrTx/>
              <a:buSzTx/>
              <a:buFontTx/>
              <a:buNone/>
              <a:tabLst/>
              <a:defRPr/>
            </a:pPr>
            <a:r>
              <a:rPr kumimoji="0" lang="en-US" altLang="ko-KR" sz="1200" b="0" u="none" dirty="0">
                <a:latin typeface="Arial" panose="020B0604020202020204" pitchFamily="34" charset="0"/>
                <a:ea typeface="+mn-ea"/>
                <a:cs typeface="Arial" panose="020B0604020202020204" pitchFamily="34" charset="0"/>
              </a:rPr>
              <a:t>The chart explains Waymo’s disengagement rate (0.09 disengagement per 1,000 miles) and miles driven in California (1.26M miles). Disengagement rate has been significantly improved and the miles driven are dramatically increased over four years.</a:t>
            </a:r>
            <a:endParaRPr lang="en-US" altLang="ko-KR" sz="1200" b="0" i="0" u="none" strike="noStrike" kern="1200" baseline="0" dirty="0">
              <a:solidFill>
                <a:srgbClr val="262626"/>
              </a:solidFill>
              <a:latin typeface="SamsungOne 400" panose="020B0503030303020204" pitchFamily="34" charset="0"/>
              <a:ea typeface="SamsungOne 400" panose="020B0503030303020204" pitchFamily="34" charset="0"/>
            </a:endParaRPr>
          </a:p>
          <a:p>
            <a:pPr fontAlgn="base"/>
            <a:endParaRPr lang="en-US" altLang="ko-KR" sz="1200" b="0" i="0" u="none" strike="noStrike" kern="1200" baseline="0" dirty="0">
              <a:solidFill>
                <a:srgbClr val="262626"/>
              </a:solidFill>
              <a:latin typeface="SamsungOne 400" panose="020B0503030303020204" pitchFamily="34" charset="0"/>
              <a:ea typeface="SamsungOne 400" panose="020B0503030303020204" pitchFamily="34" charset="0"/>
            </a:endParaRPr>
          </a:p>
          <a:p>
            <a:pPr fontAlgn="base"/>
            <a:r>
              <a:rPr lang="en-US" altLang="ko-KR" sz="1200" b="0" i="0" u="none" strike="noStrike" kern="1200" baseline="0" dirty="0">
                <a:solidFill>
                  <a:srgbClr val="262626"/>
                </a:solidFill>
                <a:latin typeface="SamsungOne 400" panose="020B0503030303020204" pitchFamily="34" charset="0"/>
                <a:ea typeface="SamsungOne 400" panose="020B0503030303020204" pitchFamily="34" charset="0"/>
              </a:rPr>
              <a:t>California requires developers who test Level 3 and above automated driving systems in the state to report some basic statistics about vehicle operations each year, including the number of vehicles currently in operation, miles driven and the number of disengagements. These last two figures are combined to calculate miles per disengagement.</a:t>
            </a:r>
            <a:endParaRPr lang="en-US" altLang="ko-KR" b="1" u="sng" dirty="0"/>
          </a:p>
          <a:p>
            <a:pPr fontAlgn="base"/>
            <a:endParaRPr lang="en-US" altLang="ko-KR" b="1" u="sng" dirty="0"/>
          </a:p>
          <a:p>
            <a:pPr marL="0" marR="0" lvl="0" indent="0" algn="l" defTabSz="914400" rtl="0" eaLnBrk="1" fontAlgn="base" latinLnBrk="1" hangingPunct="1">
              <a:lnSpc>
                <a:spcPct val="100000"/>
              </a:lnSpc>
              <a:spcBef>
                <a:spcPts val="0"/>
              </a:spcBef>
              <a:spcAft>
                <a:spcPts val="0"/>
              </a:spcAft>
              <a:buClrTx/>
              <a:buSzTx/>
              <a:buFontTx/>
              <a:buNone/>
              <a:tabLst/>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Waymo’s autonomous system disengaged, meaning a human safety driver had to take the wheel, at a rate of once every 11,017 miles (50% reduction in the rate and a 96% increase in the average miles traveled between disengagements). And that happened as it boosted testing in the state to 1.2 million miles from 352,000 miles in 2017.</a:t>
            </a:r>
          </a:p>
          <a:p>
            <a:pPr marL="0" marR="0" lvl="0" indent="0" algn="l" defTabSz="914400" rtl="0" eaLnBrk="1" fontAlgn="base" latinLnBrk="1" hangingPunct="1">
              <a:lnSpc>
                <a:spcPct val="100000"/>
              </a:lnSpc>
              <a:spcBef>
                <a:spcPts val="0"/>
              </a:spcBef>
              <a:spcAft>
                <a:spcPts val="0"/>
              </a:spcAft>
              <a:buClrTx/>
              <a:buSzTx/>
              <a:buFontTx/>
              <a:buNone/>
              <a:tabLst/>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GM Cruise reported the second-lowest disengagement rate, with a safety driver taking over once every 5,205 miles, 321% better than a year ago, according to data released by California’s Department of Motor Vehicles.</a:t>
            </a:r>
          </a:p>
          <a:p>
            <a:pPr marL="0" marR="0" lvl="0" indent="0" algn="l" defTabSz="914400" rtl="0" eaLnBrk="1" fontAlgn="base" latinLnBrk="1" hangingPunct="1">
              <a:lnSpc>
                <a:spcPct val="100000"/>
              </a:lnSpc>
              <a:spcBef>
                <a:spcPts val="0"/>
              </a:spcBef>
              <a:spcAft>
                <a:spcPts val="0"/>
              </a:spcAft>
              <a:buClrTx/>
              <a:buSzTx/>
              <a:buFontTx/>
              <a:buNone/>
              <a:tabLst/>
              <a:defRPr/>
            </a:pPr>
            <a:endPar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endParaRPr>
          </a:p>
          <a:p>
            <a:pPr marL="0" marR="0" lvl="0" indent="0" algn="l" defTabSz="914400" rtl="0" eaLnBrk="1" fontAlgn="base" latinLnBrk="1" hangingPunct="1">
              <a:lnSpc>
                <a:spcPct val="100000"/>
              </a:lnSpc>
              <a:spcBef>
                <a:spcPts val="0"/>
              </a:spcBef>
              <a:spcAft>
                <a:spcPts val="0"/>
              </a:spcAft>
              <a:buClrTx/>
              <a:buSzTx/>
              <a:buFontTx/>
              <a:buNone/>
              <a:tabLst/>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The value of the data is limited, however, as the figures don’t factor in the complexity of environments in which vehicles are tested–dense urban settings, versus low-speed suburbs or less complex highway driving–nor do they show conditions including weather, light or speed. </a:t>
            </a:r>
          </a:p>
          <a:p>
            <a:pPr fontAlgn="base"/>
            <a:endParaRPr kumimoji="0" lang="en-US" altLang="ko-KR" sz="1200" b="0" u="none" dirty="0">
              <a:latin typeface="Arial" panose="020B0604020202020204" pitchFamily="34" charset="0"/>
              <a:ea typeface="+mn-ea"/>
              <a:cs typeface="Arial" panose="020B0604020202020204" pitchFamily="34" charset="0"/>
            </a:endParaRPr>
          </a:p>
          <a:p>
            <a:pPr fontAlgn="base"/>
            <a:endParaRPr kumimoji="0" lang="en-US" altLang="ko-KR" sz="1200" b="0" u="none" dirty="0">
              <a:latin typeface="Arial" panose="020B0604020202020204" pitchFamily="34" charset="0"/>
              <a:ea typeface="+mn-ea"/>
              <a:cs typeface="Arial" panose="020B0604020202020204" pitchFamily="34" charset="0"/>
            </a:endParaRPr>
          </a:p>
          <a:p>
            <a:r>
              <a:rPr lang="en-US" altLang="ko-KR" b="1" dirty="0"/>
              <a:t>[Reference Source]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t>California requires miles per disengagement </a:t>
            </a:r>
            <a:r>
              <a:rPr lang="en-US" altLang="ko-KR" sz="1200" dirty="0">
                <a:hlinkClick r:id="rId3"/>
              </a:rPr>
              <a:t>https://hackernoon.com/why-miles-per-disengagement-misses-the-point-as-an-autonomous-vehicle-success-metric-86da67768ec2</a:t>
            </a:r>
            <a:endPar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1" dirty="0">
              <a:solidFill>
                <a:prstClr val="black">
                  <a:lumMod val="85000"/>
                  <a:lumOff val="15000"/>
                </a:prstClr>
              </a:solidFill>
              <a:latin typeface="SamsungOne 400" panose="020B0503030303020204" pitchFamily="34" charset="0"/>
              <a:ea typeface="SamsungOne 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dirty="0">
                <a:solidFill>
                  <a:prstClr val="black">
                    <a:lumMod val="85000"/>
                    <a:lumOff val="15000"/>
                  </a:prstClr>
                </a:solidFill>
                <a:latin typeface="SamsungOne 400" panose="020B0503030303020204" pitchFamily="34" charset="0"/>
                <a:ea typeface="SamsungOne 400" panose="020B0503030303020204" pitchFamily="34" charset="0"/>
              </a:rPr>
              <a:t>Waymo tops disengagement  </a:t>
            </a:r>
            <a:r>
              <a:rPr lang="en-US" altLang="ko-KR" sz="1200" dirty="0">
                <a:hlinkClick r:id="rId4"/>
              </a:rPr>
              <a:t>https://www.forbes.com/sites/alanohnsman/2019/02/13/waymo-tops-self-driving-car-disengagement-stats-as-gm-cruise-gains-and-tesla-is-awol/#4540246b31ec</a:t>
            </a:r>
            <a:endParaRPr lang="ko-KR" altLang="en-US" sz="1200"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1" dirty="0">
              <a:solidFill>
                <a:prstClr val="black">
                  <a:lumMod val="85000"/>
                  <a:lumOff val="15000"/>
                </a:prstClr>
              </a:solidFill>
              <a:latin typeface="SamsungOne 400" panose="020B0503030303020204" pitchFamily="34" charset="0"/>
              <a:ea typeface="SamsungOne 400" panose="020B0503030303020204" pitchFamily="34" charset="0"/>
            </a:endParaRPr>
          </a:p>
          <a:p>
            <a:pPr fontAlgn="auto"/>
            <a:r>
              <a:rPr lang="en-US" altLang="ko-KR" sz="1200" b="0" i="0" kern="1200" dirty="0">
                <a:solidFill>
                  <a:schemeClr val="tx1"/>
                </a:solidFill>
                <a:effectLst/>
                <a:latin typeface="+mn-lt"/>
                <a:ea typeface="+mn-ea"/>
                <a:cs typeface="+mn-cs"/>
              </a:rPr>
              <a:t>California’s self-driving car reports are imperfect, but they’re better than nothing</a:t>
            </a:r>
            <a:r>
              <a:rPr lang="en-US" altLang="ko-KR" sz="1200" b="1" i="0" kern="1200" dirty="0">
                <a:solidFill>
                  <a:schemeClr val="tx1"/>
                </a:solidFill>
                <a:effectLst/>
                <a:latin typeface="+mn-lt"/>
                <a:ea typeface="+mn-ea"/>
                <a:cs typeface="+mn-cs"/>
              </a:rPr>
              <a:t> </a:t>
            </a:r>
            <a:r>
              <a:rPr lang="en-US" altLang="ko-KR" sz="1200" dirty="0">
                <a:hlinkClick r:id="rId5"/>
              </a:rPr>
              <a:t>https://www.theverge.com/2019/2/13/18223356/california-dmv-self-driving-car-disengagement-report-2018</a:t>
            </a:r>
            <a:endParaRPr lang="en-US" altLang="ko-KR" sz="1200" dirty="0"/>
          </a:p>
          <a:p>
            <a:pPr fontAlgn="auto"/>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Disengagement report raw data </a:t>
            </a:r>
            <a:r>
              <a:rPr lang="en-US" altLang="ko-KR" sz="1200" dirty="0">
                <a:hlinkClick r:id="rId6"/>
              </a:rPr>
              <a:t>https://thelastdriverlicenseholder.com/2019/02/12/disengagement-reports-2018-preliminary-results/</a:t>
            </a:r>
            <a:endParaRPr lang="ko-KR" altLang="en-US" sz="1200"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81</a:t>
            </a:fld>
            <a:endParaRPr lang="ko-KR" altLang="en-US" dirty="0"/>
          </a:p>
        </p:txBody>
      </p:sp>
    </p:spTree>
    <p:extLst>
      <p:ext uri="{BB962C8B-B14F-4D97-AF65-F5344CB8AC3E}">
        <p14:creationId xmlns:p14="http://schemas.microsoft.com/office/powerpoint/2010/main" val="311950019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fontAlgn="base"/>
            <a:r>
              <a:rPr lang="en-US" altLang="ko-KR" b="0" u="none" dirty="0"/>
              <a:t>Google is far ahead of its competitors. Waymo opened its on-demand ride service to people in a portion of suburban Phoenix, accessing it via a branded app, Waymo One (December 2018). And several startups are chasing after Waymo</a:t>
            </a:r>
          </a:p>
          <a:p>
            <a:pPr fontAlgn="base"/>
            <a:endParaRPr kumimoji="0" lang="en-US" altLang="ko-KR" sz="1200" dirty="0">
              <a:latin typeface="Arial" panose="020B0604020202020204" pitchFamily="34" charset="0"/>
              <a:ea typeface="+mn-ea"/>
              <a:cs typeface="Arial" panose="020B0604020202020204" pitchFamily="34" charset="0"/>
            </a:endParaRPr>
          </a:p>
          <a:p>
            <a:r>
              <a:rPr lang="en-US" altLang="ko-KR" b="1" dirty="0"/>
              <a:t>[Reference Source]</a:t>
            </a:r>
          </a:p>
          <a:p>
            <a:r>
              <a:rPr lang="en-US" altLang="ko-KR" sz="1200" b="0" kern="1200" dirty="0">
                <a:solidFill>
                  <a:schemeClr val="tx1"/>
                </a:solidFill>
                <a:effectLst/>
                <a:latin typeface="+mn-lt"/>
                <a:ea typeface="+mn-ea"/>
                <a:cs typeface="+mn-cs"/>
              </a:rPr>
              <a:t>Waymo Is Millions Of Miles Ahead In Robot Car Tests; Does It Need A Billion More?</a:t>
            </a:r>
            <a:endParaRPr lang="en-US" altLang="ko-KR" sz="1200" b="0" dirty="0">
              <a:solidFill>
                <a:prstClr val="black">
                  <a:lumMod val="85000"/>
                  <a:lumOff val="15000"/>
                </a:prstClr>
              </a:solidFill>
              <a:latin typeface="SamsungOne 400" panose="020B0503030303020204" pitchFamily="34" charset="0"/>
              <a:ea typeface="SamsungOne 400" panose="020B0503030303020204" pitchFamily="34" charset="0"/>
            </a:endParaRPr>
          </a:p>
          <a:p>
            <a:r>
              <a:rPr lang="en-US" altLang="ko-KR" dirty="0">
                <a:hlinkClick r:id="rId3"/>
              </a:rPr>
              <a:t>https://www.forbes.com/sites/alanohnsman/2018/03/02/waymo-is-millions-of-miles-ahead-in-robot-car-tests-does-it-need-a-billion-more/#c854b381ef4c</a:t>
            </a:r>
            <a:endParaRPr lang="en-US" altLang="ko-KR" dirty="0"/>
          </a:p>
          <a:p>
            <a:endParaRPr lang="en-US" altLang="ko-KR" sz="1200" b="0" dirty="0">
              <a:solidFill>
                <a:prstClr val="black">
                  <a:lumMod val="85000"/>
                  <a:lumOff val="15000"/>
                </a:prstClr>
              </a:solidFill>
              <a:latin typeface="SamsungOne 400" panose="020B0503030303020204" pitchFamily="34" charset="0"/>
              <a:ea typeface="SamsungOne 400" panose="020B0503030303020204" pitchFamily="34" charset="0"/>
            </a:endParaRPr>
          </a:p>
          <a:p>
            <a:r>
              <a:rPr lang="en-US" altLang="ko-KR" sz="1200" b="0" dirty="0">
                <a:solidFill>
                  <a:prstClr val="black">
                    <a:lumMod val="85000"/>
                    <a:lumOff val="15000"/>
                  </a:prstClr>
                </a:solidFill>
                <a:latin typeface="SamsungOne 400" panose="020B0503030303020204" pitchFamily="34" charset="0"/>
                <a:ea typeface="SamsungOne 400" panose="020B0503030303020204" pitchFamily="34" charset="0"/>
              </a:rPr>
              <a:t>At Waymo, It’s Launch Time For Google’s Biggest Moonshot</a:t>
            </a:r>
            <a:br>
              <a:rPr lang="en-US" altLang="ko-KR" sz="1200" b="0" dirty="0">
                <a:solidFill>
                  <a:prstClr val="black">
                    <a:lumMod val="85000"/>
                    <a:lumOff val="15000"/>
                  </a:prstClr>
                </a:solidFill>
                <a:latin typeface="SamsungOne 400" panose="020B0503030303020204" pitchFamily="34" charset="0"/>
                <a:ea typeface="SamsungOne 400" panose="020B0503030303020204" pitchFamily="34" charset="0"/>
              </a:rPr>
            </a:br>
            <a:r>
              <a:rPr lang="en-US" altLang="ko-KR" sz="1200" dirty="0">
                <a:hlinkClick r:id="rId4"/>
              </a:rPr>
              <a:t>https://www.forbes.com/sites/alanohnsman/2018/11/30/10-million-miles-later-waymo-ceo-says-its-self-driving-cars-are-ready-for-prime-time/#7f5368ee75e7</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82</a:t>
            </a:fld>
            <a:endParaRPr lang="ko-KR" altLang="en-US" dirty="0"/>
          </a:p>
        </p:txBody>
      </p:sp>
    </p:spTree>
    <p:extLst>
      <p:ext uri="{BB962C8B-B14F-4D97-AF65-F5344CB8AC3E}">
        <p14:creationId xmlns:p14="http://schemas.microsoft.com/office/powerpoint/2010/main" val="166601640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u="none" dirty="0"/>
              <a:t>Besides Baidu, </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Alibaba recently conducted test drives of its autonomous vehicle. But interestingly, just over a year ago, Alibaba was skeptical about the long-term commercial opportunity of autonomous vehicles, mentioning in an earnings call that “nobody has figured out the long-term economic model for this, but people are doing it because there is some very interesting artificial intelligence-related technology” involved in building autonomous vehicles.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83</a:t>
            </a:fld>
            <a:endParaRPr lang="ko-KR" altLang="en-US" dirty="0"/>
          </a:p>
        </p:txBody>
      </p:sp>
    </p:spTree>
    <p:extLst>
      <p:ext uri="{BB962C8B-B14F-4D97-AF65-F5344CB8AC3E}">
        <p14:creationId xmlns:p14="http://schemas.microsoft.com/office/powerpoint/2010/main" val="295864380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fontAlgn="base"/>
            <a:r>
              <a:rPr lang="en-US" altLang="ko-KR" b="0" u="none" dirty="0"/>
              <a:t>Highlighted</a:t>
            </a:r>
            <a:r>
              <a:rPr lang="ko-KR" altLang="en-US" b="0" u="none" dirty="0"/>
              <a:t> </a:t>
            </a:r>
            <a:r>
              <a:rPr lang="en-US" altLang="ko-KR" b="0" u="none" dirty="0"/>
              <a:t>in the slide is the section where artificial intelligence technologies are heavily involved.</a:t>
            </a:r>
          </a:p>
          <a:p>
            <a:pPr fontAlgn="base"/>
            <a:endParaRPr kumimoji="0" lang="en-US" altLang="ko-KR" sz="1200" dirty="0">
              <a:latin typeface="Arial" panose="020B0604020202020204" pitchFamily="34" charset="0"/>
              <a:ea typeface="+mn-ea"/>
              <a:cs typeface="Arial" panose="020B0604020202020204" pitchFamily="34" charset="0"/>
            </a:endParaRPr>
          </a:p>
          <a:p>
            <a:r>
              <a:rPr lang="en-US" altLang="ko-KR" b="1" dirty="0"/>
              <a:t>[Reference Source]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t>Technologies and relevant players in the AV market </a:t>
            </a:r>
            <a:r>
              <a:rPr lang="en-US" altLang="ko-KR" sz="1200" dirty="0">
                <a:hlinkClick r:id="rId3"/>
              </a:rPr>
              <a:t>https://www.cbinsights.com/research/startups-drive-auto-industry-disruption/</a:t>
            </a:r>
            <a:endParaRPr lang="en-US" altLang="ko-KR" sz="1200"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84</a:t>
            </a:fld>
            <a:endParaRPr lang="ko-KR" altLang="en-US" dirty="0"/>
          </a:p>
        </p:txBody>
      </p:sp>
    </p:spTree>
    <p:extLst>
      <p:ext uri="{BB962C8B-B14F-4D97-AF65-F5344CB8AC3E}">
        <p14:creationId xmlns:p14="http://schemas.microsoft.com/office/powerpoint/2010/main" val="355330828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81913755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fontAlgn="base"/>
            <a:r>
              <a:rPr lang="en-US" altLang="ko-KR" b="0" u="none" dirty="0"/>
              <a:t>Reinforcement learning (RL) is a branch of machine learning concerned with the process of learning by trying things, receiving a positive or negative reward (feedback), and then modifying behavior to try and maximize cumulative expected reward. </a:t>
            </a:r>
          </a:p>
          <a:p>
            <a:pPr fontAlgn="base"/>
            <a:endParaRPr lang="en-US" altLang="ko-KR" b="0" u="none" dirty="0">
              <a:latin typeface="Roboto"/>
            </a:endParaRPr>
          </a:p>
          <a:p>
            <a:pPr fontAlgn="base"/>
            <a:r>
              <a:rPr lang="en-US" altLang="ko-KR" b="1" dirty="0">
                <a:latin typeface="Roboto"/>
              </a:rPr>
              <a:t>The typical framing of a RL scenario</a:t>
            </a:r>
            <a:r>
              <a:rPr lang="en-US" altLang="ko-KR" dirty="0">
                <a:latin typeface="Roboto"/>
              </a:rPr>
              <a:t>: </a:t>
            </a:r>
            <a:r>
              <a:rPr lang="en-US" altLang="ko-KR" b="0" dirty="0">
                <a:latin typeface="Roboto"/>
              </a:rPr>
              <a:t>an agent takes actions in an environment, which is interpreted into a reward and a representation of the state, which are fed back into the agent.</a:t>
            </a:r>
          </a:p>
          <a:p>
            <a:pPr fontAlgn="base"/>
            <a:endParaRPr kumimoji="0" lang="en-US" altLang="ko-KR" sz="1200" dirty="0">
              <a:latin typeface="Arial" panose="020B0604020202020204" pitchFamily="34" charset="0"/>
              <a:ea typeface="+mn-ea"/>
              <a:cs typeface="Arial" panose="020B0604020202020204" pitchFamily="34" charset="0"/>
            </a:endParaRPr>
          </a:p>
          <a:p>
            <a:r>
              <a:rPr lang="en-US" altLang="ko-KR" sz="1200" b="1" i="0" kern="1200" dirty="0">
                <a:solidFill>
                  <a:schemeClr val="tx1"/>
                </a:solidFill>
                <a:effectLst/>
                <a:latin typeface="+mn-lt"/>
                <a:ea typeface="+mn-ea"/>
                <a:cs typeface="+mn-cs"/>
              </a:rPr>
              <a:t>Application of RL</a:t>
            </a:r>
            <a:r>
              <a:rPr lang="en-US" altLang="ko-KR" sz="1200" b="0" i="0" kern="1200" dirty="0">
                <a:solidFill>
                  <a:schemeClr val="tx1"/>
                </a:solidFill>
                <a:effectLst/>
                <a:latin typeface="+mn-lt"/>
                <a:ea typeface="+mn-ea"/>
                <a:cs typeface="+mn-cs"/>
              </a:rPr>
              <a:t>: RL applied to artificial intelligence has found remarkable success in recent years due to breakthroughs in both computing resources and algorithm improvements. Graphics Processing Unit capabilities have been improving tenfold every few years. The improvement, combined with the availability of large datasets, has led to massive breakthroughs in the field of deep learning. Fundamental to deep learning is the concept of a neural network: a collection of nodes (neurons) performing operations on an input and returning an output. A deep neural network has many neurons in sequence. Using deep neural networks to approximate the value (output) of taking an action in some state (input) has led to incredibly advanced reinforcement learning agents in multiple domains. Additionally, algorithmic breakthroughs such as experience replay, self-play, and Monte Carlo tree search have pushed improvements specific to RL. The combination of these advancements has created superhuman players of Atari, Go, and Shogi, and a nearly professional DoTA 2 team of bots.</a:t>
            </a:r>
          </a:p>
          <a:p>
            <a:endParaRPr kumimoji="0" lang="en-US" altLang="ko-KR" sz="1200" dirty="0">
              <a:latin typeface="Arial" panose="020B0604020202020204" pitchFamily="34" charset="0"/>
              <a:ea typeface="+mn-ea"/>
              <a:cs typeface="Arial" panose="020B0604020202020204" pitchFamily="34" charset="0"/>
            </a:endParaRPr>
          </a:p>
          <a:p>
            <a:r>
              <a:rPr lang="en-US" altLang="ko-KR" b="1" dirty="0"/>
              <a:t>[Reference Source]</a:t>
            </a:r>
          </a:p>
          <a:p>
            <a:r>
              <a:rPr lang="en-US" altLang="ko-KR" sz="1200" b="0" i="0" kern="1200" dirty="0">
                <a:solidFill>
                  <a:schemeClr val="tx1"/>
                </a:solidFill>
                <a:effectLst/>
                <a:latin typeface="+mn-lt"/>
                <a:ea typeface="+mn-ea"/>
                <a:cs typeface="+mn-cs"/>
              </a:rPr>
              <a:t>Reinforcement learning </a:t>
            </a:r>
            <a:r>
              <a:rPr lang="en-US" altLang="ko-KR" dirty="0">
                <a:hlinkClick r:id="rId3"/>
              </a:rPr>
              <a:t>https://en.wikipedia.org/wiki/Reinforcement_learning</a:t>
            </a:r>
            <a:endParaRPr lang="en-US" altLang="ko-KR" dirty="0"/>
          </a:p>
          <a:p>
            <a:r>
              <a:rPr lang="en-US" altLang="ko-KR" sz="1200" b="0" i="0" kern="1200" dirty="0">
                <a:solidFill>
                  <a:schemeClr val="tx1"/>
                </a:solidFill>
                <a:effectLst/>
                <a:latin typeface="+mn-lt"/>
                <a:ea typeface="+mn-ea"/>
                <a:cs typeface="+mn-cs"/>
              </a:rPr>
              <a:t>Reinforcement Learning Applications </a:t>
            </a:r>
            <a:r>
              <a:rPr lang="en-US" altLang="ko-KR" dirty="0">
                <a:hlinkClick r:id="rId4"/>
              </a:rPr>
              <a:t>https://medium.com/@yuxili/rl-applications-73ef685c07eb</a:t>
            </a:r>
            <a:endParaRPr lang="ko-KR" altLang="en-US" dirty="0"/>
          </a:p>
          <a:p>
            <a:pPr fontAlgn="base"/>
            <a:r>
              <a:rPr lang="en-US" altLang="ko-KR" sz="1200" b="0" i="0" kern="1200" dirty="0">
                <a:solidFill>
                  <a:schemeClr val="tx1"/>
                </a:solidFill>
                <a:effectLst/>
                <a:latin typeface="+mn-lt"/>
                <a:ea typeface="+mn-ea"/>
                <a:cs typeface="+mn-cs"/>
              </a:rPr>
              <a:t>Reinforcement Learning Applications: A Brief Guide on How to Get Business Value from RL </a:t>
            </a:r>
            <a:r>
              <a:rPr lang="en-US" altLang="ko-KR" dirty="0">
                <a:hlinkClick r:id="rId5"/>
              </a:rPr>
              <a:t>https://perfectial.com/blog/reinforcement-learning-applications/</a:t>
            </a:r>
            <a:endParaRPr lang="ko-KR" altLang="en-US" dirty="0"/>
          </a:p>
          <a:p>
            <a:r>
              <a:rPr lang="en-US" altLang="ko-KR" sz="1200" b="0" i="0" kern="1200" cap="all" dirty="0">
                <a:solidFill>
                  <a:schemeClr val="tx1"/>
                </a:solidFill>
                <a:effectLst/>
                <a:latin typeface="+mn-lt"/>
                <a:ea typeface="+mn-ea"/>
                <a:cs typeface="+mn-cs"/>
              </a:rPr>
              <a:t>SHIELD AI FUNDAMENTALS: ON REINFORCEMENT LEARNING </a:t>
            </a:r>
            <a:r>
              <a:rPr lang="en-US" altLang="ko-KR" sz="1200" dirty="0">
                <a:solidFill>
                  <a:srgbClr val="FF4337"/>
                </a:solidFill>
                <a:hlinkClick r:id="rId6"/>
              </a:rPr>
              <a:t>https://www.shield.ai/content/2018/11/20/shield-ai-fundamentals-on-reinforcement-learning</a:t>
            </a:r>
            <a:endParaRPr lang="en-US" altLang="ko-KR" sz="1200" dirty="0">
              <a:solidFill>
                <a:srgbClr val="FF4337"/>
              </a:solidFill>
            </a:endParaRPr>
          </a:p>
          <a:p>
            <a:r>
              <a:rPr lang="en-US" altLang="ko-KR" sz="1200" b="0" i="0" kern="1200" dirty="0">
                <a:solidFill>
                  <a:schemeClr val="tx1"/>
                </a:solidFill>
                <a:effectLst/>
                <a:latin typeface="+mn-lt"/>
                <a:ea typeface="+mn-ea"/>
                <a:cs typeface="+mn-cs"/>
              </a:rPr>
              <a:t>Applications of Reinforcement Learning in Real World </a:t>
            </a:r>
            <a:r>
              <a:rPr lang="en-US" altLang="ko-KR" dirty="0">
                <a:hlinkClick r:id="rId7"/>
              </a:rPr>
              <a:t>https://towardsdatascience.com/applications-of-reinforcement-learning-in-real-world-1a94955bcd12</a:t>
            </a:r>
            <a:endParaRPr lang="ko-KR" altLang="en-US" dirty="0"/>
          </a:p>
          <a:p>
            <a:r>
              <a:rPr lang="en-US" altLang="ko-KR" sz="1200" b="0" i="0" kern="1200" dirty="0">
                <a:solidFill>
                  <a:schemeClr val="tx1"/>
                </a:solidFill>
                <a:effectLst/>
                <a:latin typeface="+mn-lt"/>
                <a:ea typeface="+mn-ea"/>
                <a:cs typeface="+mn-cs"/>
              </a:rPr>
              <a:t>Reinforcement Learning and Its Practical Applications </a:t>
            </a:r>
            <a:r>
              <a:rPr lang="en-US" altLang="ko-KR" dirty="0">
                <a:hlinkClick r:id="rId8"/>
              </a:rPr>
              <a:t>https://chatbotsmagazine.com/reinforcement-learning-and-its-practical-applications-8499e60cf751</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86</a:t>
            </a:fld>
            <a:endParaRPr lang="ko-KR" altLang="en-US" dirty="0"/>
          </a:p>
        </p:txBody>
      </p:sp>
    </p:spTree>
    <p:extLst>
      <p:ext uri="{BB962C8B-B14F-4D97-AF65-F5344CB8AC3E}">
        <p14:creationId xmlns:p14="http://schemas.microsoft.com/office/powerpoint/2010/main" val="1343696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r>
              <a:rPr lang="en-US" altLang="ko-KR" b="0" u="none" dirty="0"/>
              <a:t>AlphaGo played South Korean professional Go player Lee Sedol, ranked 9-dan, one of the best players at Go, with five games. </a:t>
            </a:r>
            <a:r>
              <a:rPr lang="en-US" altLang="ko-KR" sz="1200" b="0" i="0" kern="1200" dirty="0">
                <a:solidFill>
                  <a:schemeClr val="tx1"/>
                </a:solidFill>
                <a:effectLst/>
                <a:latin typeface="+mn-lt"/>
                <a:ea typeface="+mn-ea"/>
                <a:cs typeface="+mn-cs"/>
              </a:rPr>
              <a:t>Out of five games, AlphaGo won four games and Lee won the fourth game which made him recorded as the only human player who beat AlphaGo in all of its 74 official games.</a:t>
            </a:r>
          </a:p>
          <a:p>
            <a:endParaRPr lang="en-US" altLang="ko-KR" sz="1200" b="0" i="0" kern="1200" dirty="0">
              <a:solidFill>
                <a:schemeClr val="tx1"/>
              </a:solidFill>
              <a:effectLst/>
              <a:latin typeface="+mn-lt"/>
              <a:ea typeface="+mn-ea"/>
              <a:cs typeface="+mn-cs"/>
            </a:endParaRPr>
          </a:p>
          <a:p>
            <a:r>
              <a:rPr lang="en-US" altLang="ko-KR" sz="1200" b="0" i="0" kern="1200" dirty="0">
                <a:solidFill>
                  <a:schemeClr val="tx1"/>
                </a:solidFill>
                <a:effectLst/>
                <a:latin typeface="+mn-lt"/>
                <a:ea typeface="+mn-ea"/>
                <a:cs typeface="+mn-cs"/>
              </a:rPr>
              <a:t>AlphaGo was initially trained to mimic human play by attempting to match the moves of expert players from recorded historical games, using a database of around 30 million moves. Once it had reached a certain degree of proficiency, it was trained further by being set to play large numbers of games against other instances of itself, using </a:t>
            </a:r>
            <a:r>
              <a:rPr lang="en-US" altLang="ko-KR" sz="1200" b="1" i="1" kern="1200" dirty="0">
                <a:solidFill>
                  <a:schemeClr val="tx1"/>
                </a:solidFill>
                <a:effectLst/>
                <a:latin typeface="+mn-lt"/>
                <a:ea typeface="+mn-ea"/>
                <a:cs typeface="+mn-cs"/>
              </a:rPr>
              <a:t>reinforcement learning</a:t>
            </a:r>
            <a:r>
              <a:rPr lang="en-US" altLang="ko-KR" sz="1200" b="0" i="0" kern="1200" dirty="0">
                <a:solidFill>
                  <a:schemeClr val="tx1"/>
                </a:solidFill>
                <a:effectLst/>
                <a:latin typeface="+mn-lt"/>
                <a:ea typeface="+mn-ea"/>
                <a:cs typeface="+mn-cs"/>
              </a:rPr>
              <a:t> to improve its play.</a:t>
            </a:r>
          </a:p>
          <a:p>
            <a:endParaRPr lang="en-US" altLang="ko-KR" sz="1200" b="0" i="0" kern="1200" dirty="0">
              <a:solidFill>
                <a:schemeClr val="tx1"/>
              </a:solidFill>
              <a:effectLst/>
              <a:latin typeface="+mn-lt"/>
              <a:ea typeface="+mn-ea"/>
              <a:cs typeface="+mn-cs"/>
            </a:endParaRPr>
          </a:p>
          <a:p>
            <a:r>
              <a:rPr lang="en-US" altLang="ko-KR" sz="1200" b="0" i="0" kern="1200" dirty="0">
                <a:solidFill>
                  <a:schemeClr val="tx1"/>
                </a:solidFill>
                <a:effectLst/>
                <a:latin typeface="+mn-lt"/>
                <a:ea typeface="+mn-ea"/>
                <a:cs typeface="+mn-cs"/>
              </a:rPr>
              <a:t>AlphaGo doesn’t know the best strategy, but it knows whether it won or lost. AlphaGo uses a tree search to check every possible move it can make and see which is better. On a 19×19 Go board, there are 361 possible moves. For each of these 361 moves, there are 359 possible second moves and so on. In all, there are about 4.67×10^385 possible moves. Even with its advanced hardware, AlphaGo cannot try every single move. So, it uses another kind of tree search called the </a:t>
            </a:r>
            <a:r>
              <a:rPr lang="en-US" altLang="ko-KR" sz="1200" b="1" i="1" kern="1200" dirty="0">
                <a:solidFill>
                  <a:schemeClr val="tx1"/>
                </a:solidFill>
                <a:effectLst/>
                <a:latin typeface="+mn-lt"/>
                <a:ea typeface="+mn-ea"/>
                <a:cs typeface="+mn-cs"/>
              </a:rPr>
              <a:t>Monte Carlo Tree Search</a:t>
            </a:r>
            <a:r>
              <a:rPr lang="en-US" altLang="ko-KR" sz="1200" b="0" i="0" kern="1200" dirty="0">
                <a:solidFill>
                  <a:schemeClr val="tx1"/>
                </a:solidFill>
                <a:effectLst/>
                <a:latin typeface="+mn-lt"/>
                <a:ea typeface="+mn-ea"/>
                <a:cs typeface="+mn-cs"/>
              </a:rPr>
              <a:t>. In this search, only those moves that are most promising are tried out. Each time AlphaGo finishes a game, it updates the record of how many games each move won. After multiple iterations, AlphaGo has a rough idea of which moves maximizes its chance of winning.</a:t>
            </a:r>
          </a:p>
          <a:p>
            <a:endParaRPr lang="en-US" altLang="ko-KR" sz="1200" b="0" i="0" kern="1200" dirty="0">
              <a:solidFill>
                <a:schemeClr val="tx1"/>
              </a:solidFill>
              <a:effectLst/>
              <a:latin typeface="+mn-lt"/>
              <a:ea typeface="+mn-ea"/>
              <a:cs typeface="+mn-cs"/>
            </a:endParaRPr>
          </a:p>
          <a:p>
            <a:r>
              <a:rPr lang="en-US" altLang="ko-KR" sz="1200" b="0" i="0" kern="1200" dirty="0">
                <a:solidFill>
                  <a:schemeClr val="tx1"/>
                </a:solidFill>
                <a:effectLst/>
                <a:latin typeface="+mn-lt"/>
                <a:ea typeface="+mn-ea"/>
                <a:cs typeface="+mn-cs"/>
              </a:rPr>
              <a:t>AlphaGo's victory in Mar 2016 was a great milestone in artificial intelligence history. Go had previously been regarded as a hard problem in machine learning that was expected to be out of reach for the technology of the time. Most experts thought a Go program as powerful as AlphaGo was at least five years away; some experts thought that it would take at least another decade before computers would beat Go champions. Most observers at the beginning of the 2016 matches expected Lee to beat AlphaGo.</a:t>
            </a:r>
          </a:p>
          <a:p>
            <a:endParaRPr kumimoji="0" lang="en-US" altLang="ko-KR" sz="1200" dirty="0">
              <a:latin typeface="Arial" panose="020B0604020202020204" pitchFamily="34" charset="0"/>
              <a:ea typeface="+mn-ea"/>
              <a:cs typeface="Arial" panose="020B0604020202020204" pitchFamily="34" charset="0"/>
            </a:endParaRPr>
          </a:p>
          <a:p>
            <a:r>
              <a:rPr lang="en-US" altLang="ko-KR" b="1" dirty="0"/>
              <a:t>[Reference Source]</a:t>
            </a:r>
          </a:p>
          <a:p>
            <a:r>
              <a:rPr lang="en-US" altLang="ko-KR" sz="1200" b="0" i="0" kern="1200" dirty="0">
                <a:solidFill>
                  <a:schemeClr val="tx1"/>
                </a:solidFill>
                <a:effectLst/>
                <a:latin typeface="+mn-lt"/>
                <a:ea typeface="+mn-ea"/>
                <a:cs typeface="+mn-cs"/>
              </a:rPr>
              <a:t>Reinforcement learning </a:t>
            </a:r>
            <a:r>
              <a:rPr lang="en-US" altLang="ko-KR" dirty="0">
                <a:hlinkClick r:id="rId3"/>
              </a:rPr>
              <a:t>https://en.wikipedia.org/wiki/Reinforcement_learning</a:t>
            </a:r>
            <a:endParaRPr lang="en-US" altLang="ko-KR" dirty="0"/>
          </a:p>
          <a:p>
            <a:r>
              <a:rPr lang="en-US" altLang="ko-KR" sz="1200" b="0" i="0" kern="1200" dirty="0">
                <a:solidFill>
                  <a:schemeClr val="tx1"/>
                </a:solidFill>
                <a:effectLst/>
                <a:latin typeface="+mn-lt"/>
                <a:ea typeface="+mn-ea"/>
                <a:cs typeface="+mn-cs"/>
              </a:rPr>
              <a:t>Reinforcement Learning Applications </a:t>
            </a:r>
            <a:r>
              <a:rPr lang="en-US" altLang="ko-KR" dirty="0">
                <a:hlinkClick r:id="rId4"/>
              </a:rPr>
              <a:t>https://medium.com/@yuxili/rl-applications-73ef685c07eb</a:t>
            </a:r>
            <a:endParaRPr lang="ko-KR" altLang="en-US" dirty="0"/>
          </a:p>
          <a:p>
            <a:pPr fontAlgn="base"/>
            <a:r>
              <a:rPr lang="en-US" altLang="ko-KR" sz="1200" b="0" i="0" kern="1200" dirty="0">
                <a:solidFill>
                  <a:schemeClr val="tx1"/>
                </a:solidFill>
                <a:effectLst/>
                <a:latin typeface="+mn-lt"/>
                <a:ea typeface="+mn-ea"/>
                <a:cs typeface="+mn-cs"/>
              </a:rPr>
              <a:t>Reinforcement Learning Applications: A Brief Guide on How to Get Business Value from RL </a:t>
            </a:r>
            <a:r>
              <a:rPr lang="en-US" altLang="ko-KR" dirty="0">
                <a:hlinkClick r:id="rId5"/>
              </a:rPr>
              <a:t>https://perfectial.com/blog/reinforcement-learning-applications/</a:t>
            </a:r>
            <a:endParaRPr lang="ko-KR" altLang="en-US" dirty="0"/>
          </a:p>
          <a:p>
            <a:r>
              <a:rPr lang="en-US" altLang="ko-KR" sz="1200" b="0" i="0" kern="1200" cap="all" dirty="0">
                <a:solidFill>
                  <a:schemeClr val="tx1"/>
                </a:solidFill>
                <a:effectLst/>
                <a:latin typeface="+mn-lt"/>
                <a:ea typeface="+mn-ea"/>
                <a:cs typeface="+mn-cs"/>
              </a:rPr>
              <a:t>SHIELD AI FUNDAMENTALS: ON REINFORCEMENT LEARNING </a:t>
            </a:r>
            <a:r>
              <a:rPr lang="en-US" altLang="ko-KR" sz="1200" dirty="0">
                <a:solidFill>
                  <a:srgbClr val="FF4337"/>
                </a:solidFill>
                <a:hlinkClick r:id="rId6"/>
              </a:rPr>
              <a:t>https://www.shield.ai/content/2018/11/20/shield-ai-fundamentals-on-reinforcement-learning</a:t>
            </a:r>
            <a:endParaRPr lang="en-US" altLang="ko-KR" sz="1200" dirty="0">
              <a:solidFill>
                <a:srgbClr val="FF4337"/>
              </a:solidFill>
            </a:endParaRPr>
          </a:p>
          <a:p>
            <a:r>
              <a:rPr lang="en-US" altLang="ko-KR" sz="1200" b="0" i="0" kern="1200" dirty="0">
                <a:solidFill>
                  <a:schemeClr val="tx1"/>
                </a:solidFill>
                <a:effectLst/>
                <a:latin typeface="+mn-lt"/>
                <a:ea typeface="+mn-ea"/>
                <a:cs typeface="+mn-cs"/>
              </a:rPr>
              <a:t>Applications of Reinforcement Learning in Real World </a:t>
            </a:r>
            <a:r>
              <a:rPr lang="en-US" altLang="ko-KR" dirty="0">
                <a:hlinkClick r:id="rId7"/>
              </a:rPr>
              <a:t>https://towardsdatascience.com/applications-of-reinforcement-learning-in-real-world-1a94955bcd12</a:t>
            </a:r>
            <a:endParaRPr lang="ko-KR" altLang="en-US" dirty="0"/>
          </a:p>
          <a:p>
            <a:r>
              <a:rPr lang="en-US" altLang="ko-KR" sz="1200" b="0" i="0" kern="1200" dirty="0">
                <a:solidFill>
                  <a:schemeClr val="tx1"/>
                </a:solidFill>
                <a:effectLst/>
                <a:latin typeface="+mn-lt"/>
                <a:ea typeface="+mn-ea"/>
                <a:cs typeface="+mn-cs"/>
              </a:rPr>
              <a:t>Reinforcement Learning and Its Practical Applications </a:t>
            </a:r>
            <a:r>
              <a:rPr lang="en-US" altLang="ko-KR" dirty="0">
                <a:hlinkClick r:id="rId8"/>
              </a:rPr>
              <a:t>https://chatbotsmagazine.com/reinforcement-learning-and-its-practical-applications-8499e60cf751</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87</a:t>
            </a:fld>
            <a:endParaRPr lang="ko-KR" altLang="en-US" dirty="0"/>
          </a:p>
        </p:txBody>
      </p:sp>
    </p:spTree>
    <p:extLst>
      <p:ext uri="{BB962C8B-B14F-4D97-AF65-F5344CB8AC3E}">
        <p14:creationId xmlns:p14="http://schemas.microsoft.com/office/powerpoint/2010/main" val="416849394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82221909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fontAlgn="base"/>
            <a:r>
              <a:rPr kumimoji="0" lang="en-US" altLang="ko-KR" sz="1200" b="1" u="none" dirty="0">
                <a:latin typeface="Arial" panose="020B0604020202020204" pitchFamily="34" charset="0"/>
                <a:ea typeface="+mn-ea"/>
                <a:cs typeface="Arial" panose="020B0604020202020204" pitchFamily="34" charset="0"/>
              </a:rPr>
              <a:t>Conversational AI </a:t>
            </a:r>
            <a:r>
              <a:rPr kumimoji="0" lang="en-US" altLang="ko-KR" sz="1200" b="0" u="none" dirty="0">
                <a:latin typeface="Arial" panose="020B0604020202020204" pitchFamily="34" charset="0"/>
                <a:ea typeface="+mn-ea"/>
                <a:cs typeface="Arial" panose="020B0604020202020204" pitchFamily="34" charset="0"/>
              </a:rPr>
              <a:t>is the set of technologies underlying automated messaging and speech-enabled applications that offer human-like interactions between computers and humans.</a:t>
            </a:r>
          </a:p>
          <a:p>
            <a:pPr fontAlgn="base"/>
            <a:r>
              <a:rPr kumimoji="0" lang="en-US" altLang="ko-KR" sz="1200" b="0" u="none" dirty="0">
                <a:latin typeface="Arial" panose="020B0604020202020204" pitchFamily="34" charset="0"/>
                <a:ea typeface="+mn-ea"/>
                <a:cs typeface="Arial" panose="020B0604020202020204" pitchFamily="34" charset="0"/>
              </a:rPr>
              <a:t>Conversational AI can communicate like a human by recognizing speech and text, understanding intent, decoding different languages, and responding in a way that mimics human conversation.</a:t>
            </a:r>
          </a:p>
          <a:p>
            <a:pPr fontAlgn="base"/>
            <a:endParaRPr kumimoji="0" lang="en-US" altLang="ko-KR" sz="1200" b="0" u="none" dirty="0">
              <a:latin typeface="Arial" panose="020B0604020202020204" pitchFamily="34" charset="0"/>
              <a:ea typeface="+mn-ea"/>
              <a:cs typeface="Arial" panose="020B0604020202020204" pitchFamily="34" charset="0"/>
            </a:endParaRPr>
          </a:p>
          <a:p>
            <a:pPr fontAlgn="base"/>
            <a:r>
              <a:rPr kumimoji="0" lang="en-US" altLang="ko-KR" sz="1200" b="1" u="none" dirty="0">
                <a:latin typeface="Arial" panose="020B0604020202020204" pitchFamily="34" charset="0"/>
                <a:ea typeface="+mn-ea"/>
                <a:cs typeface="Arial" panose="020B0604020202020204" pitchFamily="34" charset="0"/>
              </a:rPr>
              <a:t>Applied Conversational AI </a:t>
            </a:r>
            <a:r>
              <a:rPr kumimoji="0" lang="en-US" altLang="ko-KR" sz="1200" b="0" u="none" dirty="0">
                <a:latin typeface="Arial" panose="020B0604020202020204" pitchFamily="34" charset="0"/>
                <a:ea typeface="+mn-ea"/>
                <a:cs typeface="Arial" panose="020B0604020202020204" pitchFamily="34" charset="0"/>
              </a:rPr>
              <a:t>requires both science and art to create successful applications that incorporate context, personalization and relevance within human to computer interaction. Conversational design, a discipline dedicated to designing flows that sound natural, is a key part of developing Conversational AI applications.</a:t>
            </a:r>
          </a:p>
          <a:p>
            <a:pPr fontAlgn="base"/>
            <a:r>
              <a:rPr kumimoji="0" lang="en-US" altLang="ko-KR" sz="1200" b="0" u="none" dirty="0">
                <a:latin typeface="Arial" panose="020B0604020202020204" pitchFamily="34" charset="0"/>
                <a:ea typeface="+mn-ea"/>
                <a:cs typeface="Arial" panose="020B0604020202020204" pitchFamily="34" charset="0"/>
              </a:rPr>
              <a:t>Though chatbots have gained popularity, conversational AI can be offered over both text and voice form and thus various channels and devices that offer support these forms – from web chat for text form to phone call and smart speakers for voice form.</a:t>
            </a:r>
          </a:p>
          <a:p>
            <a:pPr fontAlgn="base"/>
            <a:r>
              <a:rPr kumimoji="0" lang="en-US" altLang="ko-KR" sz="1200" b="0" u="none" dirty="0">
                <a:latin typeface="Arial" panose="020B0604020202020204" pitchFamily="34" charset="0"/>
                <a:ea typeface="+mn-ea"/>
                <a:cs typeface="Arial" panose="020B0604020202020204" pitchFamily="34" charset="0"/>
              </a:rPr>
              <a:t>The best Conversational AI offers an end result that is indistinguishable from could have been delivered by a human.</a:t>
            </a:r>
          </a:p>
          <a:p>
            <a:pPr fontAlgn="base"/>
            <a:endParaRPr kumimoji="0" lang="en-US" altLang="ko-KR" sz="1200" b="0" u="none" dirty="0">
              <a:latin typeface="Arial" panose="020B0604020202020204" pitchFamily="34" charset="0"/>
              <a:ea typeface="+mn-ea"/>
              <a:cs typeface="Arial" panose="020B0604020202020204" pitchFamily="34" charset="0"/>
            </a:endParaRPr>
          </a:p>
          <a:p>
            <a:pPr marL="0" marR="0" lvl="0" indent="0" algn="l" defTabSz="914400" rtl="0" eaLnBrk="1" fontAlgn="base" latinLnBrk="1" hangingPunct="1">
              <a:lnSpc>
                <a:spcPct val="100000"/>
              </a:lnSpc>
              <a:spcBef>
                <a:spcPts val="0"/>
              </a:spcBef>
              <a:spcAft>
                <a:spcPts val="0"/>
              </a:spcAft>
              <a:buClrTx/>
              <a:buSzTx/>
              <a:buFontTx/>
              <a:buNone/>
              <a:tabLst/>
              <a:defRPr/>
            </a:pPr>
            <a:r>
              <a:rPr lang="en-US" altLang="ko-KR" b="1" i="1" u="none" dirty="0"/>
              <a:t>Algorithm</a:t>
            </a:r>
            <a:endParaRPr kumimoji="0" lang="en-US" altLang="ko-KR" sz="1200" b="0" u="none" dirty="0">
              <a:latin typeface="Arial" panose="020B0604020202020204" pitchFamily="34" charset="0"/>
              <a:ea typeface="+mn-ea"/>
              <a:cs typeface="Arial" panose="020B0604020202020204" pitchFamily="34" charset="0"/>
            </a:endParaRPr>
          </a:p>
          <a:p>
            <a:r>
              <a:rPr lang="en-US" altLang="ko-KR" sz="1200" b="0" i="0" kern="1200" dirty="0">
                <a:solidFill>
                  <a:schemeClr val="tx1"/>
                </a:solidFill>
                <a:effectLst/>
                <a:latin typeface="+mn-lt"/>
                <a:ea typeface="+mn-ea"/>
                <a:cs typeface="+mn-cs"/>
              </a:rPr>
              <a:t>Conversational AI generally uses various technologies such as Automatic Speech Recognition (ASR), Natural Language Processing (NLP), Advanced Dialog management, and Machine Learning (ML) to understand, react and learn from every interaction.</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i="1" u="none" dirty="0"/>
              <a:t>Difference between Conversational AI and Chatbot</a:t>
            </a:r>
            <a:endParaRPr lang="en-US" altLang="ko-KR" dirty="0"/>
          </a:p>
          <a:p>
            <a:r>
              <a:rPr lang="en-US" altLang="ko-KR" sz="1200" b="0" i="0" kern="1200" dirty="0">
                <a:solidFill>
                  <a:schemeClr val="tx1"/>
                </a:solidFill>
                <a:effectLst/>
                <a:latin typeface="+mn-lt"/>
                <a:ea typeface="+mn-ea"/>
                <a:cs typeface="+mn-cs"/>
              </a:rPr>
              <a:t>Conversational AI applications can be programmed with varying levels of complexity resulting in dramatically different end products.</a:t>
            </a:r>
          </a:p>
          <a:p>
            <a:endParaRPr lang="en-US" altLang="ko-KR" sz="1200" b="0" i="0" kern="1200" dirty="0">
              <a:solidFill>
                <a:schemeClr val="tx1"/>
              </a:solidFill>
              <a:effectLst/>
              <a:latin typeface="+mn-lt"/>
              <a:ea typeface="+mn-ea"/>
              <a:cs typeface="+mn-cs"/>
            </a:endParaRPr>
          </a:p>
          <a:p>
            <a:r>
              <a:rPr lang="en-US" altLang="ko-KR" sz="1200" b="0" i="0" kern="1200" dirty="0">
                <a:solidFill>
                  <a:schemeClr val="tx1"/>
                </a:solidFill>
                <a:effectLst/>
                <a:latin typeface="+mn-lt"/>
                <a:ea typeface="+mn-ea"/>
                <a:cs typeface="+mn-cs"/>
              </a:rPr>
              <a:t>The simplest example of a Conversational AI application is a FAQ bot. These are basic answer and response machines, also known as </a:t>
            </a:r>
            <a:r>
              <a:rPr lang="en-US" altLang="ko-KR" sz="1200" b="1" i="1" kern="1200" dirty="0">
                <a:solidFill>
                  <a:schemeClr val="tx1"/>
                </a:solidFill>
                <a:effectLst/>
                <a:latin typeface="+mn-lt"/>
                <a:ea typeface="+mn-ea"/>
                <a:cs typeface="+mn-cs"/>
              </a:rPr>
              <a:t>Chatbots</a:t>
            </a:r>
            <a:r>
              <a:rPr lang="en-US" altLang="ko-KR" sz="1200" b="0" i="0" kern="1200" dirty="0">
                <a:solidFill>
                  <a:schemeClr val="tx1"/>
                </a:solidFill>
                <a:effectLst/>
                <a:latin typeface="+mn-lt"/>
                <a:ea typeface="+mn-ea"/>
                <a:cs typeface="+mn-cs"/>
              </a:rPr>
              <a:t>, where you must type the exact keyword required to receive the appropriate response. In fact, these chatbots are so basic that they may not even be considered Conversational AI at all, as they do not use NLP or dialog management or machine learning to improve over time.</a:t>
            </a:r>
          </a:p>
          <a:p>
            <a:endParaRPr lang="en-US" altLang="ko-KR" sz="1200" b="0" i="0" kern="1200" dirty="0">
              <a:solidFill>
                <a:schemeClr val="tx1"/>
              </a:solidFill>
              <a:effectLst/>
              <a:latin typeface="+mn-lt"/>
              <a:ea typeface="+mn-ea"/>
              <a:cs typeface="+mn-cs"/>
            </a:endParaRPr>
          </a:p>
          <a:p>
            <a:r>
              <a:rPr lang="en-US" altLang="ko-KR" sz="1200" b="0" i="0" kern="1200" dirty="0">
                <a:solidFill>
                  <a:schemeClr val="tx1"/>
                </a:solidFill>
                <a:effectLst/>
                <a:latin typeface="+mn-lt"/>
                <a:ea typeface="+mn-ea"/>
                <a:cs typeface="+mn-cs"/>
              </a:rPr>
              <a:t>The next maturity level of Conversational AI applications is </a:t>
            </a:r>
            <a:r>
              <a:rPr lang="en-US" altLang="ko-KR" sz="1200" b="1" i="1" kern="1200" dirty="0">
                <a:solidFill>
                  <a:schemeClr val="tx1"/>
                </a:solidFill>
                <a:effectLst/>
                <a:latin typeface="+mn-lt"/>
                <a:ea typeface="+mn-ea"/>
                <a:cs typeface="+mn-cs"/>
              </a:rPr>
              <a:t>Virtual Personal Assistants</a:t>
            </a:r>
            <a:r>
              <a:rPr lang="en-US" altLang="ko-KR" sz="1200" b="0" i="0" kern="1200" dirty="0">
                <a:solidFill>
                  <a:schemeClr val="tx1"/>
                </a:solidFill>
                <a:effectLst/>
                <a:latin typeface="+mn-lt"/>
                <a:ea typeface="+mn-ea"/>
                <a:cs typeface="+mn-cs"/>
              </a:rPr>
              <a:t>. Examples of these are Amazon Alexa, </a:t>
            </a:r>
            <a:r>
              <a:rPr lang="en-US" altLang="ko-KR" sz="1200" b="1" i="1" kern="1200" dirty="0">
                <a:solidFill>
                  <a:schemeClr val="tx1"/>
                </a:solidFill>
                <a:effectLst/>
                <a:latin typeface="+mn-lt"/>
                <a:ea typeface="+mn-ea"/>
                <a:cs typeface="+mn-cs"/>
              </a:rPr>
              <a:t>Samsung’s Bixby</a:t>
            </a:r>
            <a:r>
              <a:rPr lang="en-US" altLang="ko-KR" sz="1200" b="0" i="0" kern="1200" dirty="0">
                <a:solidFill>
                  <a:schemeClr val="tx1"/>
                </a:solidFill>
                <a:effectLst/>
                <a:latin typeface="+mn-lt"/>
                <a:ea typeface="+mn-ea"/>
                <a:cs typeface="+mn-cs"/>
              </a:rPr>
              <a:t>, and Google Home. They serve a general purpose and are linear, and do not carry context from one conversation to the next. These assistants use ASR and NLP, but have simple dialog management.</a:t>
            </a:r>
          </a:p>
          <a:p>
            <a:endParaRPr lang="en-US" altLang="ko-KR" sz="1200" b="0" i="0" kern="1200" dirty="0">
              <a:solidFill>
                <a:schemeClr val="tx1"/>
              </a:solidFill>
              <a:effectLst/>
              <a:latin typeface="+mn-lt"/>
              <a:ea typeface="+mn-ea"/>
              <a:cs typeface="+mn-cs"/>
            </a:endParaRPr>
          </a:p>
          <a:p>
            <a:r>
              <a:rPr lang="en-US" altLang="ko-KR" sz="1200" b="0" i="0" kern="1200" dirty="0">
                <a:solidFill>
                  <a:schemeClr val="tx1"/>
                </a:solidFill>
                <a:effectLst/>
                <a:latin typeface="+mn-lt"/>
                <a:ea typeface="+mn-ea"/>
                <a:cs typeface="+mn-cs"/>
              </a:rPr>
              <a:t>Next we have </a:t>
            </a:r>
            <a:r>
              <a:rPr lang="en-US" altLang="ko-KR" sz="1200" b="1" i="1" kern="1200" dirty="0">
                <a:solidFill>
                  <a:schemeClr val="tx1"/>
                </a:solidFill>
                <a:effectLst/>
                <a:latin typeface="+mn-lt"/>
                <a:ea typeface="+mn-ea"/>
                <a:cs typeface="+mn-cs"/>
              </a:rPr>
              <a:t>Virtual “Customer” Assistants</a:t>
            </a:r>
            <a:r>
              <a:rPr lang="en-US" altLang="ko-KR" sz="1200" b="0" i="0" kern="1200" dirty="0">
                <a:solidFill>
                  <a:schemeClr val="tx1"/>
                </a:solidFill>
                <a:effectLst/>
                <a:latin typeface="+mn-lt"/>
                <a:ea typeface="+mn-ea"/>
                <a:cs typeface="+mn-cs"/>
              </a:rPr>
              <a:t>, which are more advanced Conversational AI systems that serve a specific purpose and therefore are more specialized in dialog management. These applications are able to carry context from one interaction to the next which enhances the user experience.</a:t>
            </a:r>
          </a:p>
          <a:p>
            <a:endParaRPr lang="en-US" altLang="ko-KR" sz="1200" b="0" i="0" kern="1200" dirty="0">
              <a:solidFill>
                <a:schemeClr val="tx1"/>
              </a:solidFill>
              <a:effectLst/>
              <a:latin typeface="+mn-lt"/>
              <a:ea typeface="+mn-ea"/>
              <a:cs typeface="+mn-cs"/>
            </a:endParaRPr>
          </a:p>
          <a:p>
            <a:r>
              <a:rPr lang="en-US" altLang="ko-KR" sz="1200" b="0" i="0" kern="1200" dirty="0">
                <a:solidFill>
                  <a:schemeClr val="tx1"/>
                </a:solidFill>
                <a:effectLst/>
                <a:latin typeface="+mn-lt"/>
                <a:ea typeface="+mn-ea"/>
                <a:cs typeface="+mn-cs"/>
              </a:rPr>
              <a:t>On the same level of maturity as Virtual Customer Assistants, are </a:t>
            </a:r>
            <a:r>
              <a:rPr lang="en-US" altLang="ko-KR" sz="1200" b="1" i="1" kern="1200" dirty="0">
                <a:solidFill>
                  <a:schemeClr val="tx1"/>
                </a:solidFill>
                <a:effectLst/>
                <a:latin typeface="+mn-lt"/>
                <a:ea typeface="+mn-ea"/>
                <a:cs typeface="+mn-cs"/>
              </a:rPr>
              <a:t>Virtual Employee Assistants</a:t>
            </a:r>
            <a:r>
              <a:rPr lang="en-US" altLang="ko-KR" sz="1200" b="0" i="0" kern="1200" dirty="0">
                <a:solidFill>
                  <a:schemeClr val="tx1"/>
                </a:solidFill>
                <a:effectLst/>
                <a:latin typeface="+mn-lt"/>
                <a:ea typeface="+mn-ea"/>
                <a:cs typeface="+mn-cs"/>
              </a:rPr>
              <a:t>. These applications are purpose-built, specialized, and automate processes, also called </a:t>
            </a:r>
            <a:r>
              <a:rPr lang="en-US" altLang="ko-KR" sz="1200" b="1" i="1" kern="1200" dirty="0">
                <a:solidFill>
                  <a:schemeClr val="tx1"/>
                </a:solidFill>
                <a:effectLst/>
                <a:latin typeface="+mn-lt"/>
                <a:ea typeface="+mn-ea"/>
                <a:cs typeface="+mn-cs"/>
              </a:rPr>
              <a:t>Robotic Process Automation</a:t>
            </a:r>
            <a:r>
              <a:rPr lang="en-US" altLang="ko-KR" sz="1200" b="0" i="0" kern="1200" dirty="0">
                <a:solidFill>
                  <a:schemeClr val="tx1"/>
                </a:solidFill>
                <a:effectLst/>
                <a:latin typeface="+mn-lt"/>
                <a:ea typeface="+mn-ea"/>
                <a:cs typeface="+mn-cs"/>
              </a:rPr>
              <a:t>. They are used in businesses to streamline enterprise operations. Both Virtual Customer Assistants and Virtual Employee Assistants often use the most advanced Conversational AI technologies, and are well integrated into the companies back office systems to provide contextual and personal experience to customers and employees.</a:t>
            </a:r>
            <a:endParaRPr kumimoji="0" lang="en-US" altLang="ko-KR" sz="1200" b="1" u="sng" dirty="0">
              <a:latin typeface="Arial" panose="020B0604020202020204" pitchFamily="34" charset="0"/>
              <a:ea typeface="+mn-ea"/>
              <a:cs typeface="Arial" panose="020B0604020202020204" pitchFamily="34" charset="0"/>
            </a:endParaRPr>
          </a:p>
          <a:p>
            <a:pPr fontAlgn="base"/>
            <a:endParaRPr kumimoji="0" lang="en-US" altLang="ko-KR" sz="1200" dirty="0">
              <a:latin typeface="Arial" panose="020B0604020202020204" pitchFamily="34" charset="0"/>
              <a:ea typeface="+mn-ea"/>
              <a:cs typeface="Arial" panose="020B0604020202020204" pitchFamily="34" charset="0"/>
            </a:endParaRPr>
          </a:p>
          <a:p>
            <a:r>
              <a:rPr lang="en-US" altLang="ko-KR" b="1" dirty="0"/>
              <a:t>[Reference Source]</a:t>
            </a:r>
          </a:p>
          <a:p>
            <a:r>
              <a:rPr lang="en-US" altLang="ko-KR" sz="1200" b="0" kern="1200" cap="all" dirty="0">
                <a:solidFill>
                  <a:schemeClr val="tx1"/>
                </a:solidFill>
                <a:effectLst/>
                <a:latin typeface="+mn-lt"/>
                <a:ea typeface="+mn-ea"/>
                <a:cs typeface="+mn-cs"/>
              </a:rPr>
              <a:t>CONVERSATIONAL AI </a:t>
            </a:r>
            <a:r>
              <a:rPr lang="en-US" altLang="ko-KR" dirty="0">
                <a:hlinkClick r:id="rId3"/>
              </a:rPr>
              <a:t>https://www.interactions.com/conversational-ai/</a:t>
            </a: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89</a:t>
            </a:fld>
            <a:endParaRPr lang="ko-KR" altLang="en-US" dirty="0"/>
          </a:p>
        </p:txBody>
      </p:sp>
    </p:spTree>
    <p:extLst>
      <p:ext uri="{BB962C8B-B14F-4D97-AF65-F5344CB8AC3E}">
        <p14:creationId xmlns:p14="http://schemas.microsoft.com/office/powerpoint/2010/main" val="1616594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indent="0">
              <a:spcAft>
                <a:spcPts val="400"/>
              </a:spcAft>
              <a:buClr>
                <a:srgbClr val="193EB0"/>
              </a:buClr>
              <a:buFont typeface="SamsungOne 400" panose="020B0503030303020204" pitchFamily="34" charset="0"/>
              <a:buNone/>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In the late 20</a:t>
            </a:r>
            <a:r>
              <a:rPr lang="en-US" altLang="ko-KR" sz="1200" baseline="30000" dirty="0">
                <a:solidFill>
                  <a:prstClr val="black">
                    <a:lumMod val="85000"/>
                    <a:lumOff val="15000"/>
                  </a:prstClr>
                </a:solidFill>
                <a:latin typeface="SamsungOne 400" panose="020B0503030303020204" pitchFamily="34" charset="0"/>
                <a:ea typeface="SamsungOne 400" panose="020B0503030303020204" pitchFamily="34" charset="0"/>
              </a:rPr>
              <a:t>th</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century, machine learning was invented as a subset of artificial intelligence related to the self-learning algorithm which makes prediction by extracting knowledge from data. </a:t>
            </a:r>
          </a:p>
          <a:p>
            <a:pPr marL="182563" indent="-182563">
              <a:spcAft>
                <a:spcPts val="400"/>
              </a:spcAft>
              <a:buClr>
                <a:srgbClr val="193EB0"/>
              </a:buClr>
              <a:buFont typeface="SamsungOne 400" panose="020B0503030303020204" pitchFamily="34" charset="0"/>
              <a:buChar char="‣"/>
            </a:pPr>
            <a:endPar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endParaRPr>
          </a:p>
          <a:p>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AI is a branch of programming which deals with a machine processing inputs and providing output by using rules that were not hardcoded and whose accuracy according to some metric along with perceived novelty from the hardcoded rules define the program’s intelligence. These artificial intelligence systems are powered by machine learning. Many of them are powered by machine learning, some of them are powered by specifically deep learning, some of them are powered by very boring things like just rules.</a:t>
            </a:r>
          </a:p>
          <a:p>
            <a:r>
              <a:rPr lang="en-US" altLang="ko-KR" dirty="0"/>
              <a:t/>
            </a:r>
            <a:br>
              <a:rPr lang="en-US" altLang="ko-KR" dirty="0"/>
            </a:br>
            <a:r>
              <a:rPr lang="en-US" altLang="ko-KR" b="1" dirty="0"/>
              <a:t>[Reference Source]</a:t>
            </a:r>
          </a:p>
          <a:p>
            <a:r>
              <a:rPr lang="en-US" altLang="ko-KR" b="0" dirty="0"/>
              <a:t>Deep learning Explained </a:t>
            </a:r>
            <a:r>
              <a:rPr lang="en-US" altLang="ko-KR" dirty="0">
                <a:hlinkClick r:id="rId3"/>
              </a:rPr>
              <a:t>https://www.nvidia.com/content/dam/en-zz/Solutions/deep-learning/home/DeepLearning_eBook_FINAL.pdf</a:t>
            </a:r>
            <a:endParaRPr lang="en-US" altLang="ko-KR" b="1"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Category of AI, Machine Learning, and Deep Learning </a:t>
            </a:r>
            <a:r>
              <a:rPr lang="en-US" altLang="ko-KR" dirty="0">
                <a:hlinkClick r:id="rId4"/>
              </a:rPr>
              <a:t>https://www.kdnuggets.com/2017/07/rapidminer-ai-machine-learning-deep-learning.html</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An executive’s guide to AI </a:t>
            </a:r>
            <a:r>
              <a:rPr lang="en-US" altLang="ko-KR" dirty="0">
                <a:hlinkClick r:id="rId5"/>
              </a:rPr>
              <a:t>https://www.mckinsey.com/business-functions/mckinsey-analytics/our-insights/an-executives-guide-to-ai</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What is AI </a:t>
            </a:r>
            <a:r>
              <a:rPr lang="en-US" altLang="ko-KR" dirty="0">
                <a:hlinkClick r:id="rId6"/>
              </a:rPr>
              <a:t>https://www.datarobot.com/wiki/artificial-intelligence/</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What is AI </a:t>
            </a:r>
            <a:r>
              <a:rPr lang="en-US" altLang="ko-KR" dirty="0">
                <a:hlinkClick r:id="rId7"/>
              </a:rPr>
              <a:t>https://medium.com/@saileshdhungana/a-simple-yet-satisfactory-definition-of-ai-f0022fa3373d</a:t>
            </a:r>
            <a:endParaRPr lang="en-US" altLang="ko-KR" dirty="0">
              <a:hlinkClick r:id="rId8"/>
            </a:endParaRPr>
          </a:p>
          <a:p>
            <a:r>
              <a:rPr lang="en-US" altLang="ko-KR" sz="1200" b="0" i="0" kern="1200" dirty="0">
                <a:solidFill>
                  <a:schemeClr val="tx1"/>
                </a:solidFill>
                <a:effectLst/>
                <a:latin typeface="+mn-lt"/>
                <a:ea typeface="+mn-ea"/>
                <a:cs typeface="+mn-cs"/>
              </a:rPr>
              <a:t>Notes from the AI frontier: Applications and value of deep learning </a:t>
            </a:r>
            <a:br>
              <a:rPr lang="en-US" altLang="ko-KR" sz="1200" b="0" i="0" kern="1200" dirty="0">
                <a:solidFill>
                  <a:schemeClr val="tx1"/>
                </a:solidFill>
                <a:effectLst/>
                <a:latin typeface="+mn-lt"/>
                <a:ea typeface="+mn-ea"/>
                <a:cs typeface="+mn-cs"/>
              </a:rPr>
            </a:br>
            <a:r>
              <a:rPr lang="en-US" altLang="ko-KR" dirty="0">
                <a:hlinkClick r:id="rId8"/>
              </a:rPr>
              <a:t>https://www.mckinsey.com/featured-insights/artificial-intelligence/notes-from-the-ai-frontier-applications-and-value-of-deep-learning#part1</a:t>
            </a:r>
            <a:endParaRPr lang="en-US" altLang="ko-KR" dirty="0"/>
          </a:p>
          <a:p>
            <a:r>
              <a:rPr lang="en-US" altLang="ko-KR" sz="1200" b="0" kern="1200" dirty="0">
                <a:solidFill>
                  <a:schemeClr val="tx1"/>
                </a:solidFill>
                <a:effectLst/>
                <a:latin typeface="+mn-lt"/>
                <a:ea typeface="+mn-ea"/>
                <a:cs typeface="+mn-cs"/>
              </a:rPr>
              <a:t>Supervised vs Unsupervised Learning: Key Differences</a:t>
            </a:r>
            <a:r>
              <a:rPr lang="en-US" altLang="ko-KR" dirty="0"/>
              <a:t> </a:t>
            </a:r>
            <a:r>
              <a:rPr lang="en-US" altLang="ko-KR" dirty="0">
                <a:hlinkClick r:id="rId9"/>
              </a:rPr>
              <a:t>https://www.guru99.com/supervised-vs-unsupervised-learning.html</a:t>
            </a:r>
            <a:endParaRPr lang="en-US" altLang="ko-KR" dirty="0"/>
          </a:p>
          <a:p>
            <a:pPr marL="182563" indent="-182563">
              <a:spcAft>
                <a:spcPts val="400"/>
              </a:spcAft>
              <a:buClr>
                <a:srgbClr val="193EB0"/>
              </a:buClr>
              <a:buFont typeface="SamsungOne 400" panose="020B0503030303020204" pitchFamily="34" charset="0"/>
              <a:buChar char="‣"/>
            </a:pPr>
            <a:endParaRPr lang="ko-KR" altLang="en-US" sz="1200" dirty="0">
              <a:solidFill>
                <a:prstClr val="black">
                  <a:lumMod val="85000"/>
                  <a:lumOff val="15000"/>
                </a:prstClr>
              </a:solidFill>
              <a:latin typeface="SamsungOne 400" panose="020B0503030303020204" pitchFamily="34" charset="0"/>
              <a:ea typeface="SamsungOne 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a:t>
            </a:fld>
            <a:endParaRPr lang="ko-KR" altLang="en-US" dirty="0"/>
          </a:p>
        </p:txBody>
      </p:sp>
    </p:spTree>
    <p:extLst>
      <p:ext uri="{BB962C8B-B14F-4D97-AF65-F5344CB8AC3E}">
        <p14:creationId xmlns:p14="http://schemas.microsoft.com/office/powerpoint/2010/main" val="4123236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indent="0">
              <a:spcAft>
                <a:spcPts val="800"/>
              </a:spcAft>
              <a:buClr>
                <a:srgbClr val="193EB0"/>
              </a:buClr>
              <a:buFont typeface="SamsungOne 400" panose="020B0503030303020204" pitchFamily="34" charset="0"/>
              <a:buNone/>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Duplex can make phone calls and reservations on behalf of the user, communicating like a real human (complete with “umms” and pauses). It sparked ethical concerns over whether or not Duplex needs to identify itself as a conversational agent when speaking to real people.</a:t>
            </a:r>
          </a:p>
          <a:p>
            <a:pPr marL="0" indent="0">
              <a:spcAft>
                <a:spcPts val="800"/>
              </a:spcAft>
              <a:buClr>
                <a:srgbClr val="193EB0"/>
              </a:buClr>
              <a:buFont typeface="SamsungOne 400" panose="020B0503030303020204" pitchFamily="34" charset="0"/>
              <a:buNone/>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Google added Duplex to its new phone, Pixel 3. It has turned the Pixel 3 into an AI powerhouse, including a “screen call” option that allows the Google Assistant to screen for spam callers.</a:t>
            </a:r>
          </a:p>
          <a:p>
            <a:pPr marL="0" indent="0">
              <a:spcAft>
                <a:spcPts val="800"/>
              </a:spcAft>
              <a:buClr>
                <a:srgbClr val="193EB0"/>
              </a:buClr>
              <a:buFont typeface="SamsungOne 400" panose="020B0503030303020204" pitchFamily="34" charset="0"/>
              <a:buNone/>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Google has been applying to patent the interactions between two conversational agents since 2014. The most recent application, “Conversational Agent Response Determined Using A Sentiment,” was filed in April 2018.</a:t>
            </a:r>
          </a:p>
          <a:p>
            <a:pPr fontAlgn="base"/>
            <a:endParaRPr kumimoji="0" lang="en-US" altLang="ko-KR" sz="1200" dirty="0">
              <a:latin typeface="Arial" panose="020B0604020202020204" pitchFamily="34" charset="0"/>
              <a:ea typeface="+mn-ea"/>
              <a:cs typeface="Arial" panose="020B0604020202020204" pitchFamily="34" charset="0"/>
            </a:endParaRPr>
          </a:p>
          <a:p>
            <a:r>
              <a:rPr lang="en-US" altLang="ko-KR" b="1" dirty="0"/>
              <a:t>[Reference Source]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Google Duplex </a:t>
            </a:r>
            <a:r>
              <a:rPr lang="en-US" altLang="ko-KR" dirty="0">
                <a:hlinkClick r:id="rId3"/>
              </a:rPr>
              <a:t>https://ai.googleblog.com/2018/05/duplex-ai-system-for-natural-conversation.html</a:t>
            </a:r>
            <a:endParaRPr lang="en-US" altLang="ko-KR" b="1" dirty="0"/>
          </a:p>
          <a:p>
            <a:r>
              <a:rPr lang="en-US" altLang="ko-KR" sz="1200" b="0" i="0" kern="1200" dirty="0">
                <a:solidFill>
                  <a:schemeClr val="tx1"/>
                </a:solidFill>
                <a:effectLst/>
                <a:latin typeface="+mn-lt"/>
                <a:ea typeface="+mn-ea"/>
                <a:cs typeface="+mn-cs"/>
              </a:rPr>
              <a:t>Google Duplex can now buy movie tickets for you in Chrome </a:t>
            </a:r>
            <a:r>
              <a:rPr lang="en-US" altLang="ko-KR" dirty="0">
                <a:hlinkClick r:id="rId4"/>
              </a:rPr>
              <a:t>https://www.androidauthority.com/duplex-web-release-1036145/</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Google Duplex learns the Internet </a:t>
            </a:r>
            <a:r>
              <a:rPr lang="en-US" altLang="ko-KR" dirty="0">
                <a:hlinkClick r:id="rId5"/>
              </a:rPr>
              <a:t>https://www.youtube.com/watch?v=JbkoQGMf5DI</a:t>
            </a:r>
            <a:endParaRPr lang="en-US" altLang="ko-KR" dirty="0"/>
          </a:p>
          <a:p>
            <a:r>
              <a:rPr lang="en-US" altLang="ko-KR" sz="1200" b="0" i="0" kern="1200" dirty="0">
                <a:solidFill>
                  <a:schemeClr val="tx1"/>
                </a:solidFill>
                <a:effectLst/>
                <a:latin typeface="+mn-lt"/>
                <a:ea typeface="+mn-ea"/>
                <a:cs typeface="+mn-cs"/>
              </a:rPr>
              <a:t>Google IO 2018 : Google Duplex in Action </a:t>
            </a:r>
            <a:r>
              <a:rPr lang="en-US" altLang="ko-KR" dirty="0">
                <a:hlinkClick r:id="rId6"/>
              </a:rPr>
              <a:t>https://www.youtube.com/watch?v=I2fRxfZTJ2c</a:t>
            </a:r>
            <a:endParaRPr lang="en-US" altLang="ko-KR" dirty="0"/>
          </a:p>
          <a:p>
            <a:endParaRPr lang="en-US" altLang="ko-KR" sz="1200" b="0" i="0" u="none" strike="noStrike" kern="1200" baseline="0" dirty="0">
              <a:solidFill>
                <a:schemeClr val="tx1"/>
              </a:solidFill>
              <a:latin typeface="+mn-lt"/>
              <a:ea typeface="+mn-ea"/>
              <a:cs typeface="+mn-cs"/>
            </a:endParaRPr>
          </a:p>
          <a:p>
            <a:r>
              <a:rPr lang="en-US" altLang="ko-KR" sz="1200" b="0" i="0" u="none" strike="noStrike" kern="1200" baseline="0" dirty="0">
                <a:solidFill>
                  <a:schemeClr val="tx1"/>
                </a:solidFill>
                <a:latin typeface="+mn-lt"/>
                <a:ea typeface="+mn-ea"/>
                <a:cs typeface="+mn-cs"/>
              </a:rPr>
              <a:t>“Conversational Agent Response Determined Using A Sentiment” </a:t>
            </a:r>
            <a:r>
              <a:rPr lang="en-US" altLang="ko-KR" dirty="0">
                <a:hlinkClick r:id="rId7"/>
              </a:rPr>
              <a:t>https://pdfaiw.uspto.gov/.aiw?PageNum=0&amp;docid=20180247649&amp;IDKey=05BD3D65A04E&amp;HomeUrl=http%3A%2F%2Fappft.uspto.gov%2Fnetacgi%2Fnph-Parser%3FSect1%3DPTO1%2526Sect2%3DHITOFF%2526d%3DPG01%2526p%3D1%2526u%3D%2Fnetahtml%2FPTO%2Fsrchnum.html%2526r%3D1%2526f%3DG%2526l%3D50%2526s1%3D20180247649%2526OS%3D%2526RS%3D</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90</a:t>
            </a:fld>
            <a:endParaRPr lang="ko-KR" altLang="en-US" dirty="0"/>
          </a:p>
        </p:txBody>
      </p:sp>
    </p:spTree>
    <p:extLst>
      <p:ext uri="{BB962C8B-B14F-4D97-AF65-F5344CB8AC3E}">
        <p14:creationId xmlns:p14="http://schemas.microsoft.com/office/powerpoint/2010/main" val="326301827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91</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88674341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r>
              <a:rPr lang="en-US" altLang="ko-KR" sz="1200" b="0" i="0" kern="1200" dirty="0">
                <a:solidFill>
                  <a:schemeClr val="tx1"/>
                </a:solidFill>
                <a:effectLst/>
                <a:latin typeface="+mn-lt"/>
                <a:ea typeface="+mn-ea"/>
                <a:cs typeface="+mn-cs"/>
              </a:rPr>
              <a:t>Researchers at Carnegie Mellon University have devised a way to automatically transform the content of one video into the style of another, making it possible to transfer the facial expressions of comedian John Oliver to those of a cartoon character, or to make a daffodil bloom in much the same way as a hibiscus would.</a:t>
            </a:r>
          </a:p>
          <a:p>
            <a:r>
              <a:rPr lang="en-US" altLang="ko-KR" dirty="0"/>
              <a:t/>
            </a:r>
            <a:br>
              <a:rPr lang="en-US" altLang="ko-KR" dirty="0"/>
            </a:br>
            <a:r>
              <a:rPr lang="en-US" altLang="ko-KR" sz="1200" b="0" i="0" kern="1200" dirty="0">
                <a:solidFill>
                  <a:schemeClr val="tx1"/>
                </a:solidFill>
                <a:effectLst/>
                <a:latin typeface="+mn-lt"/>
                <a:ea typeface="+mn-ea"/>
                <a:cs typeface="+mn-cs"/>
              </a:rPr>
              <a:t>Because the data-driven method does not require human intervention, it can rapidly transform large amounts of video, making it a boon to movie production, as well as to the conversion of black-and-white films to color and to the creation of content for virtual reality experiences.</a:t>
            </a:r>
          </a:p>
          <a:p>
            <a:endParaRPr lang="en-US" altLang="ko-KR" sz="1200" b="0" i="0" kern="1200" dirty="0">
              <a:solidFill>
                <a:schemeClr val="tx1"/>
              </a:solidFill>
              <a:effectLst/>
              <a:latin typeface="+mn-lt"/>
              <a:ea typeface="+mn-ea"/>
              <a:cs typeface="+mn-cs"/>
            </a:endParaRPr>
          </a:p>
          <a:p>
            <a:r>
              <a:rPr lang="en-US" altLang="ko-KR" sz="1200" b="0" i="0" kern="1200" dirty="0">
                <a:solidFill>
                  <a:schemeClr val="tx1"/>
                </a:solidFill>
                <a:effectLst/>
                <a:latin typeface="+mn-lt"/>
                <a:ea typeface="+mn-ea"/>
                <a:cs typeface="+mn-cs"/>
              </a:rPr>
              <a:t>It also has the potential to be used for so-called "deep fakes," videos in which a person's image is inserted without permission, making it appear that the person has done or said things that are out of character. The researchers showed that Recycle-GAN can be used to transform video of Oliver into what appears to be fellow comedian Stephen Colbert and back into Oliver. Or video of John Oliver's face can be transformed into Stephen Colbert or a cartoon character. Recycle-GAN not only enables facial expressions to be copied, but also the movements and cadence of the performance.</a:t>
            </a:r>
          </a:p>
          <a:p>
            <a:endParaRPr lang="en-US" altLang="ko-KR"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Such effects might be useful in developing self-driving cars that can navigate at night or in bad weather. With recycle-GAN, users can transform an easily obtained and labeled daytime scenes into nighttime or stormy scenes, providing images that can be used to train cars to operate in those conditions.</a:t>
            </a:r>
          </a:p>
          <a:p>
            <a:endParaRPr kumimoji="0" lang="en-US" altLang="ko-KR" sz="1200" dirty="0">
              <a:latin typeface="Arial" panose="020B0604020202020204" pitchFamily="34" charset="0"/>
              <a:ea typeface="+mn-ea"/>
              <a:cs typeface="Arial" panose="020B0604020202020204" pitchFamily="34" charset="0"/>
            </a:endParaRPr>
          </a:p>
          <a:p>
            <a:r>
              <a:rPr lang="en-US" altLang="ko-KR" b="1" dirty="0"/>
              <a:t>[Reference Source]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Beyond Deep Fakes: Transforming Video Content Into Another Video's Style, Automatically </a:t>
            </a:r>
            <a:br>
              <a:rPr lang="en-US" altLang="ko-KR" sz="1200" b="0" i="0" kern="1200" dirty="0">
                <a:solidFill>
                  <a:schemeClr val="tx1"/>
                </a:solidFill>
                <a:effectLst/>
                <a:latin typeface="+mn-lt"/>
                <a:ea typeface="+mn-ea"/>
                <a:cs typeface="+mn-cs"/>
              </a:rPr>
            </a:br>
            <a:r>
              <a:rPr lang="en-US" altLang="ko-KR" dirty="0">
                <a:hlinkClick r:id="rId3"/>
              </a:rPr>
              <a:t>https://www.cmu.edu/news/stories/archives/2018/september/deep-fakes-video-content.html</a:t>
            </a:r>
            <a:endParaRPr lang="ko-KR" alt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Transferring One Video Into the Style of Another, Carnegie Mellon University </a:t>
            </a:r>
            <a:r>
              <a:rPr lang="en-US" altLang="ko-KR" dirty="0">
                <a:hlinkClick r:id="rId4"/>
              </a:rPr>
              <a:t>https://www.youtube.com/watch?time_continue=1&amp;v=ehD3C60i6lw&amp;feature=emb_logo</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t>Researchers Come Out With Yet Another Unnerving, New Deepfake Method</a:t>
            </a:r>
            <a:endParaRPr lang="en-US" altLang="ko-KR" dirty="0">
              <a:hlinkClick r:id="rId5"/>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5"/>
              </a:rPr>
              <a:t>https://gizmodo.com/researchers-come-out-with-yet-another-unnerving-new-de-1828977488</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Recycle-GAN: Unsupervised Video Retargeting</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6"/>
              </a:rPr>
              <a:t>https://www.cs.cmu.edu/~aayushb/Recycle-GAN/</a:t>
            </a:r>
            <a:endParaRPr lang="ko-KR" alt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92</a:t>
            </a:fld>
            <a:endParaRPr lang="ko-KR" altLang="en-US" dirty="0"/>
          </a:p>
        </p:txBody>
      </p:sp>
    </p:spTree>
    <p:extLst>
      <p:ext uri="{BB962C8B-B14F-4D97-AF65-F5344CB8AC3E}">
        <p14:creationId xmlns:p14="http://schemas.microsoft.com/office/powerpoint/2010/main" val="321832043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base" latinLnBrk="1" hangingPunct="1">
              <a:lnSpc>
                <a:spcPct val="100000"/>
              </a:lnSpc>
              <a:spcBef>
                <a:spcPts val="0"/>
              </a:spcBef>
              <a:spcAft>
                <a:spcPts val="0"/>
              </a:spcAft>
              <a:buClrTx/>
              <a:buSzTx/>
              <a:buFontTx/>
              <a:buNone/>
              <a:tabLst/>
              <a:defRPr/>
            </a:pPr>
            <a:r>
              <a:rPr lang="en-US" altLang="ko-KR" b="0" u="none" dirty="0"/>
              <a:t>Deep learning algorithm is basically a black box, which prevents users to debug when it is not working well. Additionally, there is no way to figure out why and how the results have been generated. In order to solve this problem, DARPA, Defense Advanced Research Projects Agency in the US, launched a project to develop an “eXplainable artificial intelligence”, which is called an XAI.</a:t>
            </a:r>
          </a:p>
          <a:p>
            <a:pPr marL="0" marR="0" lvl="0" indent="0" algn="l" defTabSz="914400" rtl="0" eaLnBrk="1" fontAlgn="base" latinLnBrk="1" hangingPunct="1">
              <a:lnSpc>
                <a:spcPct val="100000"/>
              </a:lnSpc>
              <a:spcBef>
                <a:spcPts val="0"/>
              </a:spcBef>
              <a:spcAft>
                <a:spcPts val="0"/>
              </a:spcAft>
              <a:buClrTx/>
              <a:buSzTx/>
              <a:buFontTx/>
              <a:buNone/>
              <a:tabLst/>
              <a:defRPr/>
            </a:pPr>
            <a:endParaRPr lang="en-US" altLang="ko-KR" b="1" u="sng" dirty="0"/>
          </a:p>
          <a:p>
            <a:pPr fontAlgn="base"/>
            <a:r>
              <a:rPr lang="en-US" altLang="ko-KR" sz="1200" b="0" i="0" kern="1200" dirty="0">
                <a:solidFill>
                  <a:schemeClr val="tx1"/>
                </a:solidFill>
                <a:effectLst/>
                <a:latin typeface="Arial" panose="020B0604020202020204" pitchFamily="34" charset="0"/>
                <a:ea typeface="+mn-ea"/>
                <a:cs typeface="Arial" panose="020B0604020202020204" pitchFamily="34" charset="0"/>
              </a:rPr>
              <a:t>The Explainable AI (XAI) program aims to create a suite of machine learning techniques that:</a:t>
            </a:r>
          </a:p>
          <a:p>
            <a:pPr marL="171450" indent="-171450" fontAlgn="base">
              <a:buFont typeface="Arial" panose="020B0604020202020204" pitchFamily="34" charset="0"/>
              <a:buChar char="•"/>
            </a:pPr>
            <a:r>
              <a:rPr lang="en-US" altLang="ko-KR" sz="1200" b="0" i="0" kern="1200" dirty="0">
                <a:solidFill>
                  <a:schemeClr val="tx1"/>
                </a:solidFill>
                <a:effectLst/>
                <a:latin typeface="Arial" panose="020B0604020202020204" pitchFamily="34" charset="0"/>
                <a:ea typeface="+mn-ea"/>
                <a:cs typeface="Arial" panose="020B0604020202020204" pitchFamily="34" charset="0"/>
              </a:rPr>
              <a:t>Produce more explainable models, while maintaining a high level of learning performance (prediction accuracy)</a:t>
            </a:r>
          </a:p>
          <a:p>
            <a:pPr marL="171450" indent="-171450" fontAlgn="base">
              <a:buFont typeface="Arial" panose="020B0604020202020204" pitchFamily="34" charset="0"/>
              <a:buChar char="•"/>
            </a:pPr>
            <a:r>
              <a:rPr lang="en-US" altLang="ko-KR" sz="1200" b="0" i="0" kern="1200" dirty="0">
                <a:solidFill>
                  <a:schemeClr val="tx1"/>
                </a:solidFill>
                <a:effectLst/>
                <a:latin typeface="Arial" panose="020B0604020202020204" pitchFamily="34" charset="0"/>
                <a:ea typeface="+mn-ea"/>
                <a:cs typeface="Arial" panose="020B0604020202020204" pitchFamily="34" charset="0"/>
              </a:rPr>
              <a:t>Enable human users to understand, appropriately trust, and effectively manage the emerging generation of artificially intelligent partners.</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altLang="ko-KR" sz="1200" dirty="0">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ko-KR" sz="1200" b="0" i="0" kern="1200" dirty="0">
                <a:solidFill>
                  <a:schemeClr val="tx1"/>
                </a:solidFill>
                <a:effectLst/>
                <a:latin typeface="Arial" panose="020B0604020202020204" pitchFamily="34" charset="0"/>
                <a:ea typeface="+mn-ea"/>
                <a:cs typeface="Arial" panose="020B0604020202020204" pitchFamily="34" charset="0"/>
              </a:rPr>
              <a:t>New machine-learning systems will have the ability to explain their rationale, characterize their strengths and weaknesses, and convey an understanding of how they will behave in the future. The strategy for achieving that goal is to develop new or modified machine-learning techniques that will produce more explainable models. These models will be combined with state-of-the-art human-computer interface techniques capable of translating models into understandable and useful explanation dialogues for the end user</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altLang="ko-KR" sz="1200" dirty="0">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ko-KR" dirty="0"/>
              <a:t>As a result, human can understand and confidently use the output of algorithm.</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altLang="ko-KR" sz="1200" dirty="0">
              <a:latin typeface="Arial" panose="020B0604020202020204" pitchFamily="34" charset="0"/>
              <a:ea typeface="+mn-ea"/>
              <a:cs typeface="Arial" panose="020B0604020202020204" pitchFamily="34" charset="0"/>
            </a:endParaRPr>
          </a:p>
          <a:p>
            <a:r>
              <a:rPr lang="en-US" altLang="ko-KR" b="1" dirty="0"/>
              <a:t>[Reference Source]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ko-KR" sz="1200" b="0" i="0" kern="1200" dirty="0">
                <a:solidFill>
                  <a:schemeClr val="tx1"/>
                </a:solidFill>
                <a:effectLst/>
                <a:latin typeface="+mn-lt"/>
                <a:ea typeface="+mn-ea"/>
                <a:cs typeface="+mn-cs"/>
              </a:rPr>
              <a:t>Explainable Artificial Intelligence (XAI) </a:t>
            </a:r>
            <a:r>
              <a:rPr lang="en-US" altLang="ko-KR" dirty="0">
                <a:hlinkClick r:id="rId3"/>
              </a:rPr>
              <a:t>https://www.darpa.mil/program/explainable-artificial-intelligence</a:t>
            </a:r>
            <a:endParaRPr kumimoji="0" lang="ko-KR" altLang="en-US" sz="1200" dirty="0">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93</a:t>
            </a:fld>
            <a:endParaRPr lang="ko-KR" altLang="en-US" dirty="0"/>
          </a:p>
        </p:txBody>
      </p:sp>
    </p:spTree>
    <p:extLst>
      <p:ext uri="{BB962C8B-B14F-4D97-AF65-F5344CB8AC3E}">
        <p14:creationId xmlns:p14="http://schemas.microsoft.com/office/powerpoint/2010/main" val="238525935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r>
              <a:rPr lang="en-US" altLang="ko-KR" sz="1200" b="0" i="0" kern="1200" dirty="0">
                <a:solidFill>
                  <a:schemeClr val="tx1"/>
                </a:solidFill>
                <a:effectLst/>
                <a:latin typeface="+mn-lt"/>
                <a:ea typeface="+mn-ea"/>
                <a:cs typeface="+mn-cs"/>
              </a:rPr>
              <a:t>For the first time, researchers are now using GANs to generate abnormal brain MRIs that can be used to train neural networks. To solve this problem a team of researchers from NVIDIA, the Mayo Clinic, and the MGH &amp; BWH Center for Clinical Data Science developed a deep learning-based model that can generate accurate and reliable synthetic images that can be used for training an artificial intelligence system.</a:t>
            </a:r>
          </a:p>
          <a:p>
            <a:r>
              <a:rPr lang="en-US" altLang="ko-KR" dirty="0"/>
              <a:t/>
            </a:r>
            <a:br>
              <a:rPr lang="en-US" altLang="ko-KR" dirty="0"/>
            </a:br>
            <a:r>
              <a:rPr lang="en-US" altLang="ko-KR" dirty="0"/>
              <a:t>With the cuDNN-accelerated PyTorch deep learning framework, the team trained their generative adversarial network on data from two publicly available datasets of brain MRIs. One dataset contains thousands of 3D T1-weighted brain MRIs with Alzheimer’s disease, the other contains about two hundred 4D brain MRIs with brain tumors.</a:t>
            </a:r>
          </a:p>
          <a:p>
            <a:endParaRPr lang="en-US" altLang="ko-KR" b="1" dirty="0"/>
          </a:p>
          <a:p>
            <a:r>
              <a:rPr lang="en-US" altLang="ko-KR" sz="1200" b="0" i="0" kern="1200" dirty="0">
                <a:solidFill>
                  <a:schemeClr val="tx1"/>
                </a:solidFill>
                <a:effectLst/>
                <a:latin typeface="+mn-lt"/>
                <a:ea typeface="+mn-ea"/>
                <a:cs typeface="+mn-cs"/>
              </a:rPr>
              <a:t>GANs have been used in medical imaging before to generate a motion model from a single preoperative MRI, upsample a low-resolution image, create a synthetic head CT from a brain MRI, perform medical segmentation, and automatically align different types of MRIs, saving doctors hours.</a:t>
            </a:r>
          </a:p>
          <a:p>
            <a:r>
              <a:rPr lang="en-US" altLang="ko-KR" dirty="0"/>
              <a:t/>
            </a:r>
            <a:br>
              <a:rPr lang="en-US" altLang="ko-KR" dirty="0"/>
            </a:br>
            <a:r>
              <a:rPr lang="en-US" altLang="ko-KR" sz="1200" b="0" i="0" kern="1200" dirty="0">
                <a:solidFill>
                  <a:schemeClr val="tx1"/>
                </a:solidFill>
                <a:effectLst/>
                <a:latin typeface="+mn-lt"/>
                <a:ea typeface="+mn-ea"/>
                <a:cs typeface="+mn-cs"/>
              </a:rPr>
              <a:t>Because the images are synthetically generated, there is no patient data or privacy concerns. Medical institutions can easily share data they generate with other institutions, creating millions of different combinations that can be used to accelerate the work.</a:t>
            </a:r>
          </a:p>
          <a:p>
            <a:endParaRPr lang="en-US" altLang="ko-KR" b="1" dirty="0"/>
          </a:p>
          <a:p>
            <a:pPr marL="0" indent="0">
              <a:spcAft>
                <a:spcPts val="800"/>
              </a:spcAft>
              <a:buClr>
                <a:srgbClr val="193EB0"/>
              </a:buClr>
              <a:buFont typeface="SamsungOne 400" panose="020B0503030303020204" pitchFamily="34" charset="0"/>
              <a:buNone/>
              <a:defRPr/>
            </a:pPr>
            <a:r>
              <a:rPr lang="en-US" altLang="ko-KR" b="1" dirty="0"/>
              <a:t>[Reference Source] </a:t>
            </a:r>
          </a:p>
          <a:p>
            <a:pPr marL="0" indent="0">
              <a:spcAft>
                <a:spcPts val="800"/>
              </a:spcAft>
              <a:buClr>
                <a:srgbClr val="193EB0"/>
              </a:buClr>
              <a:buFont typeface="SamsungOne 400" panose="020B0503030303020204" pitchFamily="34" charset="0"/>
              <a:buNone/>
              <a:defRPr/>
            </a:pPr>
            <a:endParaRPr lang="en-US" altLang="ko-KR" b="1" dirty="0"/>
          </a:p>
          <a:p>
            <a:r>
              <a:rPr lang="en-US" altLang="ko-KR" b="0" dirty="0"/>
              <a:t>Deepfakes for good: Why researchers are using AI to fake health data</a:t>
            </a:r>
            <a:r>
              <a:rPr lang="en-US" altLang="ko-KR" dirty="0">
                <a:hlinkClick r:id="rId3"/>
              </a:rPr>
              <a:t/>
            </a:r>
            <a:br>
              <a:rPr lang="en-US" altLang="ko-KR" dirty="0">
                <a:hlinkClick r:id="rId3"/>
              </a:rPr>
            </a:br>
            <a:r>
              <a:rPr lang="en-US" altLang="ko-KR" dirty="0">
                <a:hlinkClick r:id="rId3"/>
              </a:rPr>
              <a:t>https://www.fastcompany.com/90240746/deepfakes-for-good-why-researchers-are-using-ai-for-synthetic-health-data?partner=rss&amp;utm_source=rss&amp;utm_medium=feed&amp;utm_campaign=rss+fastcompany&amp;utm_content=rss</a:t>
            </a:r>
            <a:endParaRPr lang="ko-KR" altLang="en-US" dirty="0"/>
          </a:p>
          <a:p>
            <a:endParaRPr lang="en-US" altLang="ko-KR" dirty="0"/>
          </a:p>
          <a:p>
            <a:r>
              <a:rPr lang="en-US" altLang="ko-KR" sz="1200" b="0" i="0" kern="1200" dirty="0">
                <a:solidFill>
                  <a:schemeClr val="tx1"/>
                </a:solidFill>
                <a:effectLst/>
                <a:latin typeface="+mn-lt"/>
                <a:ea typeface="+mn-ea"/>
                <a:cs typeface="+mn-cs"/>
              </a:rPr>
              <a:t>AI-generated synthetic brain MRI provides diverse, reliable training data</a:t>
            </a:r>
            <a:endParaRPr lang="en-US" altLang="ko-KR" b="0" dirty="0"/>
          </a:p>
          <a:p>
            <a:r>
              <a:rPr lang="en-US" altLang="ko-KR" dirty="0">
                <a:hlinkClick r:id="rId4"/>
              </a:rPr>
              <a:t>https://www.healthimaging.com/topics/artificial-intelligence/ai-synthetic-brain-mris-diverse-reliable-data</a:t>
            </a:r>
            <a:endParaRPr lang="en-US" altLang="ko-KR" dirty="0"/>
          </a:p>
          <a:p>
            <a:endParaRPr lang="en-US" altLang="ko-KR" dirty="0"/>
          </a:p>
          <a:p>
            <a:r>
              <a:rPr lang="en-US" altLang="ko-KR" dirty="0"/>
              <a:t>AI Can Generate Synthetic MRIs to Advance Medical Research</a:t>
            </a:r>
          </a:p>
          <a:p>
            <a:r>
              <a:rPr lang="en-US" altLang="ko-KR" dirty="0">
                <a:hlinkClick r:id="rId5"/>
              </a:rPr>
              <a:t>https://news.developer.nvidia.com/ai-can-generate-synthetic-mris-to-advance-medical-research/</a:t>
            </a:r>
            <a:endParaRPr lang="en-US" altLang="ko-KR" dirty="0"/>
          </a:p>
          <a:p>
            <a:endParaRPr lang="en-US" altLang="ko-KR" dirty="0"/>
          </a:p>
          <a:p>
            <a:r>
              <a:rPr lang="en-US" altLang="ko-KR" dirty="0"/>
              <a:t>Medical Image Synthesis for Data Augmentation and Anonymization Using Generative Adversarial Networks</a:t>
            </a:r>
          </a:p>
          <a:p>
            <a:r>
              <a:rPr lang="en-US" altLang="ko-KR" dirty="0">
                <a:hlinkClick r:id="rId6"/>
              </a:rPr>
              <a:t>https://www.semanticscholar.org/paper/Medical-Image-Synthesis-for-Data-Augmentation-and-Shin-Tenenholtz/37a052144b510b8827634c38146b190d8b2c8d0b</a:t>
            </a:r>
            <a:endParaRPr lang="en-US" altLang="ko-KR" dirty="0"/>
          </a:p>
          <a:p>
            <a:endParaRPr lang="en-US" altLang="ko-KR" dirty="0"/>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94</a:t>
            </a:fld>
            <a:endParaRPr lang="ko-KR" altLang="en-US" dirty="0"/>
          </a:p>
        </p:txBody>
      </p:sp>
    </p:spTree>
    <p:extLst>
      <p:ext uri="{BB962C8B-B14F-4D97-AF65-F5344CB8AC3E}">
        <p14:creationId xmlns:p14="http://schemas.microsoft.com/office/powerpoint/2010/main" val="130963004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95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56192789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fontAlgn="base"/>
            <a:r>
              <a:rPr lang="en-US" altLang="ko-KR" b="0" u="none" dirty="0"/>
              <a:t>This trend matrix shows which technology is a must-have and which technology promising yet not widely adopted</a:t>
            </a:r>
          </a:p>
          <a:p>
            <a:pPr marL="182563" lvl="0" indent="-182563">
              <a:spcAft>
                <a:spcPts val="800"/>
              </a:spcAft>
              <a:buClr>
                <a:srgbClr val="193EB0"/>
              </a:buClr>
              <a:buFont typeface="SamsungOne 400" panose="020B0503030303020204" pitchFamily="34" charset="0"/>
              <a:buChar char="‣"/>
              <a:defRPr/>
            </a:pPr>
            <a:r>
              <a:rPr lang="en-US" altLang="ko-KR" sz="1200" b="1" dirty="0">
                <a:solidFill>
                  <a:prstClr val="black">
                    <a:lumMod val="85000"/>
                    <a:lumOff val="15000"/>
                  </a:prstClr>
                </a:solidFill>
                <a:latin typeface="SamsungOne 400" panose="020B0503030303020204" pitchFamily="34" charset="0"/>
                <a:ea typeface="SamsungOne 400" panose="020B0503030303020204" pitchFamily="34" charset="0"/>
              </a:rPr>
              <a:t>INDUSTRY ADOPTION (y-axis)</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Signals include momentum of startups in the space, media attention, customer adoption (partnerships, customer, licensing deals).</a:t>
            </a:r>
          </a:p>
          <a:p>
            <a:pPr marL="182563" lvl="0" indent="-182563">
              <a:spcAft>
                <a:spcPts val="800"/>
              </a:spcAft>
              <a:buClr>
                <a:srgbClr val="193EB0"/>
              </a:buClr>
              <a:buFont typeface="SamsungOne 400" panose="020B0503030303020204" pitchFamily="34" charset="0"/>
              <a:buChar char="‣"/>
              <a:defRPr/>
            </a:pPr>
            <a:r>
              <a:rPr lang="en-US" altLang="ko-KR" sz="1200" b="1" dirty="0">
                <a:solidFill>
                  <a:prstClr val="black">
                    <a:lumMod val="85000"/>
                    <a:lumOff val="15000"/>
                  </a:prstClr>
                </a:solidFill>
                <a:latin typeface="SamsungOne 400" panose="020B0503030303020204" pitchFamily="34" charset="0"/>
                <a:ea typeface="SamsungOne 400" panose="020B0503030303020204" pitchFamily="34" charset="0"/>
              </a:rPr>
              <a:t>MARKET STRENGTH (x-axis)</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Signals include market sizing forecasts, quality and number of investors and capital, investments in R&amp;D, earnings transcript commentary, competitive intensity, incumbent deal making (M&amp;A, strategic investments).</a:t>
            </a:r>
          </a:p>
          <a:p>
            <a:pPr marL="182563" lvl="0" indent="-182563">
              <a:spcAft>
                <a:spcPts val="800"/>
              </a:spcAft>
              <a:buClr>
                <a:srgbClr val="193EB0"/>
              </a:buClr>
              <a:buFont typeface="SamsungOne 400" panose="020B0503030303020204" pitchFamily="34" charset="0"/>
              <a:buChar char="‣"/>
              <a:defRPr/>
            </a:pPr>
            <a:endParaRPr kumimoji="0" lang="en-US" altLang="ko-KR" sz="1200" b="0" i="0" u="none" strike="noStrike" kern="1200" cap="none" spc="0" normalizeH="0" baseline="0" noProof="0" dirty="0">
              <a:ln>
                <a:noFill/>
              </a:ln>
              <a:solidFill>
                <a:prstClr val="black">
                  <a:lumMod val="85000"/>
                  <a:lumOff val="15000"/>
                </a:prstClr>
              </a:solidFill>
              <a:effectLst/>
              <a:uLnTx/>
              <a:uFillTx/>
              <a:latin typeface="SamsungOne 400" panose="020B0503030303020204" pitchFamily="34" charset="0"/>
              <a:ea typeface="SamsungOne 400" panose="020B0503030303020204" pitchFamily="34" charset="0"/>
              <a:cs typeface="+mn-cs"/>
            </a:endParaRPr>
          </a:p>
          <a:p>
            <a:pPr marL="0" lvl="0" indent="0">
              <a:spcAft>
                <a:spcPts val="800"/>
              </a:spcAft>
              <a:buClr>
                <a:srgbClr val="193EB0"/>
              </a:buClr>
              <a:buFont typeface="SamsungOne 400" panose="020B0503030303020204" pitchFamily="34" charset="0"/>
              <a:buNone/>
              <a:defRPr/>
            </a:pPr>
            <a:r>
              <a:rPr kumimoji="0" lang="en-US" altLang="ko-KR" sz="1200" b="0" i="0" u="none" strike="noStrike" kern="1200" cap="none" spc="0" normalizeH="0" baseline="0" noProof="0" dirty="0">
                <a:ln>
                  <a:noFill/>
                </a:ln>
                <a:solidFill>
                  <a:prstClr val="black">
                    <a:lumMod val="85000"/>
                    <a:lumOff val="15000"/>
                  </a:prstClr>
                </a:solidFill>
                <a:effectLst/>
                <a:uLnTx/>
                <a:uFillTx/>
                <a:latin typeface="SamsungOne 400" panose="020B0503030303020204" pitchFamily="34" charset="0"/>
                <a:ea typeface="SamsungOne 400" panose="020B0503030303020204" pitchFamily="34" charset="0"/>
                <a:cs typeface="+mn-cs"/>
              </a:rPr>
              <a:t>By those two axis, AI trends are positioned on the four quadrants. </a:t>
            </a:r>
            <a:endParaRPr lang="en-US" altLang="ko-KR" sz="1200" b="1"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lvl="0" indent="-182563">
              <a:spcAft>
                <a:spcPts val="800"/>
              </a:spcAft>
              <a:buClr>
                <a:srgbClr val="193EB0"/>
              </a:buClr>
              <a:buFont typeface="SamsungOne 400" panose="020B0503030303020204" pitchFamily="34" charset="0"/>
              <a:buChar char="‣"/>
              <a:defRPr/>
            </a:pPr>
            <a:r>
              <a:rPr lang="en-US" altLang="ko-KR" sz="1200" b="1" dirty="0">
                <a:solidFill>
                  <a:prstClr val="black">
                    <a:lumMod val="85000"/>
                    <a:lumOff val="15000"/>
                  </a:prstClr>
                </a:solidFill>
                <a:latin typeface="SamsungOne 400" panose="020B0503030303020204" pitchFamily="34" charset="0"/>
                <a:ea typeface="SamsungOne 400" panose="020B0503030303020204" pitchFamily="34" charset="0"/>
              </a:rPr>
              <a:t>NECESSARY</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Trends which are seeing wide-spread industry and customer implementation / adoption and where market and applications are understood. For these trends, incumbents should have a clear, articulated strategy and initiatives.</a:t>
            </a:r>
            <a:endParaRPr lang="en-US" altLang="ko-KR" sz="1200" b="1"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lvl="0" indent="-182563">
              <a:spcAft>
                <a:spcPts val="800"/>
              </a:spcAft>
              <a:buClr>
                <a:srgbClr val="193EB0"/>
              </a:buClr>
              <a:buFont typeface="SamsungOne 400" panose="020B0503030303020204" pitchFamily="34" charset="0"/>
              <a:buChar char="‣"/>
              <a:defRPr/>
            </a:pPr>
            <a:r>
              <a:rPr lang="en-US" altLang="ko-KR" sz="1200" b="1" dirty="0">
                <a:solidFill>
                  <a:prstClr val="black">
                    <a:lumMod val="85000"/>
                    <a:lumOff val="15000"/>
                  </a:prstClr>
                </a:solidFill>
                <a:latin typeface="SamsungOne 400" panose="020B0503030303020204" pitchFamily="34" charset="0"/>
                <a:ea typeface="SamsungOne 400" panose="020B0503030303020204" pitchFamily="34" charset="0"/>
              </a:rPr>
              <a:t>TRANSITORY</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Trends seeing adoption but where there is uncertainty about market opportunity. As Transitory trends become more broadly understood, they may reveal additional opportunities and markets.</a:t>
            </a:r>
            <a:endParaRPr lang="en-US" altLang="ko-KR" sz="1200" b="1"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lvl="0" indent="-182563">
              <a:spcAft>
                <a:spcPts val="800"/>
              </a:spcAft>
              <a:buClr>
                <a:srgbClr val="193EB0"/>
              </a:buClr>
              <a:buFont typeface="SamsungOne 400" panose="020B0503030303020204" pitchFamily="34" charset="0"/>
              <a:buChar char="‣"/>
              <a:defRPr/>
            </a:pPr>
            <a:r>
              <a:rPr lang="en-US" altLang="ko-KR" sz="1200" b="1" dirty="0">
                <a:solidFill>
                  <a:prstClr val="black">
                    <a:lumMod val="85000"/>
                    <a:lumOff val="15000"/>
                  </a:prstClr>
                </a:solidFill>
                <a:latin typeface="SamsungOne 400" panose="020B0503030303020204" pitchFamily="34" charset="0"/>
                <a:ea typeface="SamsungOne 400" panose="020B0503030303020204" pitchFamily="34" charset="0"/>
              </a:rPr>
              <a:t>THREATENING</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Large addressable market forecasts and notable investment activity. The trend has been embraced by early adopters and may be on the precipice of gaining widespread industry or customer adoption.</a:t>
            </a:r>
            <a:endParaRPr lang="en-US" altLang="ko-KR" sz="1200" b="1"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lvl="0" indent="-182563">
              <a:spcAft>
                <a:spcPts val="800"/>
              </a:spcAft>
              <a:buClr>
                <a:srgbClr val="193EB0"/>
              </a:buClr>
              <a:buFont typeface="SamsungOne 400" panose="020B0503030303020204" pitchFamily="34" charset="0"/>
              <a:buChar char="‣"/>
              <a:defRPr/>
            </a:pPr>
            <a:r>
              <a:rPr lang="en-US" altLang="ko-KR" sz="1200" b="1" dirty="0">
                <a:solidFill>
                  <a:prstClr val="black">
                    <a:lumMod val="85000"/>
                    <a:lumOff val="15000"/>
                  </a:prstClr>
                </a:solidFill>
                <a:latin typeface="SamsungOne 400" panose="020B0503030303020204" pitchFamily="34" charset="0"/>
                <a:ea typeface="SamsungOne 400" panose="020B0503030303020204" pitchFamily="34" charset="0"/>
              </a:rPr>
              <a:t>EXPERIMENTAL</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Conceptual or early-stage trends with few functional products and which have not seen widespread adoption. Experimental trends are  already spurring early media interest and proof-of-concepts.</a:t>
            </a:r>
            <a:endParaRPr kumimoji="0" lang="en-US" altLang="ko-KR" sz="1200" b="0" i="0" u="none" strike="noStrike" kern="1200" cap="none" spc="0" normalizeH="0" baseline="0" noProof="0" dirty="0">
              <a:ln>
                <a:noFill/>
              </a:ln>
              <a:solidFill>
                <a:prstClr val="black">
                  <a:lumMod val="85000"/>
                  <a:lumOff val="15000"/>
                </a:prstClr>
              </a:solidFill>
              <a:effectLst/>
              <a:uLnTx/>
              <a:uFillTx/>
              <a:latin typeface="SamsungOne 400" panose="020B0503030303020204" pitchFamily="34" charset="0"/>
              <a:ea typeface="SamsungOne 400" panose="020B0503030303020204" pitchFamily="34" charset="0"/>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96</a:t>
            </a:fld>
            <a:endParaRPr lang="ko-KR" altLang="en-US" dirty="0"/>
          </a:p>
        </p:txBody>
      </p:sp>
    </p:spTree>
    <p:extLst>
      <p:ext uri="{BB962C8B-B14F-4D97-AF65-F5344CB8AC3E}">
        <p14:creationId xmlns:p14="http://schemas.microsoft.com/office/powerpoint/2010/main" val="259594019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97</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36000745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dirty="0"/>
              <a:t>[Reference Source]</a:t>
            </a:r>
          </a:p>
          <a:p>
            <a:r>
              <a:rPr lang="en-US" altLang="ko-KR" sz="1200" b="0" i="0" kern="1200" dirty="0">
                <a:solidFill>
                  <a:schemeClr val="tx1"/>
                </a:solidFill>
                <a:effectLst/>
                <a:latin typeface="+mn-lt"/>
                <a:ea typeface="+mn-ea"/>
                <a:cs typeface="+mn-cs"/>
              </a:rPr>
              <a:t>Visualizing the uses and potential impact of AI and other analytics </a:t>
            </a:r>
            <a:r>
              <a:rPr lang="en-US" altLang="ko-KR" dirty="0">
                <a:hlinkClick r:id="rId3"/>
              </a:rPr>
              <a:t>https://www.mckinsey.com/featured-insights/artificial-intelligence/visualizing-the-uses-and-potential-impact-of-ai-and-other-analytics</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98</a:t>
            </a:fld>
            <a:endParaRPr lang="ko-KR" altLang="en-US" dirty="0"/>
          </a:p>
        </p:txBody>
      </p:sp>
    </p:spTree>
    <p:extLst>
      <p:ext uri="{BB962C8B-B14F-4D97-AF65-F5344CB8AC3E}">
        <p14:creationId xmlns:p14="http://schemas.microsoft.com/office/powerpoint/2010/main" val="367609689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99</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670204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6"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en-US" altLang="ko-KR" sz="900" dirty="0">
                <a:solidFill>
                  <a:schemeClr val="bg1">
                    <a:lumMod val="50000"/>
                  </a:schemeClr>
                </a:solidFill>
                <a:latin typeface="SamsungSharpSans-Medium" pitchFamily="2" charset="0"/>
                <a:ea typeface="SamsungSharpSans-Medium" pitchFamily="2" charset="0"/>
                <a:cs typeface="SamsungSharpSans-Medium" pitchFamily="2" charset="0"/>
              </a:rPr>
              <a:t>Chapter 1. Introduction to Artificial Intelligence</a:t>
            </a:r>
            <a:endParaRPr lang="ko-KR" altLang="en-US" sz="9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1192416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last">
    <p:spTree>
      <p:nvGrpSpPr>
        <p:cNvPr id="1" name=""/>
        <p:cNvGrpSpPr/>
        <p:nvPr/>
      </p:nvGrpSpPr>
      <p:grpSpPr>
        <a:xfrm>
          <a:off x="0" y="0"/>
          <a:ext cx="0" cy="0"/>
          <a:chOff x="0" y="0"/>
          <a:chExt cx="0" cy="0"/>
        </a:xfrm>
      </p:grpSpPr>
      <p:pic>
        <p:nvPicPr>
          <p:cNvPr id="6" name="그림 2">
            <a:extLst>
              <a:ext uri="{FF2B5EF4-FFF2-40B4-BE49-F238E27FC236}">
                <a16:creationId xmlns:a16="http://schemas.microsoft.com/office/drawing/2014/main" xmlns="" id="{C441AFAB-5BBF-465C-B7A8-FED86E6261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4395"/>
            <a:ext cx="9899651" cy="6853605"/>
          </a:xfrm>
          <a:prstGeom prst="rect">
            <a:avLst/>
          </a:prstGeom>
        </p:spPr>
      </p:pic>
      <p:sp>
        <p:nvSpPr>
          <p:cNvPr id="2" name="직사각형 1"/>
          <p:cNvSpPr/>
          <p:nvPr userDrawn="1"/>
        </p:nvSpPr>
        <p:spPr>
          <a:xfrm>
            <a:off x="2" y="0"/>
            <a:ext cx="9899651" cy="6858000"/>
          </a:xfrm>
          <a:prstGeom prst="rect">
            <a:avLst/>
          </a:prstGeom>
          <a:solidFill>
            <a:srgbClr val="1428A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9" dirty="0"/>
          </a:p>
        </p:txBody>
      </p:sp>
      <p:sp>
        <p:nvSpPr>
          <p:cNvPr id="7" name="직사각형 6">
            <a:extLst>
              <a:ext uri="{FF2B5EF4-FFF2-40B4-BE49-F238E27FC236}">
                <a16:creationId xmlns:a16="http://schemas.microsoft.com/office/drawing/2014/main" xmlns="" id="{782B242C-8600-47F0-98D5-6EA512C41BF2}"/>
              </a:ext>
            </a:extLst>
          </p:cNvPr>
          <p:cNvSpPr/>
          <p:nvPr userDrawn="1"/>
        </p:nvSpPr>
        <p:spPr>
          <a:xfrm>
            <a:off x="449468" y="5677032"/>
            <a:ext cx="9000714" cy="730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 panose="020B0503030303020204" pitchFamily="34" charset="0"/>
                <a:cs typeface="+mn-cs"/>
              </a:rPr>
              <a:t>ⓒ</a:t>
            </a: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2023 SAMSUNG. All rights reserved.</a:t>
            </a:r>
          </a:p>
          <a:p>
            <a:pPr marL="0" marR="0" lvl="0" indent="0" algn="l" defTabSz="914126" rtl="0" eaLnBrk="1" fontAlgn="auto" latinLnBrk="1" hangingPunct="1">
              <a:lnSpc>
                <a:spcPct val="100000"/>
              </a:lnSpc>
              <a:spcBef>
                <a:spcPts val="6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Samsung Electronics Corporate Citizenship Office holds the copyright of book.</a:t>
            </a:r>
          </a:p>
          <a:p>
            <a:pPr marL="0" marR="0" lvl="0" indent="0" algn="l" defTabSz="914126" rtl="0" eaLnBrk="1" fontAlgn="auto" latinLnBrk="1" hangingPunct="1">
              <a:lnSpc>
                <a:spcPct val="100000"/>
              </a:lnSpc>
              <a:spcBef>
                <a:spcPts val="3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This book is a literary property protected by copyright law so reprint and reproduction without permission are prohibited. </a:t>
            </a:r>
          </a:p>
          <a:p>
            <a:pPr marL="0" marR="0" lvl="0" indent="0" algn="l" defTabSz="914126"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To use this book other than the curriculum of Samsung Innovation Campus or to use the entire or part of this book, you must receive written consent from copyright holder.</a:t>
            </a:r>
          </a:p>
        </p:txBody>
      </p:sp>
      <p:pic>
        <p:nvPicPr>
          <p:cNvPr id="10" name="그림 3">
            <a:extLst>
              <a:ext uri="{FF2B5EF4-FFF2-40B4-BE49-F238E27FC236}">
                <a16:creationId xmlns:a16="http://schemas.microsoft.com/office/drawing/2014/main" xmlns="" id="{A977D3D7-ABF1-4BDD-B1E5-CCA79CC8184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11822" y="3022951"/>
            <a:ext cx="2476006" cy="812098"/>
          </a:xfrm>
          <a:prstGeom prst="rect">
            <a:avLst/>
          </a:prstGeom>
        </p:spPr>
      </p:pic>
      <p:sp>
        <p:nvSpPr>
          <p:cNvPr id="9" name="Freeform 5">
            <a:extLst>
              <a:ext uri="{FF2B5EF4-FFF2-40B4-BE49-F238E27FC236}">
                <a16:creationId xmlns:a16="http://schemas.microsoft.com/office/drawing/2014/main" xmlns="" id="{0D8AEED9-5E8F-4A4F-8427-AE314BEC60F8}"/>
              </a:ext>
            </a:extLst>
          </p:cNvPr>
          <p:cNvSpPr>
            <a:spLocks noChangeAspect="1" noEditPoints="1"/>
          </p:cNvSpPr>
          <p:nvPr userDrawn="1"/>
        </p:nvSpPr>
        <p:spPr bwMode="auto">
          <a:xfrm>
            <a:off x="449468" y="450000"/>
            <a:ext cx="1290568"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spTree>
    <p:extLst>
      <p:ext uri="{BB962C8B-B14F-4D97-AF65-F5344CB8AC3E}">
        <p14:creationId xmlns:p14="http://schemas.microsoft.com/office/powerpoint/2010/main" val="2376301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Body">
    <p:bg>
      <p:bgPr>
        <a:solidFill>
          <a:schemeClr val="bg1">
            <a:lumMod val="95000"/>
          </a:schemeClr>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5" name="Freeform 5">
            <a:extLst>
              <a:ext uri="{FF2B5EF4-FFF2-40B4-BE49-F238E27FC236}">
                <a16:creationId xmlns:a16="http://schemas.microsoft.com/office/drawing/2014/main" xmlns=""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8" name="그림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17266682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6" name="Freeform 5">
            <a:extLst>
              <a:ext uri="{FF2B5EF4-FFF2-40B4-BE49-F238E27FC236}">
                <a16:creationId xmlns:a16="http://schemas.microsoft.com/office/drawing/2014/main" xmlns=""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36828224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reak Tim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99758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7"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en-US" altLang="ko-KR" sz="900" dirty="0">
                <a:solidFill>
                  <a:schemeClr val="bg1">
                    <a:lumMod val="50000"/>
                  </a:schemeClr>
                </a:solidFill>
                <a:latin typeface="SamsungSharpSans-Medium" pitchFamily="2" charset="0"/>
                <a:ea typeface="SamsungSharpSans-Medium" pitchFamily="2" charset="0"/>
                <a:cs typeface="SamsungSharpSans-Medium" pitchFamily="2" charset="0"/>
              </a:rPr>
              <a:t>Chapter 1. Introduction to Artificial Intelligence</a:t>
            </a:r>
            <a:endParaRPr lang="ko-KR" altLang="en-US" sz="9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custDataLst>
      <p:tags r:id="rId1"/>
    </p:custDataLst>
    <p:extLst>
      <p:ext uri="{BB962C8B-B14F-4D97-AF65-F5344CB8AC3E}">
        <p14:creationId xmlns:p14="http://schemas.microsoft.com/office/powerpoint/2010/main" val="32521720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6" name="Freeform 5">
            <a:extLst>
              <a:ext uri="{FF2B5EF4-FFF2-40B4-BE49-F238E27FC236}">
                <a16:creationId xmlns:a16="http://schemas.microsoft.com/office/drawing/2014/main" xmlns=""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593210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able of Contents2">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Tree>
    <p:extLst>
      <p:ext uri="{BB962C8B-B14F-4D97-AF65-F5344CB8AC3E}">
        <p14:creationId xmlns:p14="http://schemas.microsoft.com/office/powerpoint/2010/main" val="340868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7"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en-US" altLang="ko-KR" sz="900" dirty="0">
                <a:solidFill>
                  <a:schemeClr val="bg1">
                    <a:lumMod val="50000"/>
                  </a:schemeClr>
                </a:solidFill>
                <a:latin typeface="SamsungSharpSans-Medium" pitchFamily="2" charset="0"/>
                <a:ea typeface="SamsungSharpSans-Medium" pitchFamily="2" charset="0"/>
                <a:cs typeface="SamsungSharpSans-Medium" pitchFamily="2" charset="0"/>
              </a:rPr>
              <a:t>Chapter 1. Introduction to Artificial Intelligence</a:t>
            </a:r>
            <a:endParaRPr lang="ko-KR" altLang="en-US" sz="9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971237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7"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en-US" altLang="ko-KR" sz="900" dirty="0">
                <a:solidFill>
                  <a:schemeClr val="bg1">
                    <a:lumMod val="50000"/>
                  </a:schemeClr>
                </a:solidFill>
                <a:latin typeface="SamsungSharpSans-Medium" pitchFamily="2" charset="0"/>
                <a:ea typeface="SamsungSharpSans-Medium" pitchFamily="2" charset="0"/>
                <a:cs typeface="SamsungSharpSans-Medium" pitchFamily="2" charset="0"/>
              </a:rPr>
              <a:t>Chapter 1. Introduction to Artificial Intelligence</a:t>
            </a:r>
            <a:endParaRPr lang="ko-KR" altLang="en-US" sz="9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2163853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3" name="그룹 2">
            <a:extLst>
              <a:ext uri="{FF2B5EF4-FFF2-40B4-BE49-F238E27FC236}">
                <a16:creationId xmlns:a16="http://schemas.microsoft.com/office/drawing/2014/main" xmlns="" id="{423B230F-BF07-4420-8C5E-EAE4EFC61AF1}"/>
              </a:ext>
            </a:extLst>
          </p:cNvPr>
          <p:cNvGrpSpPr/>
          <p:nvPr userDrawn="1"/>
        </p:nvGrpSpPr>
        <p:grpSpPr>
          <a:xfrm>
            <a:off x="0" y="1"/>
            <a:ext cx="9902825" cy="999802"/>
            <a:chOff x="0" y="1"/>
            <a:chExt cx="9906000" cy="999802"/>
          </a:xfrm>
        </p:grpSpPr>
        <p:sp>
          <p:nvSpPr>
            <p:cNvPr id="10" name="직사각형 9">
              <a:extLst>
                <a:ext uri="{FF2B5EF4-FFF2-40B4-BE49-F238E27FC236}">
                  <a16:creationId xmlns:a16="http://schemas.microsoft.com/office/drawing/2014/main" xmlns="" id="{85CF76A4-51CF-4D05-A1A1-2F9ED08538A3}"/>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8" name="직사각형 7">
              <a:extLst>
                <a:ext uri="{FF2B5EF4-FFF2-40B4-BE49-F238E27FC236}">
                  <a16:creationId xmlns:a16="http://schemas.microsoft.com/office/drawing/2014/main" xmlns="" id="{B99AF68C-BDD5-4210-9E4D-B73D0E1AF2BC}"/>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grpSp>
      <p:grpSp>
        <p:nvGrpSpPr>
          <p:cNvPr id="16" name="그룹 15">
            <a:extLst>
              <a:ext uri="{FF2B5EF4-FFF2-40B4-BE49-F238E27FC236}">
                <a16:creationId xmlns:a16="http://schemas.microsoft.com/office/drawing/2014/main" xmlns="" id="{1AD70F94-445E-41A7-8574-B25CBA89D8C1}"/>
              </a:ext>
            </a:extLst>
          </p:cNvPr>
          <p:cNvGrpSpPr/>
          <p:nvPr userDrawn="1"/>
        </p:nvGrpSpPr>
        <p:grpSpPr>
          <a:xfrm>
            <a:off x="449855" y="1251376"/>
            <a:ext cx="9015111" cy="4993976"/>
            <a:chOff x="578678" y="1436154"/>
            <a:chExt cx="8748000" cy="4993976"/>
          </a:xfrm>
          <a:solidFill>
            <a:srgbClr val="ECEFF6"/>
          </a:solidFill>
        </p:grpSpPr>
        <p:sp>
          <p:nvSpPr>
            <p:cNvPr id="17" name="직사각형 16">
              <a:extLst>
                <a:ext uri="{FF2B5EF4-FFF2-40B4-BE49-F238E27FC236}">
                  <a16:creationId xmlns:a16="http://schemas.microsoft.com/office/drawing/2014/main" xmlns="" id="{DD7B4B47-6621-481B-B3CE-E8345036F393}"/>
                </a:ext>
              </a:extLst>
            </p:cNvPr>
            <p:cNvSpPr/>
            <p:nvPr/>
          </p:nvSpPr>
          <p:spPr>
            <a:xfrm>
              <a:off x="578678" y="1436154"/>
              <a:ext cx="8748000" cy="811746"/>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8" name="직사각형 17">
              <a:extLst>
                <a:ext uri="{FF2B5EF4-FFF2-40B4-BE49-F238E27FC236}">
                  <a16:creationId xmlns:a16="http://schemas.microsoft.com/office/drawing/2014/main" xmlns="" id="{CF06F76F-5148-46B2-9B1F-DC949288372A}"/>
                </a:ext>
              </a:extLst>
            </p:cNvPr>
            <p:cNvSpPr/>
            <p:nvPr/>
          </p:nvSpPr>
          <p:spPr>
            <a:xfrm>
              <a:off x="578678" y="2286000"/>
              <a:ext cx="8748000" cy="4144130"/>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a16="http://schemas.microsoft.com/office/drawing/2014/main" xmlns="" id="{9F696305-6820-48F1-BDDE-99074AB95DFF}"/>
                </a:ext>
              </a:extLst>
            </p:cNvPr>
            <p:cNvSpPr/>
            <p:nvPr/>
          </p:nvSpPr>
          <p:spPr>
            <a:xfrm>
              <a:off x="768350" y="1631455"/>
              <a:ext cx="1029652" cy="492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srgbClr val="0D0D0D"/>
                  </a:solidFill>
                  <a:latin typeface="Samsung Sharp Sans" pitchFamily="2" charset="0"/>
                  <a:ea typeface="Samsung Sharp Sans" pitchFamily="2" charset="0"/>
                  <a:cs typeface="Samsung Sharp Sans" pitchFamily="2" charset="0"/>
                </a:rPr>
                <a:t>Q1.</a:t>
              </a:r>
            </a:p>
          </p:txBody>
        </p:sp>
      </p:grpSp>
      <p:sp>
        <p:nvSpPr>
          <p:cNvPr id="20"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en-US" altLang="ko-KR" sz="900" dirty="0">
                <a:solidFill>
                  <a:schemeClr val="bg1">
                    <a:lumMod val="50000"/>
                  </a:schemeClr>
                </a:solidFill>
                <a:latin typeface="SamsungSharpSans-Medium" pitchFamily="2" charset="0"/>
                <a:ea typeface="SamsungSharpSans-Medium" pitchFamily="2" charset="0"/>
                <a:cs typeface="SamsungSharpSans-Medium" pitchFamily="2" charset="0"/>
              </a:rPr>
              <a:t>Chapter 1. Introduction to Artificial Intelligence</a:t>
            </a:r>
            <a:endParaRPr lang="ko-KR" altLang="en-US" sz="9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696023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more">
    <p:spTree>
      <p:nvGrpSpPr>
        <p:cNvPr id="1" name=""/>
        <p:cNvGrpSpPr/>
        <p:nvPr/>
      </p:nvGrpSpPr>
      <p:grpSpPr>
        <a:xfrm>
          <a:off x="0" y="0"/>
          <a:ext cx="0" cy="0"/>
          <a:chOff x="0" y="0"/>
          <a:chExt cx="0" cy="0"/>
        </a:xfrm>
      </p:grpSpPr>
      <p:grpSp>
        <p:nvGrpSpPr>
          <p:cNvPr id="51" name="그룹 50">
            <a:extLst>
              <a:ext uri="{FF2B5EF4-FFF2-40B4-BE49-F238E27FC236}">
                <a16:creationId xmlns:a16="http://schemas.microsoft.com/office/drawing/2014/main" xmlns="" id="{85278258-AEB2-4213-B5E6-13FC86FAB418}"/>
              </a:ext>
            </a:extLst>
          </p:cNvPr>
          <p:cNvGrpSpPr/>
          <p:nvPr userDrawn="1"/>
        </p:nvGrpSpPr>
        <p:grpSpPr>
          <a:xfrm>
            <a:off x="449468" y="1462227"/>
            <a:ext cx="9000714" cy="4500283"/>
            <a:chOff x="578678" y="1445207"/>
            <a:chExt cx="8748000" cy="4136077"/>
          </a:xfrm>
        </p:grpSpPr>
        <p:sp>
          <p:nvSpPr>
            <p:cNvPr id="52" name="직사각형 51">
              <a:extLst>
                <a:ext uri="{FF2B5EF4-FFF2-40B4-BE49-F238E27FC236}">
                  <a16:creationId xmlns:a16="http://schemas.microsoft.com/office/drawing/2014/main" xmlns="" id="{8AE44DED-1433-4AE2-91CF-6B4CC836C247}"/>
                </a:ext>
              </a:extLst>
            </p:cNvPr>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53" name="직사각형 52">
              <a:extLst>
                <a:ext uri="{FF2B5EF4-FFF2-40B4-BE49-F238E27FC236}">
                  <a16:creationId xmlns:a16="http://schemas.microsoft.com/office/drawing/2014/main" xmlns="" id="{16E0A36A-E308-4F66-AC01-5E98B501B58D}"/>
                </a:ext>
              </a:extLst>
            </p:cNvPr>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54" name="이등변 삼각형 53">
              <a:extLst>
                <a:ext uri="{FF2B5EF4-FFF2-40B4-BE49-F238E27FC236}">
                  <a16:creationId xmlns:a16="http://schemas.microsoft.com/office/drawing/2014/main" xmlns="" id="{1AAE9217-6132-41DE-8B52-1E10CDDAD122}"/>
                </a:ext>
              </a:extLst>
            </p:cNvPr>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grpSp>
      <p:grpSp>
        <p:nvGrpSpPr>
          <p:cNvPr id="17" name="그룹 16">
            <a:extLst>
              <a:ext uri="{FF2B5EF4-FFF2-40B4-BE49-F238E27FC236}">
                <a16:creationId xmlns:a16="http://schemas.microsoft.com/office/drawing/2014/main" xmlns="" id="{8F9D91F2-1DA9-4775-A2F4-3EA836FC8AC8}"/>
              </a:ext>
            </a:extLst>
          </p:cNvPr>
          <p:cNvGrpSpPr/>
          <p:nvPr userDrawn="1"/>
        </p:nvGrpSpPr>
        <p:grpSpPr>
          <a:xfrm>
            <a:off x="0" y="1"/>
            <a:ext cx="9902825" cy="999802"/>
            <a:chOff x="0" y="1"/>
            <a:chExt cx="9906000" cy="999802"/>
          </a:xfrm>
        </p:grpSpPr>
        <p:sp>
          <p:nvSpPr>
            <p:cNvPr id="18" name="직사각형 17">
              <a:extLst>
                <a:ext uri="{FF2B5EF4-FFF2-40B4-BE49-F238E27FC236}">
                  <a16:creationId xmlns:a16="http://schemas.microsoft.com/office/drawing/2014/main" xmlns=""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a16="http://schemas.microsoft.com/office/drawing/2014/main" xmlns=""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grpSp>
      <p:cxnSp>
        <p:nvCxnSpPr>
          <p:cNvPr id="20" name="직선 연결선 19">
            <a:extLst>
              <a:ext uri="{FF2B5EF4-FFF2-40B4-BE49-F238E27FC236}">
                <a16:creationId xmlns:a16="http://schemas.microsoft.com/office/drawing/2014/main" xmlns="" id="{F763F9BA-EE85-4466-9F91-463051CFC433}"/>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a16="http://schemas.microsoft.com/office/drawing/2014/main" xmlns="" id="{83DE29B4-2918-48DA-8AAD-6689F9D9B25F}"/>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22" name="직사각형 7">
            <a:extLst>
              <a:ext uri="{FF2B5EF4-FFF2-40B4-BE49-F238E27FC236}">
                <a16:creationId xmlns:a16="http://schemas.microsoft.com/office/drawing/2014/main" xmlns="" id="{3C9B8629-554D-4DBE-9C51-F645BAD954BC}"/>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8" name="그룹 7">
            <a:extLst>
              <a:ext uri="{FF2B5EF4-FFF2-40B4-BE49-F238E27FC236}">
                <a16:creationId xmlns:a16="http://schemas.microsoft.com/office/drawing/2014/main" xmlns="" id="{E8CA0DD3-9254-499A-BE4D-7F93C9791163}"/>
              </a:ext>
            </a:extLst>
          </p:cNvPr>
          <p:cNvGrpSpPr/>
          <p:nvPr userDrawn="1"/>
        </p:nvGrpSpPr>
        <p:grpSpPr>
          <a:xfrm>
            <a:off x="747594" y="2408824"/>
            <a:ext cx="8536863" cy="3303528"/>
            <a:chOff x="747834" y="2129937"/>
            <a:chExt cx="8539600" cy="3303528"/>
          </a:xfrm>
        </p:grpSpPr>
        <p:grpSp>
          <p:nvGrpSpPr>
            <p:cNvPr id="24" name="그룹 23">
              <a:extLst>
                <a:ext uri="{FF2B5EF4-FFF2-40B4-BE49-F238E27FC236}">
                  <a16:creationId xmlns:a16="http://schemas.microsoft.com/office/drawing/2014/main" xmlns="" id="{13D70919-1A43-46D4-9CAD-A2E01D8807D4}"/>
                </a:ext>
              </a:extLst>
            </p:cNvPr>
            <p:cNvGrpSpPr/>
            <p:nvPr userDrawn="1"/>
          </p:nvGrpSpPr>
          <p:grpSpPr>
            <a:xfrm>
              <a:off x="747834" y="2129937"/>
              <a:ext cx="8539600" cy="1267182"/>
              <a:chOff x="805623" y="2423005"/>
              <a:chExt cx="8539600" cy="1267182"/>
            </a:xfrm>
          </p:grpSpPr>
          <p:grpSp>
            <p:nvGrpSpPr>
              <p:cNvPr id="25" name="그룹 24">
                <a:extLst>
                  <a:ext uri="{FF2B5EF4-FFF2-40B4-BE49-F238E27FC236}">
                    <a16:creationId xmlns:a16="http://schemas.microsoft.com/office/drawing/2014/main" xmlns=""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a16="http://schemas.microsoft.com/office/drawing/2014/main" xmlns=""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Guideline, mechanisms &amp; contingency plan</a:t>
                  </a:r>
                </a:p>
              </p:txBody>
            </p:sp>
            <p:sp>
              <p:nvSpPr>
                <p:cNvPr id="28" name="직사각형 27">
                  <a:extLst>
                    <a:ext uri="{FF2B5EF4-FFF2-40B4-BE49-F238E27FC236}">
                      <a16:creationId xmlns:a16="http://schemas.microsoft.com/office/drawing/2014/main" xmlns=""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Preparing pair programming involves establishing guidelines and mechanisms to help students pair properly and to keep them paired. For example, students should take turns “driving the mouse.” Effective preparation requires contingency plans in case one partner is absent or decides not to participate for one reason or another. In these cases, it is important to make it clear that the active student will not be punished because the pairing did not work well.</a:t>
                  </a:r>
                </a:p>
              </p:txBody>
            </p:sp>
          </p:grpSp>
          <p:sp>
            <p:nvSpPr>
              <p:cNvPr id="26" name="직사각형 25">
                <a:extLst>
                  <a:ext uri="{FF2B5EF4-FFF2-40B4-BE49-F238E27FC236}">
                    <a16:creationId xmlns:a16="http://schemas.microsoft.com/office/drawing/2014/main" xmlns=""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solidFill>
                    <a:prstClr val="white"/>
                  </a:solidFill>
                  <a:latin typeface="SamsungOne 400" panose="020B0503030303020204" pitchFamily="34" charset="0"/>
                </a:endParaRPr>
              </a:p>
            </p:txBody>
          </p:sp>
        </p:grpSp>
        <p:grpSp>
          <p:nvGrpSpPr>
            <p:cNvPr id="30" name="그룹 29">
              <a:extLst>
                <a:ext uri="{FF2B5EF4-FFF2-40B4-BE49-F238E27FC236}">
                  <a16:creationId xmlns:a16="http://schemas.microsoft.com/office/drawing/2014/main" xmlns="" id="{EA101DA7-28A0-4825-8294-91ED14409235}"/>
                </a:ext>
              </a:extLst>
            </p:cNvPr>
            <p:cNvGrpSpPr/>
            <p:nvPr userDrawn="1"/>
          </p:nvGrpSpPr>
          <p:grpSpPr>
            <a:xfrm>
              <a:off x="747834" y="3559917"/>
              <a:ext cx="8539600" cy="1055714"/>
              <a:chOff x="805623" y="3889855"/>
              <a:chExt cx="8539600" cy="1055714"/>
            </a:xfrm>
          </p:grpSpPr>
          <p:grpSp>
            <p:nvGrpSpPr>
              <p:cNvPr id="31" name="그룹 30">
                <a:extLst>
                  <a:ext uri="{FF2B5EF4-FFF2-40B4-BE49-F238E27FC236}">
                    <a16:creationId xmlns:a16="http://schemas.microsoft.com/office/drawing/2014/main" xmlns="" id="{6D52BA93-54E3-4CA4-81A3-AAAA6FD74E74}"/>
                  </a:ext>
                </a:extLst>
              </p:cNvPr>
              <p:cNvGrpSpPr/>
              <p:nvPr/>
            </p:nvGrpSpPr>
            <p:grpSpPr>
              <a:xfrm>
                <a:off x="958539" y="3889855"/>
                <a:ext cx="8386684" cy="1055714"/>
                <a:chOff x="1098894" y="2558690"/>
                <a:chExt cx="8386684" cy="1055714"/>
              </a:xfrm>
            </p:grpSpPr>
            <p:sp>
              <p:nvSpPr>
                <p:cNvPr id="33" name="직사각형 32">
                  <a:extLst>
                    <a:ext uri="{FF2B5EF4-FFF2-40B4-BE49-F238E27FC236}">
                      <a16:creationId xmlns:a16="http://schemas.microsoft.com/office/drawing/2014/main" xmlns=""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Pairing similar, not necessarily equal, abilities as partners</a:t>
                  </a:r>
                </a:p>
              </p:txBody>
            </p:sp>
            <p:sp>
              <p:nvSpPr>
                <p:cNvPr id="34" name="직사각형 33">
                  <a:extLst>
                    <a:ext uri="{FF2B5EF4-FFF2-40B4-BE49-F238E27FC236}">
                      <a16:creationId xmlns:a16="http://schemas.microsoft.com/office/drawing/2014/main" xmlns="" id="{A138E381-77DA-4306-A103-3A1DDA69FDFA}"/>
                    </a:ext>
                  </a:extLst>
                </p:cNvPr>
                <p:cNvSpPr/>
                <p:nvPr/>
              </p:nvSpPr>
              <p:spPr>
                <a:xfrm>
                  <a:off x="1098894" y="2799950"/>
                  <a:ext cx="8386684" cy="8144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Pair programming can be effective when students of similar, though not necessarily equal, abilities are paired as partners. Pairing mismatched students often can lead to unbalanced participation. Teachers must emphasize that pair programming is not a “divide-and-conquer” strategy, but rather a true collaborative effort in every endeavor for the entire project. Teachers should avoid pairing very weak students with very strong students.</a:t>
                  </a:r>
                </a:p>
              </p:txBody>
            </p:sp>
          </p:grpSp>
          <p:sp>
            <p:nvSpPr>
              <p:cNvPr id="32" name="직사각형 31">
                <a:extLst>
                  <a:ext uri="{FF2B5EF4-FFF2-40B4-BE49-F238E27FC236}">
                    <a16:creationId xmlns:a16="http://schemas.microsoft.com/office/drawing/2014/main" xmlns=""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solidFill>
                    <a:prstClr val="white"/>
                  </a:solidFill>
                  <a:latin typeface="SamsungOne 400" panose="020B0503030303020204" pitchFamily="34" charset="0"/>
                </a:endParaRPr>
              </a:p>
            </p:txBody>
          </p:sp>
        </p:grpSp>
        <p:grpSp>
          <p:nvGrpSpPr>
            <p:cNvPr id="35" name="그룹 34">
              <a:extLst>
                <a:ext uri="{FF2B5EF4-FFF2-40B4-BE49-F238E27FC236}">
                  <a16:creationId xmlns:a16="http://schemas.microsoft.com/office/drawing/2014/main" xmlns="" id="{093BAA16-736E-4E14-ADD4-D0B065F97B84}"/>
                </a:ext>
              </a:extLst>
            </p:cNvPr>
            <p:cNvGrpSpPr/>
            <p:nvPr userDrawn="1"/>
          </p:nvGrpSpPr>
          <p:grpSpPr>
            <a:xfrm>
              <a:off x="747834" y="4781836"/>
              <a:ext cx="8539600" cy="651629"/>
              <a:chOff x="805623" y="5143345"/>
              <a:chExt cx="8539600" cy="651629"/>
            </a:xfrm>
          </p:grpSpPr>
          <p:grpSp>
            <p:nvGrpSpPr>
              <p:cNvPr id="36" name="그룹 35">
                <a:extLst>
                  <a:ext uri="{FF2B5EF4-FFF2-40B4-BE49-F238E27FC236}">
                    <a16:creationId xmlns:a16="http://schemas.microsoft.com/office/drawing/2014/main" xmlns="" id="{D293E823-4052-43C0-BEAE-3C7039D15A90}"/>
                  </a:ext>
                </a:extLst>
              </p:cNvPr>
              <p:cNvGrpSpPr/>
              <p:nvPr/>
            </p:nvGrpSpPr>
            <p:grpSpPr>
              <a:xfrm>
                <a:off x="966159" y="5143345"/>
                <a:ext cx="8379064" cy="651629"/>
                <a:chOff x="1098894" y="2558690"/>
                <a:chExt cx="8379064" cy="651629"/>
              </a:xfrm>
            </p:grpSpPr>
            <p:sp>
              <p:nvSpPr>
                <p:cNvPr id="38" name="직사각형 37">
                  <a:extLst>
                    <a:ext uri="{FF2B5EF4-FFF2-40B4-BE49-F238E27FC236}">
                      <a16:creationId xmlns:a16="http://schemas.microsoft.com/office/drawing/2014/main" xmlns="" id="{65518604-971B-46EE-9C46-B0A61E2C0C76}"/>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Motivate students by offering extra incentives </a:t>
                  </a:r>
                </a:p>
              </p:txBody>
            </p:sp>
            <p:sp>
              <p:nvSpPr>
                <p:cNvPr id="39" name="직사각형 38">
                  <a:extLst>
                    <a:ext uri="{FF2B5EF4-FFF2-40B4-BE49-F238E27FC236}">
                      <a16:creationId xmlns:a16="http://schemas.microsoft.com/office/drawing/2014/main" xmlns="" id="{EAD2FD8D-1FE7-49E5-8A52-6F8FA9CE371A}"/>
                    </a:ext>
                  </a:extLst>
                </p:cNvPr>
                <p:cNvSpPr/>
                <p:nvPr/>
              </p:nvSpPr>
              <p:spPr>
                <a:xfrm>
                  <a:off x="1098894" y="2799950"/>
                  <a:ext cx="8379064" cy="410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Offering extra incentives can help motivate students to pair, especially with advanced students. Some teachers have found it helpful to require students to pair for only one or two assignments. </a:t>
                  </a:r>
                </a:p>
              </p:txBody>
            </p:sp>
          </p:grpSp>
          <p:sp>
            <p:nvSpPr>
              <p:cNvPr id="37" name="직사각형 36">
                <a:extLst>
                  <a:ext uri="{FF2B5EF4-FFF2-40B4-BE49-F238E27FC236}">
                    <a16:creationId xmlns:a16="http://schemas.microsoft.com/office/drawing/2014/main" xmlns="" id="{D4A20AB2-235D-462A-AFBE-F2CE15681FE2}"/>
                  </a:ext>
                </a:extLst>
              </p:cNvPr>
              <p:cNvSpPr/>
              <p:nvPr/>
            </p:nvSpPr>
            <p:spPr>
              <a:xfrm>
                <a:off x="805623" y="515601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solidFill>
                    <a:prstClr val="white"/>
                  </a:solidFill>
                  <a:latin typeface="SamsungOne 400" panose="020B0503030303020204" pitchFamily="34" charset="0"/>
                </a:endParaRPr>
              </a:p>
            </p:txBody>
          </p:sp>
        </p:grpSp>
      </p:grpSp>
      <p:grpSp>
        <p:nvGrpSpPr>
          <p:cNvPr id="40" name="그룹 39">
            <a:extLst>
              <a:ext uri="{FF2B5EF4-FFF2-40B4-BE49-F238E27FC236}">
                <a16:creationId xmlns:a16="http://schemas.microsoft.com/office/drawing/2014/main" xmlns="" id="{D8D49945-C464-4DDD-ADD7-9189776293B8}"/>
              </a:ext>
            </a:extLst>
          </p:cNvPr>
          <p:cNvGrpSpPr/>
          <p:nvPr userDrawn="1"/>
        </p:nvGrpSpPr>
        <p:grpSpPr>
          <a:xfrm>
            <a:off x="589619" y="1588472"/>
            <a:ext cx="6613544" cy="430887"/>
            <a:chOff x="790976" y="1592058"/>
            <a:chExt cx="6615664" cy="430887"/>
          </a:xfrm>
        </p:grpSpPr>
        <p:sp>
          <p:nvSpPr>
            <p:cNvPr id="41" name="직사각형 40">
              <a:extLst>
                <a:ext uri="{FF2B5EF4-FFF2-40B4-BE49-F238E27FC236}">
                  <a16:creationId xmlns:a16="http://schemas.microsoft.com/office/drawing/2014/main" xmlns=""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799" b="1" dirty="0">
                  <a:solidFill>
                    <a:srgbClr val="0D0D0D"/>
                  </a:solidFill>
                  <a:latin typeface="Samsung Sharp Sans" pitchFamily="2" charset="0"/>
                  <a:ea typeface="Samsung Sharp Sans" pitchFamily="2" charset="0"/>
                  <a:cs typeface="Samsung Sharp Sans" pitchFamily="2" charset="0"/>
                </a:rPr>
                <a:t>Pair Programming Practice</a:t>
              </a:r>
            </a:p>
          </p:txBody>
        </p:sp>
        <p:pic>
          <p:nvPicPr>
            <p:cNvPr id="42" name="그림 41">
              <a:extLst>
                <a:ext uri="{FF2B5EF4-FFF2-40B4-BE49-F238E27FC236}">
                  <a16:creationId xmlns:a16="http://schemas.microsoft.com/office/drawing/2014/main" xmlns=""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sp>
        <p:nvSpPr>
          <p:cNvPr id="43"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en-US" altLang="ko-KR" sz="900" dirty="0">
                <a:solidFill>
                  <a:schemeClr val="bg1">
                    <a:lumMod val="50000"/>
                  </a:schemeClr>
                </a:solidFill>
                <a:latin typeface="SamsungSharpSans-Medium" pitchFamily="2" charset="0"/>
                <a:ea typeface="SamsungSharpSans-Medium" pitchFamily="2" charset="0"/>
                <a:cs typeface="SamsungSharpSans-Medium" pitchFamily="2" charset="0"/>
              </a:rPr>
              <a:t>Chapter 1. Introduction to Artificial Intelligence</a:t>
            </a:r>
            <a:endParaRPr lang="ko-KR" altLang="en-US" sz="9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1257613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onemore">
    <p:spTree>
      <p:nvGrpSpPr>
        <p:cNvPr id="1" name=""/>
        <p:cNvGrpSpPr/>
        <p:nvPr/>
      </p:nvGrpSpPr>
      <p:grpSpPr>
        <a:xfrm>
          <a:off x="0" y="0"/>
          <a:ext cx="0" cy="0"/>
          <a:chOff x="0" y="0"/>
          <a:chExt cx="0" cy="0"/>
        </a:xfrm>
      </p:grpSpPr>
      <p:grpSp>
        <p:nvGrpSpPr>
          <p:cNvPr id="17" name="그룹 16">
            <a:extLst>
              <a:ext uri="{FF2B5EF4-FFF2-40B4-BE49-F238E27FC236}">
                <a16:creationId xmlns:a16="http://schemas.microsoft.com/office/drawing/2014/main" xmlns="" id="{8F9D91F2-1DA9-4775-A2F4-3EA836FC8AC8}"/>
              </a:ext>
            </a:extLst>
          </p:cNvPr>
          <p:cNvGrpSpPr/>
          <p:nvPr userDrawn="1"/>
        </p:nvGrpSpPr>
        <p:grpSpPr>
          <a:xfrm>
            <a:off x="0" y="1"/>
            <a:ext cx="9902825" cy="999802"/>
            <a:chOff x="0" y="1"/>
            <a:chExt cx="9906000" cy="999802"/>
          </a:xfrm>
        </p:grpSpPr>
        <p:sp>
          <p:nvSpPr>
            <p:cNvPr id="18" name="직사각형 17">
              <a:extLst>
                <a:ext uri="{FF2B5EF4-FFF2-40B4-BE49-F238E27FC236}">
                  <a16:creationId xmlns:a16="http://schemas.microsoft.com/office/drawing/2014/main" xmlns=""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a16="http://schemas.microsoft.com/office/drawing/2014/main" xmlns=""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grpSp>
      <p:cxnSp>
        <p:nvCxnSpPr>
          <p:cNvPr id="20" name="직선 연결선 19">
            <a:extLst>
              <a:ext uri="{FF2B5EF4-FFF2-40B4-BE49-F238E27FC236}">
                <a16:creationId xmlns:a16="http://schemas.microsoft.com/office/drawing/2014/main" xmlns="" id="{F763F9BA-EE85-4466-9F91-463051CFC433}"/>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a16="http://schemas.microsoft.com/office/drawing/2014/main" xmlns="" id="{83DE29B4-2918-48DA-8AAD-6689F9D9B25F}"/>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22" name="직사각형 7">
            <a:extLst>
              <a:ext uri="{FF2B5EF4-FFF2-40B4-BE49-F238E27FC236}">
                <a16:creationId xmlns:a16="http://schemas.microsoft.com/office/drawing/2014/main" xmlns="" id="{3C9B8629-554D-4DBE-9C51-F645BAD954BC}"/>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7" name="그룹 6">
            <a:extLst>
              <a:ext uri="{FF2B5EF4-FFF2-40B4-BE49-F238E27FC236}">
                <a16:creationId xmlns:a16="http://schemas.microsoft.com/office/drawing/2014/main" xmlns="" id="{FDEC6B4D-744D-4E9D-89EE-6B4FB27E7344}"/>
              </a:ext>
            </a:extLst>
          </p:cNvPr>
          <p:cNvGrpSpPr/>
          <p:nvPr userDrawn="1"/>
        </p:nvGrpSpPr>
        <p:grpSpPr>
          <a:xfrm>
            <a:off x="449468" y="1462227"/>
            <a:ext cx="9000714" cy="4500283"/>
            <a:chOff x="449612" y="1219200"/>
            <a:chExt cx="9003600" cy="4500283"/>
          </a:xfrm>
        </p:grpSpPr>
        <p:grpSp>
          <p:nvGrpSpPr>
            <p:cNvPr id="2" name="그룹 1">
              <a:extLst>
                <a:ext uri="{FF2B5EF4-FFF2-40B4-BE49-F238E27FC236}">
                  <a16:creationId xmlns:a16="http://schemas.microsoft.com/office/drawing/2014/main" xmlns="" id="{15B09C5B-34F7-4FED-9E9F-30D9359F898E}"/>
                </a:ext>
              </a:extLst>
            </p:cNvPr>
            <p:cNvGrpSpPr/>
            <p:nvPr userDrawn="1"/>
          </p:nvGrpSpPr>
          <p:grpSpPr>
            <a:xfrm>
              <a:off x="449612" y="1219200"/>
              <a:ext cx="9003600" cy="4500283"/>
              <a:chOff x="578678" y="1445207"/>
              <a:chExt cx="8748000" cy="4136077"/>
            </a:xfrm>
          </p:grpSpPr>
          <p:sp>
            <p:nvSpPr>
              <p:cNvPr id="3" name="직사각형 2"/>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4" name="직사각형 3"/>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29" name="이등변 삼각형 28"/>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grpSp>
        <p:grpSp>
          <p:nvGrpSpPr>
            <p:cNvPr id="24" name="그룹 23">
              <a:extLst>
                <a:ext uri="{FF2B5EF4-FFF2-40B4-BE49-F238E27FC236}">
                  <a16:creationId xmlns:a16="http://schemas.microsoft.com/office/drawing/2014/main" xmlns="" id="{13D70919-1A43-46D4-9CAD-A2E01D8807D4}"/>
                </a:ext>
              </a:extLst>
            </p:cNvPr>
            <p:cNvGrpSpPr/>
            <p:nvPr userDrawn="1"/>
          </p:nvGrpSpPr>
          <p:grpSpPr>
            <a:xfrm>
              <a:off x="747834" y="2165797"/>
              <a:ext cx="8539600" cy="1267182"/>
              <a:chOff x="805623" y="2423005"/>
              <a:chExt cx="8539600" cy="1267182"/>
            </a:xfrm>
          </p:grpSpPr>
          <p:grpSp>
            <p:nvGrpSpPr>
              <p:cNvPr id="25" name="그룹 24">
                <a:extLst>
                  <a:ext uri="{FF2B5EF4-FFF2-40B4-BE49-F238E27FC236}">
                    <a16:creationId xmlns:a16="http://schemas.microsoft.com/office/drawing/2014/main" xmlns=""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a16="http://schemas.microsoft.com/office/drawing/2014/main" xmlns=""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Prevent collaboration cheating</a:t>
                  </a:r>
                </a:p>
              </p:txBody>
            </p:sp>
            <p:sp>
              <p:nvSpPr>
                <p:cNvPr id="28" name="직사각형 27">
                  <a:extLst>
                    <a:ext uri="{FF2B5EF4-FFF2-40B4-BE49-F238E27FC236}">
                      <a16:creationId xmlns:a16="http://schemas.microsoft.com/office/drawing/2014/main" xmlns=""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The challenge for the teacher is to find ways to assess individual outcomes, while leveraging the benefits of collaboration. How do you know whether a student learned or cheated? Experts recommend revisiting course design and assessment, as well as explicitly and concretely discussing with the students on behaviors that will be interpreted as cheating. Experts encourage teachers to make assignments meaningful to students and to explain the value of what students will learn by completing them.</a:t>
                  </a:r>
                </a:p>
              </p:txBody>
            </p:sp>
          </p:grpSp>
          <p:sp>
            <p:nvSpPr>
              <p:cNvPr id="26" name="직사각형 25">
                <a:extLst>
                  <a:ext uri="{FF2B5EF4-FFF2-40B4-BE49-F238E27FC236}">
                    <a16:creationId xmlns:a16="http://schemas.microsoft.com/office/drawing/2014/main" xmlns=""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solidFill>
                    <a:prstClr val="white"/>
                  </a:solidFill>
                  <a:latin typeface="SamsungOne 400" panose="020B0503030303020204" pitchFamily="34" charset="0"/>
                </a:endParaRPr>
              </a:p>
            </p:txBody>
          </p:sp>
        </p:grpSp>
        <p:grpSp>
          <p:nvGrpSpPr>
            <p:cNvPr id="30" name="그룹 29">
              <a:extLst>
                <a:ext uri="{FF2B5EF4-FFF2-40B4-BE49-F238E27FC236}">
                  <a16:creationId xmlns:a16="http://schemas.microsoft.com/office/drawing/2014/main" xmlns="" id="{EA101DA7-28A0-4825-8294-91ED14409235}"/>
                </a:ext>
              </a:extLst>
            </p:cNvPr>
            <p:cNvGrpSpPr/>
            <p:nvPr userDrawn="1"/>
          </p:nvGrpSpPr>
          <p:grpSpPr>
            <a:xfrm>
              <a:off x="747834" y="3595777"/>
              <a:ext cx="8539600" cy="1876451"/>
              <a:chOff x="805623" y="3889855"/>
              <a:chExt cx="8539600" cy="1876451"/>
            </a:xfrm>
          </p:grpSpPr>
          <p:grpSp>
            <p:nvGrpSpPr>
              <p:cNvPr id="31" name="그룹 30">
                <a:extLst>
                  <a:ext uri="{FF2B5EF4-FFF2-40B4-BE49-F238E27FC236}">
                    <a16:creationId xmlns:a16="http://schemas.microsoft.com/office/drawing/2014/main" xmlns="" id="{6D52BA93-54E3-4CA4-81A3-AAAA6FD74E74}"/>
                  </a:ext>
                </a:extLst>
              </p:cNvPr>
              <p:cNvGrpSpPr/>
              <p:nvPr/>
            </p:nvGrpSpPr>
            <p:grpSpPr>
              <a:xfrm>
                <a:off x="958539" y="3889855"/>
                <a:ext cx="8386684" cy="1876451"/>
                <a:chOff x="1098894" y="2558690"/>
                <a:chExt cx="8386684" cy="1876451"/>
              </a:xfrm>
            </p:grpSpPr>
            <p:sp>
              <p:nvSpPr>
                <p:cNvPr id="33" name="직사각형 32">
                  <a:extLst>
                    <a:ext uri="{FF2B5EF4-FFF2-40B4-BE49-F238E27FC236}">
                      <a16:creationId xmlns:a16="http://schemas.microsoft.com/office/drawing/2014/main" xmlns=""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Collaborative learning environment</a:t>
                  </a:r>
                </a:p>
              </p:txBody>
            </p:sp>
            <p:sp>
              <p:nvSpPr>
                <p:cNvPr id="34" name="직사각형 33">
                  <a:extLst>
                    <a:ext uri="{FF2B5EF4-FFF2-40B4-BE49-F238E27FC236}">
                      <a16:creationId xmlns:a16="http://schemas.microsoft.com/office/drawing/2014/main" xmlns="" id="{A138E381-77DA-4306-A103-3A1DDA69FDFA}"/>
                    </a:ext>
                  </a:extLst>
                </p:cNvPr>
                <p:cNvSpPr/>
                <p:nvPr/>
              </p:nvSpPr>
              <p:spPr>
                <a:xfrm>
                  <a:off x="1098894" y="2799950"/>
                  <a:ext cx="8386684" cy="16351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A collaborative learning environment occurs anytime an instructor requires students to work together on learning activities. Collaborative learning environments can involve both formal and informal activities and may or may not include direct assessment. For example, pairs of students work on programming assignments; small groups of students discuss possible answers to a professor’s question during lecture; and students work together outside of class to learn new concepts. Collaborative learning is distinct from projects where students “divide and conquer.” When students divide the work, each is responsible for only part of the problem solving and there are very limited opportunities for working through problems with others. In collaborative environments, students are engaged in intellectual talk with each other.</a:t>
                  </a:r>
                </a:p>
              </p:txBody>
            </p:sp>
          </p:grpSp>
          <p:sp>
            <p:nvSpPr>
              <p:cNvPr id="32" name="직사각형 31">
                <a:extLst>
                  <a:ext uri="{FF2B5EF4-FFF2-40B4-BE49-F238E27FC236}">
                    <a16:creationId xmlns:a16="http://schemas.microsoft.com/office/drawing/2014/main" xmlns=""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solidFill>
                    <a:prstClr val="white"/>
                  </a:solidFill>
                  <a:latin typeface="SamsungOne 400" panose="020B0503030303020204" pitchFamily="34" charset="0"/>
                </a:endParaRPr>
              </a:p>
            </p:txBody>
          </p:sp>
        </p:grpSp>
        <p:grpSp>
          <p:nvGrpSpPr>
            <p:cNvPr id="40" name="그룹 39">
              <a:extLst>
                <a:ext uri="{FF2B5EF4-FFF2-40B4-BE49-F238E27FC236}">
                  <a16:creationId xmlns:a16="http://schemas.microsoft.com/office/drawing/2014/main" xmlns="" id="{D8D49945-C464-4DDD-ADD7-9189776293B8}"/>
                </a:ext>
              </a:extLst>
            </p:cNvPr>
            <p:cNvGrpSpPr/>
            <p:nvPr userDrawn="1"/>
          </p:nvGrpSpPr>
          <p:grpSpPr>
            <a:xfrm>
              <a:off x="589808" y="1345444"/>
              <a:ext cx="6615664" cy="430887"/>
              <a:chOff x="790976" y="1592058"/>
              <a:chExt cx="6615664" cy="430887"/>
            </a:xfrm>
          </p:grpSpPr>
          <p:sp>
            <p:nvSpPr>
              <p:cNvPr id="41" name="직사각형 40">
                <a:extLst>
                  <a:ext uri="{FF2B5EF4-FFF2-40B4-BE49-F238E27FC236}">
                    <a16:creationId xmlns:a16="http://schemas.microsoft.com/office/drawing/2014/main" xmlns=""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799" b="1" dirty="0">
                    <a:solidFill>
                      <a:srgbClr val="0D0D0D"/>
                    </a:solidFill>
                    <a:latin typeface="Samsung Sharp Sans" pitchFamily="2" charset="0"/>
                    <a:ea typeface="Samsung Sharp Sans" pitchFamily="2" charset="0"/>
                    <a:cs typeface="Samsung Sharp Sans" pitchFamily="2" charset="0"/>
                  </a:rPr>
                  <a:t>Pair Programming Practice</a:t>
                </a:r>
              </a:p>
            </p:txBody>
          </p:sp>
          <p:pic>
            <p:nvPicPr>
              <p:cNvPr id="42" name="그림 41">
                <a:extLst>
                  <a:ext uri="{FF2B5EF4-FFF2-40B4-BE49-F238E27FC236}">
                    <a16:creationId xmlns:a16="http://schemas.microsoft.com/office/drawing/2014/main" xmlns=""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grpSp>
      <p:sp>
        <p:nvSpPr>
          <p:cNvPr id="35"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en-US" altLang="ko-KR" sz="900" dirty="0">
                <a:solidFill>
                  <a:schemeClr val="bg1">
                    <a:lumMod val="50000"/>
                  </a:schemeClr>
                </a:solidFill>
                <a:latin typeface="SamsungSharpSans-Medium" pitchFamily="2" charset="0"/>
                <a:ea typeface="SamsungSharpSans-Medium" pitchFamily="2" charset="0"/>
                <a:cs typeface="SamsungSharpSans-Medium" pitchFamily="2" charset="0"/>
              </a:rPr>
              <a:t>Chapter 1. Introduction to Artificial Intelligence</a:t>
            </a:r>
            <a:endParaRPr lang="ko-KR" altLang="en-US" sz="9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1051392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iz">
    <p:spTree>
      <p:nvGrpSpPr>
        <p:cNvPr id="1" name=""/>
        <p:cNvGrpSpPr/>
        <p:nvPr/>
      </p:nvGrpSpPr>
      <p:grpSpPr>
        <a:xfrm>
          <a:off x="0" y="0"/>
          <a:ext cx="0" cy="0"/>
          <a:chOff x="0" y="0"/>
          <a:chExt cx="0" cy="0"/>
        </a:xfrm>
      </p:grpSpPr>
      <p:sp>
        <p:nvSpPr>
          <p:cNvPr id="3" name="직사각형 2"/>
          <p:cNvSpPr/>
          <p:nvPr userDrawn="1"/>
        </p:nvSpPr>
        <p:spPr>
          <a:xfrm>
            <a:off x="451162" y="1220478"/>
            <a:ext cx="8999020" cy="811746"/>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4" name="직사각형 3"/>
          <p:cNvSpPr/>
          <p:nvPr userDrawn="1"/>
        </p:nvSpPr>
        <p:spPr>
          <a:xfrm>
            <a:off x="451162" y="2070324"/>
            <a:ext cx="8999020" cy="4231864"/>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5" name="직사각형 4">
            <a:extLst>
              <a:ext uri="{FF2B5EF4-FFF2-40B4-BE49-F238E27FC236}">
                <a16:creationId xmlns:a16="http://schemas.microsoft.com/office/drawing/2014/main" xmlns="" id="{3B885908-D506-4EF6-8EA9-375133536ADE}"/>
              </a:ext>
            </a:extLst>
          </p:cNvPr>
          <p:cNvSpPr/>
          <p:nvPr userDrawn="1"/>
        </p:nvSpPr>
        <p:spPr>
          <a:xfrm>
            <a:off x="646276" y="1415780"/>
            <a:ext cx="105919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srgbClr val="0D0D0D"/>
                </a:solidFill>
                <a:latin typeface="Samsung Sharp Sans" pitchFamily="2" charset="0"/>
                <a:ea typeface="Samsung Sharp Sans" pitchFamily="2" charset="0"/>
                <a:cs typeface="Samsung Sharp Sans" pitchFamily="2" charset="0"/>
              </a:rPr>
              <a:t>Q1.</a:t>
            </a:r>
          </a:p>
        </p:txBody>
      </p:sp>
      <p:pic>
        <p:nvPicPr>
          <p:cNvPr id="22" name="그림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2139" y="5406365"/>
            <a:ext cx="112868" cy="109719"/>
          </a:xfrm>
          <a:prstGeom prst="rect">
            <a:avLst/>
          </a:prstGeom>
        </p:spPr>
      </p:pic>
      <p:cxnSp>
        <p:nvCxnSpPr>
          <p:cNvPr id="14" name="직선 연결선 13">
            <a:extLst>
              <a:ext uri="{FF2B5EF4-FFF2-40B4-BE49-F238E27FC236}">
                <a16:creationId xmlns:a16="http://schemas.microsoft.com/office/drawing/2014/main" xmlns="" id="{3BBBBCF4-8F64-4C44-B381-7016C297D04F}"/>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슬라이드 번호 개체 틀 15">
            <a:extLst>
              <a:ext uri="{FF2B5EF4-FFF2-40B4-BE49-F238E27FC236}">
                <a16:creationId xmlns:a16="http://schemas.microsoft.com/office/drawing/2014/main" xmlns="" id="{2FC1FA6A-7119-4287-A121-C31068A9FCD3}"/>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xmlns="" id="{94BFF8EC-69D9-42AE-A84D-CEFDE15AD513}"/>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27" name="그룹 26">
            <a:extLst>
              <a:ext uri="{FF2B5EF4-FFF2-40B4-BE49-F238E27FC236}">
                <a16:creationId xmlns:a16="http://schemas.microsoft.com/office/drawing/2014/main" xmlns="" id="{A3338F14-C71C-49FB-9B8F-636CAA3F7EFA}"/>
              </a:ext>
            </a:extLst>
          </p:cNvPr>
          <p:cNvGrpSpPr/>
          <p:nvPr userDrawn="1"/>
        </p:nvGrpSpPr>
        <p:grpSpPr>
          <a:xfrm>
            <a:off x="0" y="1"/>
            <a:ext cx="9902825" cy="999802"/>
            <a:chOff x="0" y="1"/>
            <a:chExt cx="9906000" cy="999802"/>
          </a:xfrm>
        </p:grpSpPr>
        <p:sp>
          <p:nvSpPr>
            <p:cNvPr id="28" name="직사각형 27">
              <a:extLst>
                <a:ext uri="{FF2B5EF4-FFF2-40B4-BE49-F238E27FC236}">
                  <a16:creationId xmlns:a16="http://schemas.microsoft.com/office/drawing/2014/main" xmlns="" id="{845141B1-0821-46A7-A897-9E66E1D5B440}"/>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29" name="직사각형 28">
              <a:extLst>
                <a:ext uri="{FF2B5EF4-FFF2-40B4-BE49-F238E27FC236}">
                  <a16:creationId xmlns:a16="http://schemas.microsoft.com/office/drawing/2014/main" xmlns="" id="{1C7333F1-B594-4B0D-BB31-CF147773CE81}"/>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grpSp>
      <p:sp>
        <p:nvSpPr>
          <p:cNvPr id="13"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en-US" altLang="ko-KR" sz="900" dirty="0">
                <a:solidFill>
                  <a:schemeClr val="bg1">
                    <a:lumMod val="50000"/>
                  </a:schemeClr>
                </a:solidFill>
                <a:latin typeface="SamsungSharpSans-Medium" pitchFamily="2" charset="0"/>
                <a:ea typeface="SamsungSharpSans-Medium" pitchFamily="2" charset="0"/>
                <a:cs typeface="SamsungSharpSans-Medium" pitchFamily="2" charset="0"/>
              </a:rPr>
              <a:t>Chapter 1. Introduction to Artificial Intelligence</a:t>
            </a:r>
            <a:endParaRPr lang="ko-KR" altLang="en-US" sz="9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185172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ody">
    <p:spTree>
      <p:nvGrpSpPr>
        <p:cNvPr id="1" name=""/>
        <p:cNvGrpSpPr/>
        <p:nvPr/>
      </p:nvGrpSpPr>
      <p:grpSpPr>
        <a:xfrm>
          <a:off x="0" y="0"/>
          <a:ext cx="0" cy="0"/>
          <a:chOff x="0" y="0"/>
          <a:chExt cx="0" cy="0"/>
        </a:xfrm>
      </p:grpSpPr>
      <p:cxnSp>
        <p:nvCxnSpPr>
          <p:cNvPr id="10" name="직선 연결선 9">
            <a:extLst>
              <a:ext uri="{FF2B5EF4-FFF2-40B4-BE49-F238E27FC236}">
                <a16:creationId xmlns:a16="http://schemas.microsoft.com/office/drawing/2014/main" xmlns=""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xmlns=""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cxnSp>
        <p:nvCxnSpPr>
          <p:cNvPr id="7" name="직선 연결선 6"/>
          <p:cNvCxnSpPr/>
          <p:nvPr userDrawn="1"/>
        </p:nvCxnSpPr>
        <p:spPr>
          <a:xfrm>
            <a:off x="449468" y="900000"/>
            <a:ext cx="9000714" cy="0"/>
          </a:xfrm>
          <a:prstGeom prst="line">
            <a:avLst/>
          </a:prstGeom>
          <a:ln w="15875">
            <a:solidFill>
              <a:srgbClr val="0924A5"/>
            </a:solidFill>
          </a:ln>
        </p:spPr>
        <p:style>
          <a:lnRef idx="1">
            <a:schemeClr val="accent1"/>
          </a:lnRef>
          <a:fillRef idx="0">
            <a:schemeClr val="accent1"/>
          </a:fillRef>
          <a:effectRef idx="0">
            <a:schemeClr val="accent1"/>
          </a:effectRef>
          <a:fontRef idx="minor">
            <a:schemeClr val="tx1"/>
          </a:fontRef>
        </p:style>
      </p:cxnSp>
      <p:sp>
        <p:nvSpPr>
          <p:cNvPr id="9"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en-US" altLang="ko-KR" sz="900" dirty="0">
                <a:solidFill>
                  <a:schemeClr val="bg1">
                    <a:lumMod val="50000"/>
                  </a:schemeClr>
                </a:solidFill>
                <a:latin typeface="SamsungSharpSans-Medium" pitchFamily="2" charset="0"/>
                <a:ea typeface="SamsungSharpSans-Medium" pitchFamily="2" charset="0"/>
                <a:cs typeface="SamsungSharpSans-Medium" pitchFamily="2" charset="0"/>
              </a:rPr>
              <a:t>Chapter 1. Introduction to Artificial Intelligence</a:t>
            </a:r>
            <a:endParaRPr lang="ko-KR" altLang="en-US" sz="9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895499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3228270"/>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7" r:id="rId14"/>
    <p:sldLayoutId id="2147483731" r:id="rId15"/>
  </p:sldLayoutIdLst>
  <p:txStyles>
    <p:titleStyle>
      <a:lvl1pPr algn="l" defTabSz="914126" rtl="0" eaLnBrk="1" latinLnBrk="1"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1" hangingPunct="1">
        <a:defRPr sz="1799" kern="1200">
          <a:solidFill>
            <a:schemeClr val="tx1"/>
          </a:solidFill>
          <a:latin typeface="+mn-lt"/>
          <a:ea typeface="+mn-ea"/>
          <a:cs typeface="+mn-cs"/>
        </a:defRPr>
      </a:lvl1pPr>
      <a:lvl2pPr marL="457063" algn="l" defTabSz="914126" rtl="0" eaLnBrk="1" latinLnBrk="1" hangingPunct="1">
        <a:defRPr sz="1799" kern="1200">
          <a:solidFill>
            <a:schemeClr val="tx1"/>
          </a:solidFill>
          <a:latin typeface="+mn-lt"/>
          <a:ea typeface="+mn-ea"/>
          <a:cs typeface="+mn-cs"/>
        </a:defRPr>
      </a:lvl2pPr>
      <a:lvl3pPr marL="914126" algn="l" defTabSz="914126" rtl="0" eaLnBrk="1" latinLnBrk="1" hangingPunct="1">
        <a:defRPr sz="1799" kern="1200">
          <a:solidFill>
            <a:schemeClr val="tx1"/>
          </a:solidFill>
          <a:latin typeface="+mn-lt"/>
          <a:ea typeface="+mn-ea"/>
          <a:cs typeface="+mn-cs"/>
        </a:defRPr>
      </a:lvl3pPr>
      <a:lvl4pPr marL="1371189" algn="l" defTabSz="914126" rtl="0" eaLnBrk="1" latinLnBrk="1" hangingPunct="1">
        <a:defRPr sz="1799" kern="1200">
          <a:solidFill>
            <a:schemeClr val="tx1"/>
          </a:solidFill>
          <a:latin typeface="+mn-lt"/>
          <a:ea typeface="+mn-ea"/>
          <a:cs typeface="+mn-cs"/>
        </a:defRPr>
      </a:lvl4pPr>
      <a:lvl5pPr marL="1828251" algn="l" defTabSz="914126" rtl="0" eaLnBrk="1" latinLnBrk="1" hangingPunct="1">
        <a:defRPr sz="1799" kern="1200">
          <a:solidFill>
            <a:schemeClr val="tx1"/>
          </a:solidFill>
          <a:latin typeface="+mn-lt"/>
          <a:ea typeface="+mn-ea"/>
          <a:cs typeface="+mn-cs"/>
        </a:defRPr>
      </a:lvl5pPr>
      <a:lvl6pPr marL="2285314" algn="l" defTabSz="914126" rtl="0" eaLnBrk="1" latinLnBrk="1" hangingPunct="1">
        <a:defRPr sz="1799" kern="1200">
          <a:solidFill>
            <a:schemeClr val="tx1"/>
          </a:solidFill>
          <a:latin typeface="+mn-lt"/>
          <a:ea typeface="+mn-ea"/>
          <a:cs typeface="+mn-cs"/>
        </a:defRPr>
      </a:lvl6pPr>
      <a:lvl7pPr marL="2742377" algn="l" defTabSz="914126" rtl="0" eaLnBrk="1" latinLnBrk="1" hangingPunct="1">
        <a:defRPr sz="1799" kern="1200">
          <a:solidFill>
            <a:schemeClr val="tx1"/>
          </a:solidFill>
          <a:latin typeface="+mn-lt"/>
          <a:ea typeface="+mn-ea"/>
          <a:cs typeface="+mn-cs"/>
        </a:defRPr>
      </a:lvl7pPr>
      <a:lvl8pPr marL="3199440" algn="l" defTabSz="914126" rtl="0" eaLnBrk="1" latinLnBrk="1" hangingPunct="1">
        <a:defRPr sz="1799" kern="1200">
          <a:solidFill>
            <a:schemeClr val="tx1"/>
          </a:solidFill>
          <a:latin typeface="+mn-lt"/>
          <a:ea typeface="+mn-ea"/>
          <a:cs typeface="+mn-cs"/>
        </a:defRPr>
      </a:lvl8pPr>
      <a:lvl9pPr marL="3656503" algn="l" defTabSz="914126" rtl="0" eaLnBrk="1" latinLnBrk="1"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5.xml"/><Relationship Id="rId1" Type="http://schemas.openxmlformats.org/officeDocument/2006/relationships/tags" Target="../tags/tag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12.xml"/><Relationship Id="rId5" Type="http://schemas.openxmlformats.org/officeDocument/2006/relationships/image" Target="../media/image11.png"/><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14.xml"/><Relationship Id="rId1" Type="http://schemas.openxmlformats.org/officeDocument/2006/relationships/tags" Target="../tags/tag102.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11.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14.xml"/><Relationship Id="rId1" Type="http://schemas.openxmlformats.org/officeDocument/2006/relationships/tags" Target="../tags/tag103.xml"/><Relationship Id="rId4" Type="http://schemas.openxmlformats.org/officeDocument/2006/relationships/image" Target="../media/image207.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3.xml"/><Relationship Id="rId1" Type="http://schemas.openxmlformats.org/officeDocument/2006/relationships/tags" Target="../tags/tag104.xml"/><Relationship Id="rId5" Type="http://schemas.openxmlformats.org/officeDocument/2006/relationships/image" Target="../media/image11.png"/><Relationship Id="rId4" Type="http://schemas.openxmlformats.org/officeDocument/2006/relationships/image" Target="../media/image12.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14.xml"/><Relationship Id="rId1" Type="http://schemas.openxmlformats.org/officeDocument/2006/relationships/tags" Target="../tags/tag105.xml"/><Relationship Id="rId4" Type="http://schemas.openxmlformats.org/officeDocument/2006/relationships/image" Target="../media/image11.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14.xml"/><Relationship Id="rId1" Type="http://schemas.openxmlformats.org/officeDocument/2006/relationships/tags" Target="../tags/tag106.xml"/><Relationship Id="rId5" Type="http://schemas.openxmlformats.org/officeDocument/2006/relationships/image" Target="../media/image11.png"/><Relationship Id="rId4" Type="http://schemas.openxmlformats.org/officeDocument/2006/relationships/image" Target="../media/image208.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3.xml"/><Relationship Id="rId1" Type="http://schemas.openxmlformats.org/officeDocument/2006/relationships/tags" Target="../tags/tag107.xml"/><Relationship Id="rId5" Type="http://schemas.openxmlformats.org/officeDocument/2006/relationships/image" Target="../media/image11.png"/><Relationship Id="rId4" Type="http://schemas.openxmlformats.org/officeDocument/2006/relationships/image" Target="../media/image12.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14.xml"/><Relationship Id="rId1" Type="http://schemas.openxmlformats.org/officeDocument/2006/relationships/tags" Target="../tags/tag108.xml"/><Relationship Id="rId6" Type="http://schemas.openxmlformats.org/officeDocument/2006/relationships/image" Target="../media/image210.png"/><Relationship Id="rId5" Type="http://schemas.openxmlformats.org/officeDocument/2006/relationships/image" Target="../media/image209.png"/><Relationship Id="rId4" Type="http://schemas.openxmlformats.org/officeDocument/2006/relationships/image" Target="../media/image11.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14.xml"/><Relationship Id="rId1" Type="http://schemas.openxmlformats.org/officeDocument/2006/relationships/tags" Target="../tags/tag109.xml"/><Relationship Id="rId4" Type="http://schemas.openxmlformats.org/officeDocument/2006/relationships/image" Target="../media/image211.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3.xml"/><Relationship Id="rId1" Type="http://schemas.openxmlformats.org/officeDocument/2006/relationships/tags" Target="../tags/tag110.xml"/><Relationship Id="rId5" Type="http://schemas.openxmlformats.org/officeDocument/2006/relationships/image" Target="../media/image11.png"/><Relationship Id="rId4" Type="http://schemas.openxmlformats.org/officeDocument/2006/relationships/image" Target="../media/image12.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14.xml"/><Relationship Id="rId1" Type="http://schemas.openxmlformats.org/officeDocument/2006/relationships/tags" Target="../tags/tag11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4.xml"/><Relationship Id="rId1" Type="http://schemas.openxmlformats.org/officeDocument/2006/relationships/tags" Target="../tags/tag13.xml"/><Relationship Id="rId5" Type="http://schemas.openxmlformats.org/officeDocument/2006/relationships/image" Target="../media/image11.png"/><Relationship Id="rId4" Type="http://schemas.openxmlformats.org/officeDocument/2006/relationships/image" Target="../media/image20.pn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14.xml"/><Relationship Id="rId1" Type="http://schemas.openxmlformats.org/officeDocument/2006/relationships/tags" Target="../tags/tag112.xml"/><Relationship Id="rId4" Type="http://schemas.openxmlformats.org/officeDocument/2006/relationships/image" Target="../media/image11.pn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14.xml"/><Relationship Id="rId1" Type="http://schemas.openxmlformats.org/officeDocument/2006/relationships/tags" Target="../tags/tag113.xml"/><Relationship Id="rId6" Type="http://schemas.openxmlformats.org/officeDocument/2006/relationships/image" Target="../media/image214.png"/><Relationship Id="rId5" Type="http://schemas.openxmlformats.org/officeDocument/2006/relationships/image" Target="../media/image213.png"/><Relationship Id="rId4" Type="http://schemas.openxmlformats.org/officeDocument/2006/relationships/image" Target="../media/image212.pn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3.xml"/><Relationship Id="rId1" Type="http://schemas.openxmlformats.org/officeDocument/2006/relationships/tags" Target="../tags/tag114.xml"/><Relationship Id="rId5" Type="http://schemas.openxmlformats.org/officeDocument/2006/relationships/image" Target="../media/image11.png"/><Relationship Id="rId4" Type="http://schemas.openxmlformats.org/officeDocument/2006/relationships/image" Target="../media/image12.png"/></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14.xml"/><Relationship Id="rId1" Type="http://schemas.openxmlformats.org/officeDocument/2006/relationships/tags" Target="../tags/tag115.xml"/><Relationship Id="rId5" Type="http://schemas.openxmlformats.org/officeDocument/2006/relationships/image" Target="../media/image11.png"/><Relationship Id="rId4" Type="http://schemas.openxmlformats.org/officeDocument/2006/relationships/image" Target="../media/image215.png"/></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14.xml"/><Relationship Id="rId1" Type="http://schemas.openxmlformats.org/officeDocument/2006/relationships/tags" Target="../tags/tag116.xml"/><Relationship Id="rId4" Type="http://schemas.openxmlformats.org/officeDocument/2006/relationships/image" Target="../media/image216.png"/></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3.xml"/><Relationship Id="rId1" Type="http://schemas.openxmlformats.org/officeDocument/2006/relationships/tags" Target="../tags/tag117.xml"/><Relationship Id="rId5" Type="http://schemas.openxmlformats.org/officeDocument/2006/relationships/image" Target="../media/image12.png"/><Relationship Id="rId4" Type="http://schemas.openxmlformats.org/officeDocument/2006/relationships/image" Target="../media/image11.png"/></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14.xml"/><Relationship Id="rId1" Type="http://schemas.openxmlformats.org/officeDocument/2006/relationships/tags" Target="../tags/tag118.xml"/><Relationship Id="rId4" Type="http://schemas.openxmlformats.org/officeDocument/2006/relationships/image" Target="../media/image11.png"/></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3.xml"/><Relationship Id="rId1" Type="http://schemas.openxmlformats.org/officeDocument/2006/relationships/tags" Target="../tags/tag119.xml"/><Relationship Id="rId5" Type="http://schemas.openxmlformats.org/officeDocument/2006/relationships/image" Target="../media/image11.png"/><Relationship Id="rId4" Type="http://schemas.openxmlformats.org/officeDocument/2006/relationships/image" Target="../media/image12.png"/></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14.xml"/><Relationship Id="rId1" Type="http://schemas.openxmlformats.org/officeDocument/2006/relationships/tags" Target="../tags/tag120.xml"/></Relationships>
</file>

<file path=ppt/slides/_rels/slide1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13.xml"/><Relationship Id="rId1" Type="http://schemas.openxmlformats.org/officeDocument/2006/relationships/tags" Target="../tags/tag12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4.xml"/><Relationship Id="rId1" Type="http://schemas.openxmlformats.org/officeDocument/2006/relationships/tags" Target="../tags/tag14.xml"/><Relationship Id="rId5" Type="http://schemas.openxmlformats.org/officeDocument/2006/relationships/image" Target="../media/image11.png"/><Relationship Id="rId4" Type="http://schemas.openxmlformats.org/officeDocument/2006/relationships/image" Target="../media/image21.png"/></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2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15.xml"/><Relationship Id="rId5" Type="http://schemas.openxmlformats.org/officeDocument/2006/relationships/image" Target="../media/image11.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4.xml"/><Relationship Id="rId1" Type="http://schemas.openxmlformats.org/officeDocument/2006/relationships/tags" Target="../tags/tag16.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4.xml"/><Relationship Id="rId1" Type="http://schemas.openxmlformats.org/officeDocument/2006/relationships/tags" Target="../tags/tag17.xml"/><Relationship Id="rId5" Type="http://schemas.openxmlformats.org/officeDocument/2006/relationships/image" Target="../media/image2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4.xml"/><Relationship Id="rId1" Type="http://schemas.openxmlformats.org/officeDocument/2006/relationships/tags" Target="../tags/tag1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4.xml"/><Relationship Id="rId1" Type="http://schemas.openxmlformats.org/officeDocument/2006/relationships/tags" Target="../tags/tag19.xml"/><Relationship Id="rId5" Type="http://schemas.openxmlformats.org/officeDocument/2006/relationships/image" Target="../media/image11.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20.xml"/><Relationship Id="rId5" Type="http://schemas.openxmlformats.org/officeDocument/2006/relationships/image" Target="../media/image11.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19.xml"/><Relationship Id="rId7" Type="http://schemas.openxmlformats.org/officeDocument/2006/relationships/image" Target="../media/image29.png"/><Relationship Id="rId2" Type="http://schemas.openxmlformats.org/officeDocument/2006/relationships/slideLayout" Target="../slideLayouts/slideLayout14.xml"/><Relationship Id="rId1" Type="http://schemas.openxmlformats.org/officeDocument/2006/relationships/tags" Target="../tags/tag2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11.png"/><Relationship Id="rId2" Type="http://schemas.openxmlformats.org/officeDocument/2006/relationships/slideLayout" Target="../slideLayouts/slideLayout14.xml"/><Relationship Id="rId1" Type="http://schemas.openxmlformats.org/officeDocument/2006/relationships/tags" Target="../tags/tag2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4.xml"/><Relationship Id="rId1" Type="http://schemas.openxmlformats.org/officeDocument/2006/relationships/tags" Target="../tags/tag23.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4.xml"/><Relationship Id="rId1" Type="http://schemas.openxmlformats.org/officeDocument/2006/relationships/tags" Target="../tags/tag24.xml"/><Relationship Id="rId5" Type="http://schemas.openxmlformats.org/officeDocument/2006/relationships/image" Target="../media/image33.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23.xml"/><Relationship Id="rId7" Type="http://schemas.openxmlformats.org/officeDocument/2006/relationships/image" Target="../media/image36.png"/><Relationship Id="rId2" Type="http://schemas.openxmlformats.org/officeDocument/2006/relationships/slideLayout" Target="../slideLayouts/slideLayout14.xml"/><Relationship Id="rId1" Type="http://schemas.openxmlformats.org/officeDocument/2006/relationships/tags" Target="../tags/tag25.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11.png"/><Relationship Id="rId9"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4.xml"/><Relationship Id="rId1" Type="http://schemas.openxmlformats.org/officeDocument/2006/relationships/tags" Target="../tags/tag26.xml"/><Relationship Id="rId5" Type="http://schemas.openxmlformats.org/officeDocument/2006/relationships/image" Target="../media/image41.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4.xml"/><Relationship Id="rId1" Type="http://schemas.openxmlformats.org/officeDocument/2006/relationships/tags" Target="../tags/tag27.xml"/><Relationship Id="rId5" Type="http://schemas.openxmlformats.org/officeDocument/2006/relationships/image" Target="../media/image42.jpe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4.xml"/><Relationship Id="rId1" Type="http://schemas.openxmlformats.org/officeDocument/2006/relationships/tags" Target="../tags/tag28.xml"/><Relationship Id="rId5" Type="http://schemas.openxmlformats.org/officeDocument/2006/relationships/image" Target="../media/image41.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4.xml"/><Relationship Id="rId1" Type="http://schemas.openxmlformats.org/officeDocument/2006/relationships/tags" Target="../tags/tag29.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4.xml"/><Relationship Id="rId1" Type="http://schemas.openxmlformats.org/officeDocument/2006/relationships/tags" Target="../tags/tag30.xml"/><Relationship Id="rId5" Type="http://schemas.openxmlformats.org/officeDocument/2006/relationships/image" Target="../media/image41.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4.xml"/><Relationship Id="rId1" Type="http://schemas.openxmlformats.org/officeDocument/2006/relationships/tags" Target="../tags/tag31.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4.xml"/><Relationship Id="rId1" Type="http://schemas.openxmlformats.org/officeDocument/2006/relationships/tags" Target="../tags/tag32.xml"/><Relationship Id="rId5" Type="http://schemas.openxmlformats.org/officeDocument/2006/relationships/image" Target="../media/image43.png"/><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4.xml"/><Relationship Id="rId1" Type="http://schemas.openxmlformats.org/officeDocument/2006/relationships/tags" Target="../tags/tag33.xml"/><Relationship Id="rId6" Type="http://schemas.openxmlformats.org/officeDocument/2006/relationships/image" Target="../media/image11.png"/><Relationship Id="rId5" Type="http://schemas.openxmlformats.org/officeDocument/2006/relationships/image" Target="../media/image45.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4.xml"/><Relationship Id="rId1" Type="http://schemas.openxmlformats.org/officeDocument/2006/relationships/tags" Target="../tags/tag34.xml"/><Relationship Id="rId5" Type="http://schemas.openxmlformats.org/officeDocument/2006/relationships/image" Target="../media/image11.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tags" Target="../tags/tag35.xml"/><Relationship Id="rId5" Type="http://schemas.openxmlformats.org/officeDocument/2006/relationships/image" Target="../media/image11.png"/><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4.xml"/><Relationship Id="rId1" Type="http://schemas.openxmlformats.org/officeDocument/2006/relationships/tags" Target="../tags/tag36.xml"/><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4.xml"/><Relationship Id="rId1" Type="http://schemas.openxmlformats.org/officeDocument/2006/relationships/tags" Target="../tags/tag37.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4.xml"/><Relationship Id="rId1" Type="http://schemas.openxmlformats.org/officeDocument/2006/relationships/tags" Target="../tags/tag38.xml"/><Relationship Id="rId4" Type="http://schemas.openxmlformats.org/officeDocument/2006/relationships/image" Target="../media/image48.jp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4.xml"/><Relationship Id="rId1" Type="http://schemas.openxmlformats.org/officeDocument/2006/relationships/tags" Target="../tags/tag39.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4.xml"/><Relationship Id="rId1" Type="http://schemas.openxmlformats.org/officeDocument/2006/relationships/tags" Target="../tags/tag40.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4.xml"/><Relationship Id="rId1" Type="http://schemas.openxmlformats.org/officeDocument/2006/relationships/tags" Target="../tags/tag4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6.xml"/><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4.xml"/><Relationship Id="rId1" Type="http://schemas.openxmlformats.org/officeDocument/2006/relationships/tags" Target="../tags/tag42.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54.png"/><Relationship Id="rId2" Type="http://schemas.openxmlformats.org/officeDocument/2006/relationships/slideLayout" Target="../slideLayouts/slideLayout14.xml"/><Relationship Id="rId1" Type="http://schemas.openxmlformats.org/officeDocument/2006/relationships/tags" Target="../tags/tag4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4.xml"/><Relationship Id="rId1" Type="http://schemas.openxmlformats.org/officeDocument/2006/relationships/tags" Target="../tags/tag44.xml"/><Relationship Id="rId5" Type="http://schemas.microsoft.com/office/2007/relationships/hdphoto" Target="../media/hdphoto2.wdp"/><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xml"/><Relationship Id="rId1" Type="http://schemas.openxmlformats.org/officeDocument/2006/relationships/tags" Target="../tags/tag45.xml"/><Relationship Id="rId5" Type="http://schemas.openxmlformats.org/officeDocument/2006/relationships/image" Target="../media/image11.png"/><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4.xml"/><Relationship Id="rId1" Type="http://schemas.openxmlformats.org/officeDocument/2006/relationships/tags" Target="../tags/tag46.xml"/><Relationship Id="rId6" Type="http://schemas.openxmlformats.org/officeDocument/2006/relationships/image" Target="../media/image11.png"/><Relationship Id="rId5" Type="http://schemas.openxmlformats.org/officeDocument/2006/relationships/image" Target="../media/image45.png"/><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4.xml"/><Relationship Id="rId1" Type="http://schemas.openxmlformats.org/officeDocument/2006/relationships/tags" Target="../tags/tag47.xml"/><Relationship Id="rId6" Type="http://schemas.openxmlformats.org/officeDocument/2006/relationships/image" Target="../media/image11.png"/><Relationship Id="rId5" Type="http://schemas.openxmlformats.org/officeDocument/2006/relationships/image" Target="../media/image45.png"/><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xml"/><Relationship Id="rId1" Type="http://schemas.openxmlformats.org/officeDocument/2006/relationships/tags" Target="../tags/tag48.xml"/><Relationship Id="rId5" Type="http://schemas.openxmlformats.org/officeDocument/2006/relationships/image" Target="../media/image11.png"/><Relationship Id="rId4" Type="http://schemas.openxmlformats.org/officeDocument/2006/relationships/image" Target="../media/image12.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4.xml"/><Relationship Id="rId1" Type="http://schemas.openxmlformats.org/officeDocument/2006/relationships/tags" Target="../tags/tag49.xml"/><Relationship Id="rId5" Type="http://schemas.openxmlformats.org/officeDocument/2006/relationships/image" Target="NULL"/><Relationship Id="rId4" Type="http://schemas.openxmlformats.org/officeDocument/2006/relationships/image" Target="../media/image11.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4.xml"/><Relationship Id="rId1" Type="http://schemas.openxmlformats.org/officeDocument/2006/relationships/tags" Target="../tags/tag50.xml"/><Relationship Id="rId5" Type="http://schemas.openxmlformats.org/officeDocument/2006/relationships/image" Target="../media/image56.png"/><Relationship Id="rId4" Type="http://schemas.openxmlformats.org/officeDocument/2006/relationships/image" Target="../media/image11.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4.xml"/><Relationship Id="rId1" Type="http://schemas.openxmlformats.org/officeDocument/2006/relationships/tags" Target="../tags/tag51.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4.xml"/><Relationship Id="rId1" Type="http://schemas.openxmlformats.org/officeDocument/2006/relationships/tags" Target="../tags/tag7.xml"/><Relationship Id="rId5" Type="http://schemas.microsoft.com/office/2007/relationships/hdphoto" Target="../media/hdphoto1.wdp"/><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4.xml"/><Relationship Id="rId1" Type="http://schemas.openxmlformats.org/officeDocument/2006/relationships/tags" Target="../tags/tag52.xml"/><Relationship Id="rId4" Type="http://schemas.openxmlformats.org/officeDocument/2006/relationships/image" Target="../media/image11.png"/></Relationships>
</file>

<file path=ppt/slides/_rels/slide5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notesSlide" Target="../notesSlides/notesSlide51.xml"/><Relationship Id="rId7" Type="http://schemas.openxmlformats.org/officeDocument/2006/relationships/image" Target="../media/image560.png"/><Relationship Id="rId2" Type="http://schemas.openxmlformats.org/officeDocument/2006/relationships/slideLayout" Target="../slideLayouts/slideLayout14.xml"/><Relationship Id="rId1" Type="http://schemas.openxmlformats.org/officeDocument/2006/relationships/tags" Target="../tags/tag5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11.png"/><Relationship Id="rId9" Type="http://schemas.openxmlformats.org/officeDocument/2006/relationships/image" Target="../media/image60.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7" Type="http://schemas.openxmlformats.org/officeDocument/2006/relationships/image" Target="../media/image61.png"/><Relationship Id="rId2" Type="http://schemas.openxmlformats.org/officeDocument/2006/relationships/slideLayout" Target="../slideLayouts/slideLayout14.xml"/><Relationship Id="rId1" Type="http://schemas.openxmlformats.org/officeDocument/2006/relationships/tags" Target="../tags/tag54.xml"/><Relationship Id="rId6" Type="http://schemas.openxmlformats.org/officeDocument/2006/relationships/image" Target="../media/image590.png"/><Relationship Id="rId4" Type="http://schemas.openxmlformats.org/officeDocument/2006/relationships/image" Target="../media/image11.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xml"/><Relationship Id="rId1" Type="http://schemas.openxmlformats.org/officeDocument/2006/relationships/tags" Target="../tags/tag55.xml"/><Relationship Id="rId5" Type="http://schemas.openxmlformats.org/officeDocument/2006/relationships/image" Target="../media/image12.png"/><Relationship Id="rId4" Type="http://schemas.openxmlformats.org/officeDocument/2006/relationships/image" Target="../media/image11.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4.xml"/><Relationship Id="rId1" Type="http://schemas.openxmlformats.org/officeDocument/2006/relationships/tags" Target="../tags/tag56.xml"/><Relationship Id="rId6" Type="http://schemas.openxmlformats.org/officeDocument/2006/relationships/image" Target="../media/image11.png"/><Relationship Id="rId5" Type="http://schemas.openxmlformats.org/officeDocument/2006/relationships/image" Target="../media/image63.jpeg"/><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4.xml"/><Relationship Id="rId1" Type="http://schemas.openxmlformats.org/officeDocument/2006/relationships/tags" Target="../tags/tag57.xml"/><Relationship Id="rId5" Type="http://schemas.openxmlformats.org/officeDocument/2006/relationships/image" Target="../media/image11.png"/><Relationship Id="rId4" Type="http://schemas.openxmlformats.org/officeDocument/2006/relationships/image" Target="../media/image64.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4.xml"/><Relationship Id="rId1" Type="http://schemas.openxmlformats.org/officeDocument/2006/relationships/tags" Target="../tags/tag58.xml"/><Relationship Id="rId4" Type="http://schemas.openxmlformats.org/officeDocument/2006/relationships/image" Target="../media/image11.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4.xml"/><Relationship Id="rId1" Type="http://schemas.openxmlformats.org/officeDocument/2006/relationships/tags" Target="../tags/tag59.xml"/><Relationship Id="rId5" Type="http://schemas.openxmlformats.org/officeDocument/2006/relationships/image" Target="../media/image65.png"/><Relationship Id="rId4" Type="http://schemas.openxmlformats.org/officeDocument/2006/relationships/image" Target="../media/image11.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3.xml"/><Relationship Id="rId1" Type="http://schemas.openxmlformats.org/officeDocument/2006/relationships/tags" Target="../tags/tag60.xml"/><Relationship Id="rId5" Type="http://schemas.openxmlformats.org/officeDocument/2006/relationships/image" Target="../media/image11.png"/><Relationship Id="rId4" Type="http://schemas.openxmlformats.org/officeDocument/2006/relationships/image" Target="../media/image12.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4.xml"/><Relationship Id="rId1" Type="http://schemas.openxmlformats.org/officeDocument/2006/relationships/tags" Target="../tags/tag61.xml"/><Relationship Id="rId5" Type="http://schemas.openxmlformats.org/officeDocument/2006/relationships/image" Target="../media/image11.png"/><Relationship Id="rId4" Type="http://schemas.openxmlformats.org/officeDocument/2006/relationships/chart" Target="../charts/char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6.png"/><Relationship Id="rId2" Type="http://schemas.openxmlformats.org/officeDocument/2006/relationships/slideLayout" Target="../slideLayouts/slideLayout14.xml"/><Relationship Id="rId1" Type="http://schemas.openxmlformats.org/officeDocument/2006/relationships/tags" Target="../tags/tag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60.xml"/><Relationship Id="rId7" Type="http://schemas.openxmlformats.org/officeDocument/2006/relationships/image" Target="../media/image69.jpeg"/><Relationship Id="rId2" Type="http://schemas.openxmlformats.org/officeDocument/2006/relationships/slideLayout" Target="../slideLayouts/slideLayout14.xml"/><Relationship Id="rId1" Type="http://schemas.openxmlformats.org/officeDocument/2006/relationships/tags" Target="../tags/tag62.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3.xml"/><Relationship Id="rId1" Type="http://schemas.openxmlformats.org/officeDocument/2006/relationships/tags" Target="../tags/tag63.xml"/><Relationship Id="rId5" Type="http://schemas.openxmlformats.org/officeDocument/2006/relationships/image" Target="../media/image11.png"/><Relationship Id="rId4" Type="http://schemas.openxmlformats.org/officeDocument/2006/relationships/image" Target="../media/image12.png"/></Relationships>
</file>

<file path=ppt/slides/_rels/slide6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62.xml"/><Relationship Id="rId7" Type="http://schemas.openxmlformats.org/officeDocument/2006/relationships/image" Target="../media/image73.jpeg"/><Relationship Id="rId2" Type="http://schemas.openxmlformats.org/officeDocument/2006/relationships/slideLayout" Target="../slideLayouts/slideLayout14.xml"/><Relationship Id="rId1" Type="http://schemas.openxmlformats.org/officeDocument/2006/relationships/tags" Target="../tags/tag64.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s>
</file>

<file path=ppt/slides/_rels/slide63.xml.rels><?xml version="1.0" encoding="UTF-8" standalone="yes"?>
<Relationships xmlns="http://schemas.openxmlformats.org/package/2006/relationships"><Relationship Id="rId8" Type="http://schemas.openxmlformats.org/officeDocument/2006/relationships/image" Target="../media/image78.jpeg"/><Relationship Id="rId3" Type="http://schemas.openxmlformats.org/officeDocument/2006/relationships/notesSlide" Target="../notesSlides/notesSlide63.xml"/><Relationship Id="rId7" Type="http://schemas.openxmlformats.org/officeDocument/2006/relationships/image" Target="../media/image77.jpeg"/><Relationship Id="rId2" Type="http://schemas.openxmlformats.org/officeDocument/2006/relationships/slideLayout" Target="../slideLayouts/slideLayout14.xml"/><Relationship Id="rId1" Type="http://schemas.openxmlformats.org/officeDocument/2006/relationships/tags" Target="../tags/tag65.xml"/><Relationship Id="rId6" Type="http://schemas.openxmlformats.org/officeDocument/2006/relationships/image" Target="../media/image76.jpeg"/><Relationship Id="rId5" Type="http://schemas.openxmlformats.org/officeDocument/2006/relationships/image" Target="../media/image75.jpeg"/><Relationship Id="rId4" Type="http://schemas.openxmlformats.org/officeDocument/2006/relationships/image" Target="../media/image74.jpeg"/><Relationship Id="rId9" Type="http://schemas.openxmlformats.org/officeDocument/2006/relationships/image" Target="../media/image11.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4.xml"/><Relationship Id="rId1" Type="http://schemas.openxmlformats.org/officeDocument/2006/relationships/tags" Target="../tags/tag66.xml"/><Relationship Id="rId5" Type="http://schemas.openxmlformats.org/officeDocument/2006/relationships/image" Target="../media/image11.png"/><Relationship Id="rId4" Type="http://schemas.openxmlformats.org/officeDocument/2006/relationships/image" Target="../media/image79.png"/></Relationships>
</file>

<file path=ppt/slides/_rels/slide6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65.xml"/><Relationship Id="rId7" Type="http://schemas.microsoft.com/office/2007/relationships/hdphoto" Target="../media/hdphoto4.wdp"/><Relationship Id="rId2" Type="http://schemas.openxmlformats.org/officeDocument/2006/relationships/slideLayout" Target="../slideLayouts/slideLayout14.xml"/><Relationship Id="rId1" Type="http://schemas.openxmlformats.org/officeDocument/2006/relationships/tags" Target="../tags/tag67.xml"/><Relationship Id="rId6" Type="http://schemas.openxmlformats.org/officeDocument/2006/relationships/image" Target="../media/image81.png"/><Relationship Id="rId5" Type="http://schemas.microsoft.com/office/2007/relationships/hdphoto" Target="../media/hdphoto3.wdp"/><Relationship Id="rId4" Type="http://schemas.openxmlformats.org/officeDocument/2006/relationships/image" Target="../media/image80.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4.xml"/><Relationship Id="rId1" Type="http://schemas.openxmlformats.org/officeDocument/2006/relationships/tags" Target="../tags/tag68.xml"/><Relationship Id="rId5" Type="http://schemas.openxmlformats.org/officeDocument/2006/relationships/image" Target="../media/image11.png"/><Relationship Id="rId4" Type="http://schemas.openxmlformats.org/officeDocument/2006/relationships/image" Target="../media/image82.jpe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3.xml"/><Relationship Id="rId1" Type="http://schemas.openxmlformats.org/officeDocument/2006/relationships/tags" Target="../tags/tag69.xml"/><Relationship Id="rId5" Type="http://schemas.openxmlformats.org/officeDocument/2006/relationships/image" Target="../media/image11.png"/><Relationship Id="rId4" Type="http://schemas.openxmlformats.org/officeDocument/2006/relationships/image" Target="../media/image12.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4.xml"/><Relationship Id="rId1" Type="http://schemas.openxmlformats.org/officeDocument/2006/relationships/tags" Target="../tags/tag70.xml"/><Relationship Id="rId5" Type="http://schemas.openxmlformats.org/officeDocument/2006/relationships/image" Target="../media/image11.png"/><Relationship Id="rId4" Type="http://schemas.openxmlformats.org/officeDocument/2006/relationships/image" Target="../media/image83.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4.xml"/><Relationship Id="rId1" Type="http://schemas.openxmlformats.org/officeDocument/2006/relationships/tags" Target="../tags/tag71.xml"/><Relationship Id="rId6" Type="http://schemas.openxmlformats.org/officeDocument/2006/relationships/image" Target="../media/image11.png"/><Relationship Id="rId5" Type="http://schemas.openxmlformats.org/officeDocument/2006/relationships/image" Target="../media/image85.png"/><Relationship Id="rId4" Type="http://schemas.openxmlformats.org/officeDocument/2006/relationships/image" Target="../media/image8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9.xml"/><Relationship Id="rId5" Type="http://schemas.openxmlformats.org/officeDocument/2006/relationships/image" Target="../media/image11.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4.xml"/><Relationship Id="rId1" Type="http://schemas.openxmlformats.org/officeDocument/2006/relationships/tags" Target="../tags/tag72.xml"/><Relationship Id="rId6" Type="http://schemas.openxmlformats.org/officeDocument/2006/relationships/image" Target="../media/image11.png"/><Relationship Id="rId5" Type="http://schemas.openxmlformats.org/officeDocument/2006/relationships/image" Target="../media/image87.png"/><Relationship Id="rId4" Type="http://schemas.openxmlformats.org/officeDocument/2006/relationships/image" Target="../media/image86.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4.xml"/><Relationship Id="rId1" Type="http://schemas.openxmlformats.org/officeDocument/2006/relationships/tags" Target="../tags/tag73.xml"/><Relationship Id="rId5" Type="http://schemas.openxmlformats.org/officeDocument/2006/relationships/image" Target="../media/image11.png"/><Relationship Id="rId4" Type="http://schemas.openxmlformats.org/officeDocument/2006/relationships/image" Target="../media/image88.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3.xml"/><Relationship Id="rId1" Type="http://schemas.openxmlformats.org/officeDocument/2006/relationships/tags" Target="../tags/tag74.xml"/><Relationship Id="rId5" Type="http://schemas.openxmlformats.org/officeDocument/2006/relationships/image" Target="../media/image12.png"/><Relationship Id="rId4" Type="http://schemas.openxmlformats.org/officeDocument/2006/relationships/image" Target="../media/image11.png"/></Relationships>
</file>

<file path=ppt/slides/_rels/slide73.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3" Type="http://schemas.openxmlformats.org/officeDocument/2006/relationships/notesSlide" Target="../notesSlides/notesSlide73.xml"/><Relationship Id="rId7" Type="http://schemas.openxmlformats.org/officeDocument/2006/relationships/image" Target="../media/image91.png"/><Relationship Id="rId12" Type="http://schemas.openxmlformats.org/officeDocument/2006/relationships/image" Target="../media/image96.png"/><Relationship Id="rId2" Type="http://schemas.openxmlformats.org/officeDocument/2006/relationships/slideLayout" Target="../slideLayouts/slideLayout14.xml"/><Relationship Id="rId1" Type="http://schemas.openxmlformats.org/officeDocument/2006/relationships/tags" Target="../tags/tag75.xml"/><Relationship Id="rId6" Type="http://schemas.openxmlformats.org/officeDocument/2006/relationships/image" Target="../media/image90.png"/><Relationship Id="rId11" Type="http://schemas.openxmlformats.org/officeDocument/2006/relationships/image" Target="../media/image95.png"/><Relationship Id="rId5" Type="http://schemas.microsoft.com/office/2007/relationships/hdphoto" Target="../media/hdphoto5.wdp"/><Relationship Id="rId10" Type="http://schemas.openxmlformats.org/officeDocument/2006/relationships/image" Target="../media/image94.png"/><Relationship Id="rId4" Type="http://schemas.openxmlformats.org/officeDocument/2006/relationships/image" Target="../media/image89.png"/><Relationship Id="rId9" Type="http://schemas.openxmlformats.org/officeDocument/2006/relationships/image" Target="../media/image93.png"/><Relationship Id="rId14" Type="http://schemas.openxmlformats.org/officeDocument/2006/relationships/image" Target="../media/image11.png"/></Relationships>
</file>

<file path=ppt/slides/_rels/slide74.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png"/><Relationship Id="rId3" Type="http://schemas.openxmlformats.org/officeDocument/2006/relationships/notesSlide" Target="../notesSlides/notesSlide74.xml"/><Relationship Id="rId7" Type="http://schemas.openxmlformats.org/officeDocument/2006/relationships/image" Target="../media/image101.png"/><Relationship Id="rId12" Type="http://schemas.openxmlformats.org/officeDocument/2006/relationships/image" Target="../media/image106.png"/><Relationship Id="rId2" Type="http://schemas.openxmlformats.org/officeDocument/2006/relationships/slideLayout" Target="../slideLayouts/slideLayout14.xml"/><Relationship Id="rId1" Type="http://schemas.openxmlformats.org/officeDocument/2006/relationships/tags" Target="../tags/tag76.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99.png"/><Relationship Id="rId10" Type="http://schemas.openxmlformats.org/officeDocument/2006/relationships/image" Target="../media/image104.png"/><Relationship Id="rId4" Type="http://schemas.openxmlformats.org/officeDocument/2006/relationships/image" Target="../media/image98.png"/><Relationship Id="rId9" Type="http://schemas.openxmlformats.org/officeDocument/2006/relationships/image" Target="../media/image103.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3.xml"/><Relationship Id="rId1" Type="http://schemas.openxmlformats.org/officeDocument/2006/relationships/tags" Target="../tags/tag77.xml"/><Relationship Id="rId5" Type="http://schemas.openxmlformats.org/officeDocument/2006/relationships/image" Target="../media/image11.png"/><Relationship Id="rId4" Type="http://schemas.openxmlformats.org/officeDocument/2006/relationships/image" Target="../media/image12.png"/></Relationships>
</file>

<file path=ppt/slides/_rels/slide76.xml.rels><?xml version="1.0" encoding="UTF-8" standalone="yes"?>
<Relationships xmlns="http://schemas.openxmlformats.org/package/2006/relationships"><Relationship Id="rId8" Type="http://schemas.openxmlformats.org/officeDocument/2006/relationships/image" Target="../media/image112.jpeg"/><Relationship Id="rId3" Type="http://schemas.openxmlformats.org/officeDocument/2006/relationships/notesSlide" Target="../notesSlides/notesSlide76.xml"/><Relationship Id="rId7" Type="http://schemas.openxmlformats.org/officeDocument/2006/relationships/image" Target="../media/image111.jpeg"/><Relationship Id="rId2" Type="http://schemas.openxmlformats.org/officeDocument/2006/relationships/slideLayout" Target="../slideLayouts/slideLayout14.xml"/><Relationship Id="rId1" Type="http://schemas.openxmlformats.org/officeDocument/2006/relationships/tags" Target="../tags/tag78.xml"/><Relationship Id="rId6" Type="http://schemas.openxmlformats.org/officeDocument/2006/relationships/image" Target="../media/image110.jpeg"/><Relationship Id="rId5" Type="http://schemas.openxmlformats.org/officeDocument/2006/relationships/image" Target="../media/image109.jpeg"/><Relationship Id="rId10" Type="http://schemas.openxmlformats.org/officeDocument/2006/relationships/image" Target="../media/image11.png"/><Relationship Id="rId4" Type="http://schemas.openxmlformats.org/officeDocument/2006/relationships/image" Target="../media/image108.jpeg"/><Relationship Id="rId9" Type="http://schemas.openxmlformats.org/officeDocument/2006/relationships/image" Target="../media/image113.jpe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14.xml"/><Relationship Id="rId1" Type="http://schemas.openxmlformats.org/officeDocument/2006/relationships/tags" Target="../tags/tag79.xml"/><Relationship Id="rId6" Type="http://schemas.openxmlformats.org/officeDocument/2006/relationships/image" Target="../media/image116.png"/><Relationship Id="rId5" Type="http://schemas.openxmlformats.org/officeDocument/2006/relationships/image" Target="../media/image115.jpeg"/><Relationship Id="rId4" Type="http://schemas.openxmlformats.org/officeDocument/2006/relationships/image" Target="../media/image114.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14.xml"/><Relationship Id="rId1" Type="http://schemas.openxmlformats.org/officeDocument/2006/relationships/tags" Target="../tags/tag80.xml"/><Relationship Id="rId6" Type="http://schemas.openxmlformats.org/officeDocument/2006/relationships/image" Target="../media/image11.png"/><Relationship Id="rId5" Type="http://schemas.openxmlformats.org/officeDocument/2006/relationships/image" Target="../media/image118.jpeg"/><Relationship Id="rId4" Type="http://schemas.openxmlformats.org/officeDocument/2006/relationships/image" Target="../media/image117.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3.xml"/><Relationship Id="rId1" Type="http://schemas.openxmlformats.org/officeDocument/2006/relationships/tags" Target="../tags/tag81.xml"/><Relationship Id="rId5" Type="http://schemas.openxmlformats.org/officeDocument/2006/relationships/image" Target="../media/image11.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4.xml"/><Relationship Id="rId1" Type="http://schemas.openxmlformats.org/officeDocument/2006/relationships/tags" Target="../tags/tag10.xml"/></Relationships>
</file>

<file path=ppt/slides/_rels/slide80.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notesSlide" Target="../notesSlides/notesSlide80.xml"/><Relationship Id="rId7" Type="http://schemas.openxmlformats.org/officeDocument/2006/relationships/image" Target="../media/image121.png"/><Relationship Id="rId2" Type="http://schemas.openxmlformats.org/officeDocument/2006/relationships/slideLayout" Target="../slideLayouts/slideLayout14.xml"/><Relationship Id="rId1" Type="http://schemas.openxmlformats.org/officeDocument/2006/relationships/tags" Target="../tags/tag82.xml"/><Relationship Id="rId6" Type="http://schemas.openxmlformats.org/officeDocument/2006/relationships/image" Target="../media/image120.png"/><Relationship Id="rId5" Type="http://schemas.openxmlformats.org/officeDocument/2006/relationships/image" Target="../media/image119.png"/><Relationship Id="rId10" Type="http://schemas.openxmlformats.org/officeDocument/2006/relationships/image" Target="../media/image124.png"/><Relationship Id="rId4" Type="http://schemas.openxmlformats.org/officeDocument/2006/relationships/image" Target="../media/image11.png"/><Relationship Id="rId9" Type="http://schemas.openxmlformats.org/officeDocument/2006/relationships/image" Target="../media/image123.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7" Type="http://schemas.openxmlformats.org/officeDocument/2006/relationships/image" Target="../media/image11.png"/><Relationship Id="rId2" Type="http://schemas.openxmlformats.org/officeDocument/2006/relationships/slideLayout" Target="../slideLayouts/slideLayout14.xml"/><Relationship Id="rId1" Type="http://schemas.openxmlformats.org/officeDocument/2006/relationships/tags" Target="../tags/tag83.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chart" Target="../charts/chart2.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14.xml"/><Relationship Id="rId1" Type="http://schemas.openxmlformats.org/officeDocument/2006/relationships/tags" Target="../tags/tag84.xml"/><Relationship Id="rId5" Type="http://schemas.openxmlformats.org/officeDocument/2006/relationships/image" Target="../media/image11.png"/><Relationship Id="rId4" Type="http://schemas.openxmlformats.org/officeDocument/2006/relationships/image" Target="../media/image127.jpeg"/></Relationships>
</file>

<file path=ppt/slides/_rels/slide83.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37.png"/><Relationship Id="rId3" Type="http://schemas.openxmlformats.org/officeDocument/2006/relationships/notesSlide" Target="../notesSlides/notesSlide83.xml"/><Relationship Id="rId7" Type="http://schemas.openxmlformats.org/officeDocument/2006/relationships/image" Target="../media/image131.png"/><Relationship Id="rId12" Type="http://schemas.openxmlformats.org/officeDocument/2006/relationships/image" Target="../media/image136.png"/><Relationship Id="rId2" Type="http://schemas.openxmlformats.org/officeDocument/2006/relationships/slideLayout" Target="../slideLayouts/slideLayout14.xml"/><Relationship Id="rId16" Type="http://schemas.openxmlformats.org/officeDocument/2006/relationships/image" Target="../media/image11.png"/><Relationship Id="rId1" Type="http://schemas.openxmlformats.org/officeDocument/2006/relationships/tags" Target="../tags/tag85.xml"/><Relationship Id="rId6" Type="http://schemas.openxmlformats.org/officeDocument/2006/relationships/image" Target="../media/image130.png"/><Relationship Id="rId11" Type="http://schemas.openxmlformats.org/officeDocument/2006/relationships/image" Target="../media/image135.png"/><Relationship Id="rId5" Type="http://schemas.openxmlformats.org/officeDocument/2006/relationships/image" Target="../media/image129.png"/><Relationship Id="rId15" Type="http://schemas.openxmlformats.org/officeDocument/2006/relationships/image" Target="../media/image139.png"/><Relationship Id="rId10" Type="http://schemas.openxmlformats.org/officeDocument/2006/relationships/image" Target="../media/image134.png"/><Relationship Id="rId4" Type="http://schemas.openxmlformats.org/officeDocument/2006/relationships/image" Target="../media/image128.png"/><Relationship Id="rId9" Type="http://schemas.openxmlformats.org/officeDocument/2006/relationships/image" Target="../media/image133.png"/><Relationship Id="rId14" Type="http://schemas.openxmlformats.org/officeDocument/2006/relationships/image" Target="../media/image138.png"/></Relationships>
</file>

<file path=ppt/slides/_rels/slide84.xml.rels><?xml version="1.0" encoding="UTF-8" standalone="yes"?>
<Relationships xmlns="http://schemas.openxmlformats.org/package/2006/relationships"><Relationship Id="rId13" Type="http://schemas.openxmlformats.org/officeDocument/2006/relationships/image" Target="../media/image149.png"/><Relationship Id="rId18" Type="http://schemas.openxmlformats.org/officeDocument/2006/relationships/image" Target="../media/image154.png"/><Relationship Id="rId26" Type="http://schemas.openxmlformats.org/officeDocument/2006/relationships/image" Target="../media/image162.png"/><Relationship Id="rId39" Type="http://schemas.openxmlformats.org/officeDocument/2006/relationships/image" Target="../media/image175.jpeg"/><Relationship Id="rId3" Type="http://schemas.openxmlformats.org/officeDocument/2006/relationships/notesSlide" Target="../notesSlides/notesSlide84.xml"/><Relationship Id="rId21" Type="http://schemas.openxmlformats.org/officeDocument/2006/relationships/image" Target="../media/image157.png"/><Relationship Id="rId34" Type="http://schemas.openxmlformats.org/officeDocument/2006/relationships/image" Target="../media/image170.png"/><Relationship Id="rId42" Type="http://schemas.openxmlformats.org/officeDocument/2006/relationships/image" Target="../media/image178.png"/><Relationship Id="rId47" Type="http://schemas.openxmlformats.org/officeDocument/2006/relationships/image" Target="../media/image183.jpeg"/><Relationship Id="rId50" Type="http://schemas.openxmlformats.org/officeDocument/2006/relationships/image" Target="../media/image11.png"/><Relationship Id="rId7" Type="http://schemas.openxmlformats.org/officeDocument/2006/relationships/image" Target="../media/image143.png"/><Relationship Id="rId12" Type="http://schemas.openxmlformats.org/officeDocument/2006/relationships/image" Target="../media/image148.png"/><Relationship Id="rId17" Type="http://schemas.openxmlformats.org/officeDocument/2006/relationships/image" Target="../media/image153.png"/><Relationship Id="rId25" Type="http://schemas.openxmlformats.org/officeDocument/2006/relationships/image" Target="../media/image161.png"/><Relationship Id="rId33" Type="http://schemas.openxmlformats.org/officeDocument/2006/relationships/image" Target="../media/image169.png"/><Relationship Id="rId38" Type="http://schemas.openxmlformats.org/officeDocument/2006/relationships/image" Target="../media/image174.png"/><Relationship Id="rId46" Type="http://schemas.openxmlformats.org/officeDocument/2006/relationships/image" Target="../media/image182.png"/><Relationship Id="rId2" Type="http://schemas.openxmlformats.org/officeDocument/2006/relationships/slideLayout" Target="../slideLayouts/slideLayout14.xml"/><Relationship Id="rId16" Type="http://schemas.openxmlformats.org/officeDocument/2006/relationships/image" Target="../media/image152.png"/><Relationship Id="rId20" Type="http://schemas.openxmlformats.org/officeDocument/2006/relationships/image" Target="../media/image156.jpeg"/><Relationship Id="rId29" Type="http://schemas.openxmlformats.org/officeDocument/2006/relationships/image" Target="../media/image165.png"/><Relationship Id="rId41" Type="http://schemas.openxmlformats.org/officeDocument/2006/relationships/image" Target="../media/image177.png"/><Relationship Id="rId1" Type="http://schemas.openxmlformats.org/officeDocument/2006/relationships/tags" Target="../tags/tag86.xml"/><Relationship Id="rId6" Type="http://schemas.openxmlformats.org/officeDocument/2006/relationships/image" Target="../media/image142.png"/><Relationship Id="rId11" Type="http://schemas.openxmlformats.org/officeDocument/2006/relationships/image" Target="../media/image147.png"/><Relationship Id="rId24" Type="http://schemas.openxmlformats.org/officeDocument/2006/relationships/image" Target="../media/image160.png"/><Relationship Id="rId32" Type="http://schemas.openxmlformats.org/officeDocument/2006/relationships/image" Target="../media/image168.png"/><Relationship Id="rId37" Type="http://schemas.openxmlformats.org/officeDocument/2006/relationships/image" Target="../media/image173.png"/><Relationship Id="rId40" Type="http://schemas.openxmlformats.org/officeDocument/2006/relationships/image" Target="../media/image176.png"/><Relationship Id="rId45" Type="http://schemas.openxmlformats.org/officeDocument/2006/relationships/image" Target="../media/image181.png"/><Relationship Id="rId5" Type="http://schemas.openxmlformats.org/officeDocument/2006/relationships/image" Target="../media/image141.png"/><Relationship Id="rId15" Type="http://schemas.openxmlformats.org/officeDocument/2006/relationships/image" Target="../media/image151.jpeg"/><Relationship Id="rId23" Type="http://schemas.openxmlformats.org/officeDocument/2006/relationships/image" Target="../media/image159.png"/><Relationship Id="rId28" Type="http://schemas.openxmlformats.org/officeDocument/2006/relationships/image" Target="../media/image164.png"/><Relationship Id="rId36" Type="http://schemas.openxmlformats.org/officeDocument/2006/relationships/image" Target="../media/image172.jpeg"/><Relationship Id="rId49" Type="http://schemas.openxmlformats.org/officeDocument/2006/relationships/image" Target="../media/image185.png"/><Relationship Id="rId10" Type="http://schemas.openxmlformats.org/officeDocument/2006/relationships/image" Target="../media/image146.jpeg"/><Relationship Id="rId19" Type="http://schemas.openxmlformats.org/officeDocument/2006/relationships/image" Target="../media/image155.png"/><Relationship Id="rId31" Type="http://schemas.openxmlformats.org/officeDocument/2006/relationships/image" Target="../media/image167.png"/><Relationship Id="rId44" Type="http://schemas.openxmlformats.org/officeDocument/2006/relationships/image" Target="../media/image180.jpeg"/><Relationship Id="rId4" Type="http://schemas.openxmlformats.org/officeDocument/2006/relationships/image" Target="../media/image140.png"/><Relationship Id="rId9" Type="http://schemas.openxmlformats.org/officeDocument/2006/relationships/image" Target="../media/image145.png"/><Relationship Id="rId14" Type="http://schemas.openxmlformats.org/officeDocument/2006/relationships/image" Target="../media/image150.png"/><Relationship Id="rId22" Type="http://schemas.openxmlformats.org/officeDocument/2006/relationships/image" Target="../media/image158.png"/><Relationship Id="rId27" Type="http://schemas.openxmlformats.org/officeDocument/2006/relationships/image" Target="../media/image163.png"/><Relationship Id="rId30" Type="http://schemas.openxmlformats.org/officeDocument/2006/relationships/image" Target="../media/image166.png"/><Relationship Id="rId35" Type="http://schemas.openxmlformats.org/officeDocument/2006/relationships/image" Target="../media/image171.png"/><Relationship Id="rId43" Type="http://schemas.openxmlformats.org/officeDocument/2006/relationships/image" Target="../media/image179.png"/><Relationship Id="rId48" Type="http://schemas.openxmlformats.org/officeDocument/2006/relationships/image" Target="../media/image184.jpeg"/><Relationship Id="rId8" Type="http://schemas.openxmlformats.org/officeDocument/2006/relationships/image" Target="../media/image144.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3.xml"/><Relationship Id="rId1" Type="http://schemas.openxmlformats.org/officeDocument/2006/relationships/tags" Target="../tags/tag87.xml"/><Relationship Id="rId5" Type="http://schemas.openxmlformats.org/officeDocument/2006/relationships/image" Target="../media/image11.png"/><Relationship Id="rId4" Type="http://schemas.openxmlformats.org/officeDocument/2006/relationships/image" Target="../media/image12.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14.xml"/><Relationship Id="rId1" Type="http://schemas.openxmlformats.org/officeDocument/2006/relationships/tags" Target="../tags/tag88.xml"/><Relationship Id="rId5" Type="http://schemas.openxmlformats.org/officeDocument/2006/relationships/image" Target="../media/image11.png"/><Relationship Id="rId4" Type="http://schemas.openxmlformats.org/officeDocument/2006/relationships/image" Target="../media/image186.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14.xml"/><Relationship Id="rId1" Type="http://schemas.openxmlformats.org/officeDocument/2006/relationships/tags" Target="../tags/tag89.xml"/><Relationship Id="rId5" Type="http://schemas.openxmlformats.org/officeDocument/2006/relationships/image" Target="../media/image11.png"/><Relationship Id="rId4" Type="http://schemas.openxmlformats.org/officeDocument/2006/relationships/image" Target="../media/image187.jpe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3.xml"/><Relationship Id="rId1" Type="http://schemas.openxmlformats.org/officeDocument/2006/relationships/tags" Target="../tags/tag90.xml"/><Relationship Id="rId5" Type="http://schemas.openxmlformats.org/officeDocument/2006/relationships/image" Target="../media/image11.png"/><Relationship Id="rId4" Type="http://schemas.openxmlformats.org/officeDocument/2006/relationships/image" Target="../media/image12.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14.xml"/><Relationship Id="rId1" Type="http://schemas.openxmlformats.org/officeDocument/2006/relationships/tags" Target="../tags/tag91.xml"/><Relationship Id="rId6" Type="http://schemas.openxmlformats.org/officeDocument/2006/relationships/image" Target="../media/image11.png"/><Relationship Id="rId5" Type="http://schemas.openxmlformats.org/officeDocument/2006/relationships/image" Target="../media/image189.png"/><Relationship Id="rId4" Type="http://schemas.openxmlformats.org/officeDocument/2006/relationships/image" Target="../media/image18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1.png"/><Relationship Id="rId2" Type="http://schemas.openxmlformats.org/officeDocument/2006/relationships/slideLayout" Target="../slideLayouts/slideLayout14.xml"/><Relationship Id="rId1" Type="http://schemas.openxmlformats.org/officeDocument/2006/relationships/tags" Target="../tags/tag1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90.xml"/><Relationship Id="rId7" Type="http://schemas.openxmlformats.org/officeDocument/2006/relationships/image" Target="../media/image193.png"/><Relationship Id="rId2" Type="http://schemas.openxmlformats.org/officeDocument/2006/relationships/slideLayout" Target="../slideLayouts/slideLayout14.xml"/><Relationship Id="rId1" Type="http://schemas.openxmlformats.org/officeDocument/2006/relationships/tags" Target="../tags/tag92.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90.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3.xml"/><Relationship Id="rId1" Type="http://schemas.openxmlformats.org/officeDocument/2006/relationships/tags" Target="../tags/tag93.xml"/><Relationship Id="rId5" Type="http://schemas.openxmlformats.org/officeDocument/2006/relationships/image" Target="../media/image11.png"/><Relationship Id="rId4" Type="http://schemas.openxmlformats.org/officeDocument/2006/relationships/image" Target="../media/image12.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14.xml"/><Relationship Id="rId1" Type="http://schemas.openxmlformats.org/officeDocument/2006/relationships/tags" Target="../tags/tag94.xml"/><Relationship Id="rId5" Type="http://schemas.openxmlformats.org/officeDocument/2006/relationships/image" Target="../media/image194.png"/><Relationship Id="rId4" Type="http://schemas.openxmlformats.org/officeDocument/2006/relationships/image" Target="../media/image11.png"/></Relationships>
</file>

<file path=ppt/slides/_rels/slide93.xml.rels><?xml version="1.0" encoding="UTF-8" standalone="yes"?>
<Relationships xmlns="http://schemas.openxmlformats.org/package/2006/relationships"><Relationship Id="rId8" Type="http://schemas.openxmlformats.org/officeDocument/2006/relationships/image" Target="../media/image199.jpg"/><Relationship Id="rId13" Type="http://schemas.openxmlformats.org/officeDocument/2006/relationships/image" Target="../media/image11.png"/><Relationship Id="rId3" Type="http://schemas.openxmlformats.org/officeDocument/2006/relationships/notesSlide" Target="../notesSlides/notesSlide93.xml"/><Relationship Id="rId7" Type="http://schemas.openxmlformats.org/officeDocument/2006/relationships/image" Target="../media/image198.jpg"/><Relationship Id="rId12" Type="http://schemas.openxmlformats.org/officeDocument/2006/relationships/image" Target="../media/image202.jpeg"/><Relationship Id="rId2" Type="http://schemas.openxmlformats.org/officeDocument/2006/relationships/slideLayout" Target="../slideLayouts/slideLayout14.xml"/><Relationship Id="rId1" Type="http://schemas.openxmlformats.org/officeDocument/2006/relationships/tags" Target="../tags/tag95.xml"/><Relationship Id="rId6" Type="http://schemas.openxmlformats.org/officeDocument/2006/relationships/image" Target="../media/image197.jpeg"/><Relationship Id="rId11" Type="http://schemas.microsoft.com/office/2007/relationships/hdphoto" Target="../media/hdphoto6.wdp"/><Relationship Id="rId5" Type="http://schemas.openxmlformats.org/officeDocument/2006/relationships/image" Target="../media/image196.jpeg"/><Relationship Id="rId10" Type="http://schemas.openxmlformats.org/officeDocument/2006/relationships/image" Target="../media/image201.png"/><Relationship Id="rId4" Type="http://schemas.openxmlformats.org/officeDocument/2006/relationships/image" Target="../media/image195.jpeg"/><Relationship Id="rId9" Type="http://schemas.openxmlformats.org/officeDocument/2006/relationships/image" Target="../media/image200.jpe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14.xml"/><Relationship Id="rId1" Type="http://schemas.openxmlformats.org/officeDocument/2006/relationships/tags" Target="../tags/tag96.xml"/><Relationship Id="rId6" Type="http://schemas.openxmlformats.org/officeDocument/2006/relationships/image" Target="../media/image204.jpeg"/><Relationship Id="rId5" Type="http://schemas.openxmlformats.org/officeDocument/2006/relationships/image" Target="../media/image203.jpeg"/><Relationship Id="rId4" Type="http://schemas.openxmlformats.org/officeDocument/2006/relationships/image" Target="../media/image11.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3.xml"/><Relationship Id="rId1" Type="http://schemas.openxmlformats.org/officeDocument/2006/relationships/tags" Target="../tags/tag97.xml"/><Relationship Id="rId5" Type="http://schemas.openxmlformats.org/officeDocument/2006/relationships/image" Target="../media/image12.png"/><Relationship Id="rId4" Type="http://schemas.openxmlformats.org/officeDocument/2006/relationships/image" Target="../media/image11.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14.xml"/><Relationship Id="rId1" Type="http://schemas.openxmlformats.org/officeDocument/2006/relationships/tags" Target="../tags/tag98.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3.xml"/><Relationship Id="rId1" Type="http://schemas.openxmlformats.org/officeDocument/2006/relationships/tags" Target="../tags/tag99.xml"/><Relationship Id="rId5" Type="http://schemas.openxmlformats.org/officeDocument/2006/relationships/image" Target="../media/image11.png"/><Relationship Id="rId4" Type="http://schemas.openxmlformats.org/officeDocument/2006/relationships/image" Target="../media/image12.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14.xml"/><Relationship Id="rId1" Type="http://schemas.openxmlformats.org/officeDocument/2006/relationships/tags" Target="../tags/tag100.xml"/><Relationship Id="rId4" Type="http://schemas.openxmlformats.org/officeDocument/2006/relationships/image" Target="../media/image11.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3.xml"/><Relationship Id="rId1" Type="http://schemas.openxmlformats.org/officeDocument/2006/relationships/tags" Target="../tags/tag101.xml"/><Relationship Id="rId5" Type="http://schemas.openxmlformats.org/officeDocument/2006/relationships/image" Target="../media/image11.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33">
            <a:extLst>
              <a:ext uri="{FF2B5EF4-FFF2-40B4-BE49-F238E27FC236}">
                <a16:creationId xmlns:a16="http://schemas.microsoft.com/office/drawing/2014/main" xmlns="" id="{215914FE-3C05-4AF1-9102-9F455194E468}"/>
              </a:ext>
            </a:extLst>
          </p:cNvPr>
          <p:cNvSpPr/>
          <p:nvPr/>
        </p:nvSpPr>
        <p:spPr>
          <a:xfrm>
            <a:off x="719769" y="1710551"/>
            <a:ext cx="8364302" cy="2215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914126" fontAlgn="base" latinLnBrk="1">
              <a:spcBef>
                <a:spcPct val="0"/>
              </a:spcBef>
              <a:spcAft>
                <a:spcPct val="0"/>
              </a:spcAft>
              <a:defRPr/>
            </a:pPr>
            <a:r>
              <a:rPr kumimoji="1" lang="en-US" altLang="ko-KR" sz="4799" dirty="0">
                <a:solidFill>
                  <a:prstClr val="black"/>
                </a:solidFill>
                <a:latin typeface="Samsung Sharp Sans" pitchFamily="2" charset="0"/>
                <a:ea typeface="Samsung Sharp Sans" pitchFamily="2" charset="0"/>
                <a:cs typeface="Samsung Sharp Sans" pitchFamily="2" charset="0"/>
              </a:rPr>
              <a:t>Samsung </a:t>
            </a:r>
          </a:p>
          <a:p>
            <a:pPr defTabSz="914126" fontAlgn="base" latinLnBrk="1">
              <a:spcBef>
                <a:spcPct val="0"/>
              </a:spcBef>
              <a:spcAft>
                <a:spcPct val="0"/>
              </a:spcAft>
              <a:defRPr/>
            </a:pPr>
            <a:r>
              <a:rPr kumimoji="1" lang="en-US" altLang="ko-KR" sz="4799" dirty="0">
                <a:solidFill>
                  <a:prstClr val="black"/>
                </a:solidFill>
                <a:latin typeface="Samsung Sharp Sans" pitchFamily="2" charset="0"/>
                <a:ea typeface="Samsung Sharp Sans" pitchFamily="2" charset="0"/>
                <a:cs typeface="Samsung Sharp Sans" pitchFamily="2" charset="0"/>
              </a:rPr>
              <a:t>Innovation </a:t>
            </a:r>
          </a:p>
          <a:p>
            <a:pPr defTabSz="914126" fontAlgn="base" latinLnBrk="1">
              <a:spcBef>
                <a:spcPct val="0"/>
              </a:spcBef>
              <a:spcAft>
                <a:spcPct val="0"/>
              </a:spcAft>
              <a:defRPr/>
            </a:pPr>
            <a:r>
              <a:rPr kumimoji="1" lang="en-US" altLang="ko-KR" sz="4799" dirty="0">
                <a:solidFill>
                  <a:prstClr val="black"/>
                </a:solidFill>
                <a:latin typeface="Samsung Sharp Sans" pitchFamily="2" charset="0"/>
                <a:ea typeface="Samsung Sharp Sans" pitchFamily="2" charset="0"/>
                <a:cs typeface="Samsung Sharp Sans" pitchFamily="2" charset="0"/>
              </a:rPr>
              <a:t>Campus</a:t>
            </a:r>
          </a:p>
        </p:txBody>
      </p:sp>
      <p:grpSp>
        <p:nvGrpSpPr>
          <p:cNvPr id="3" name="그룹 2">
            <a:extLst>
              <a:ext uri="{FF2B5EF4-FFF2-40B4-BE49-F238E27FC236}">
                <a16:creationId xmlns:a16="http://schemas.microsoft.com/office/drawing/2014/main" xmlns="" id="{297A5779-EA1E-416C-8400-F0041FD3BA30}"/>
              </a:ext>
            </a:extLst>
          </p:cNvPr>
          <p:cNvGrpSpPr/>
          <p:nvPr/>
        </p:nvGrpSpPr>
        <p:grpSpPr>
          <a:xfrm>
            <a:off x="724457" y="4319714"/>
            <a:ext cx="6095883" cy="369214"/>
            <a:chOff x="724689" y="4320000"/>
            <a:chExt cx="6097837" cy="369332"/>
          </a:xfrm>
        </p:grpSpPr>
        <p:sp>
          <p:nvSpPr>
            <p:cNvPr id="4" name="직사각형 133">
              <a:extLst>
                <a:ext uri="{FF2B5EF4-FFF2-40B4-BE49-F238E27FC236}">
                  <a16:creationId xmlns:a16="http://schemas.microsoft.com/office/drawing/2014/main" xmlns="" id="{7E1FFB96-4B69-4AC9-8440-53675C6399E1}"/>
                </a:ext>
              </a:extLst>
            </p:cNvPr>
            <p:cNvSpPr/>
            <p:nvPr/>
          </p:nvSpPr>
          <p:spPr>
            <a:xfrm>
              <a:off x="990000" y="4320000"/>
              <a:ext cx="583252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R="0" lvl="0" indent="0" defTabSz="914126" fontAlgn="base" latinLnBrk="1">
                <a:lnSpc>
                  <a:spcPct val="100000"/>
                </a:lnSpc>
                <a:spcBef>
                  <a:spcPct val="0"/>
                </a:spcBef>
                <a:spcAft>
                  <a:spcPct val="0"/>
                </a:spcAft>
                <a:buClrTx/>
                <a:buSzTx/>
                <a:buFontTx/>
                <a:buNone/>
                <a:tabLst/>
                <a:defRPr/>
              </a:pPr>
              <a:r>
                <a:rPr kumimoji="1" lang="en-US" altLang="ko-KR" sz="2399" dirty="0">
                  <a:solidFill>
                    <a:srgbClr val="1428A0"/>
                  </a:solidFill>
                  <a:latin typeface="Samsung Sharp Sans" pitchFamily="2" charset="0"/>
                  <a:ea typeface="Samsung Sharp Sans" pitchFamily="2" charset="0"/>
                  <a:cs typeface="Samsung Sharp Sans" pitchFamily="2" charset="0"/>
                </a:rPr>
                <a:t>Artificial Intelligence Course</a:t>
              </a:r>
              <a:endParaRPr kumimoji="1" lang="ko-KR" altLang="en-US" sz="2399" dirty="0">
                <a:solidFill>
                  <a:srgbClr val="1428A0"/>
                </a:solidFill>
                <a:latin typeface="Samsung Sharp Sans" pitchFamily="2" charset="0"/>
                <a:cs typeface="Samsung Sharp Sans" pitchFamily="2" charset="0"/>
              </a:endParaRPr>
            </a:p>
          </p:txBody>
        </p:sp>
        <p:sp>
          <p:nvSpPr>
            <p:cNvPr id="5" name="직사각형 4">
              <a:extLst>
                <a:ext uri="{FF2B5EF4-FFF2-40B4-BE49-F238E27FC236}">
                  <a16:creationId xmlns:a16="http://schemas.microsoft.com/office/drawing/2014/main" xmlns="" id="{D855D68E-BB7F-4367-8E21-08DA47F8AF69}"/>
                </a:ext>
              </a:extLst>
            </p:cNvPr>
            <p:cNvSpPr/>
            <p:nvPr/>
          </p:nvSpPr>
          <p:spPr>
            <a:xfrm>
              <a:off x="724689" y="4320000"/>
              <a:ext cx="54000" cy="360000"/>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dirty="0">
                <a:solidFill>
                  <a:prstClr val="white"/>
                </a:solidFill>
                <a:latin typeface="Calibri" panose="020F0502020204030204"/>
                <a:ea typeface="맑은 고딕" panose="020B0503020000020004" pitchFamily="50" charset="-127"/>
              </a:endParaRPr>
            </a:p>
          </p:txBody>
        </p:sp>
      </p:grpSp>
    </p:spTree>
    <p:custDataLst>
      <p:tags r:id="rId1"/>
    </p:custDataLst>
    <p:extLst>
      <p:ext uri="{BB962C8B-B14F-4D97-AF65-F5344CB8AC3E}">
        <p14:creationId xmlns:p14="http://schemas.microsoft.com/office/powerpoint/2010/main" val="1271874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The Concept of Artificial Intelligence</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8" name="직사각형 27">
            <a:extLst>
              <a:ext uri="{FF2B5EF4-FFF2-40B4-BE49-F238E27FC236}">
                <a16:creationId xmlns:a16="http://schemas.microsoft.com/office/drawing/2014/main" xmlns="" id="{6E3B6690-740C-4A20-8CA8-54E11C70E3BD}"/>
              </a:ext>
            </a:extLst>
          </p:cNvPr>
          <p:cNvSpPr/>
          <p:nvPr/>
        </p:nvSpPr>
        <p:spPr>
          <a:xfrm>
            <a:off x="1054111" y="3929021"/>
            <a:ext cx="8286680" cy="22362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1.1. Definition of Artificial Intelligence</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1.2. Types and Subsets of Artificial Intelligence</a:t>
            </a:r>
          </a:p>
          <a:p>
            <a:pPr marL="176213" indent="-176213" defTabSz="914400" fontAlgn="base" latinLnBrk="1">
              <a:spcBef>
                <a:spcPct val="0"/>
              </a:spcBef>
              <a:spcAft>
                <a:spcPts val="1000"/>
              </a:spcAft>
              <a:buSzPct val="120000"/>
              <a:buBlip>
                <a:blip r:embed="rId5"/>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1.3. Definition of Machine Learning</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1.4. Disciplines Related to Machine Learning</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1.5. Types and Choices of Machine Learning-based Data Analysis</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1.6. Procedures for Machine Learning-based Data Analysis</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1.7. Reasons For Machine Learning</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1.8. Limitations of Machine Learning</a:t>
            </a:r>
          </a:p>
        </p:txBody>
      </p:sp>
    </p:spTree>
    <p:custDataLst>
      <p:tags r:id="rId1"/>
    </p:custDataLst>
    <p:extLst>
      <p:ext uri="{BB962C8B-B14F-4D97-AF65-F5344CB8AC3E}">
        <p14:creationId xmlns:p14="http://schemas.microsoft.com/office/powerpoint/2010/main" val="109629992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2400" dirty="0">
                <a:solidFill>
                  <a:prstClr val="black">
                    <a:lumMod val="95000"/>
                    <a:lumOff val="5000"/>
                  </a:prstClr>
                </a:solidFill>
                <a:latin typeface="Samsung Sharp Sans" pitchFamily="2" charset="0"/>
                <a:ea typeface="Samsung Sharp Sans" pitchFamily="2" charset="0"/>
                <a:cs typeface="Samsung Sharp Sans" pitchFamily="2" charset="0"/>
              </a:rPr>
              <a:t>AI in Sustainable Energy</a:t>
            </a:r>
          </a:p>
        </p:txBody>
      </p:sp>
      <p:sp>
        <p:nvSpPr>
          <p:cNvPr id="81" name="Rectangle 12">
            <a:extLst>
              <a:ext uri="{FF2B5EF4-FFF2-40B4-BE49-F238E27FC236}">
                <a16:creationId xmlns:a16="http://schemas.microsoft.com/office/drawing/2014/main" xmlns="" id="{DB4EDE06-3334-448B-B48E-D9B11C82FEBE}"/>
              </a:ext>
            </a:extLst>
          </p:cNvPr>
          <p:cNvSpPr/>
          <p:nvPr/>
        </p:nvSpPr>
        <p:spPr>
          <a:xfrm>
            <a:off x="711200" y="2420888"/>
            <a:ext cx="8756800" cy="1048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Today, greenhouse emissions from the information and communication technology (ICT) industry account for 2% of total emissions (as much as all air traffic). Failure to confirm this will increase up to 14% of global emissions. AI itself can be used for eco-friendly projects.</a:t>
            </a:r>
          </a:p>
          <a:p>
            <a:pPr marL="182563"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Examples </a:t>
            </a:r>
          </a:p>
        </p:txBody>
      </p:sp>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it-IT" altLang="ko-KR" dirty="0">
                  <a:solidFill>
                    <a:schemeClr val="bg1"/>
                  </a:solidFill>
                  <a:latin typeface="SamsungSharpSans-Medium" pitchFamily="2" charset="0"/>
                  <a:ea typeface="SamsungSharpSans-Medium" pitchFamily="2" charset="0"/>
                  <a:cs typeface="SamsungSharpSans-Medium" pitchFamily="2" charset="0"/>
                </a:rPr>
                <a:t>4.3. AI in Sustainable Energy</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4" name="직사각형 1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1" name="직사각형 10">
            <a:extLst>
              <a:ext uri="{FF2B5EF4-FFF2-40B4-BE49-F238E27FC236}">
                <a16:creationId xmlns:a16="http://schemas.microsoft.com/office/drawing/2014/main" xmlns="" id="{AFBBC021-EE07-48FE-9CEA-7E5B3DF7EE66}"/>
              </a:ext>
            </a:extLst>
          </p:cNvPr>
          <p:cNvSpPr/>
          <p:nvPr/>
        </p:nvSpPr>
        <p:spPr>
          <a:xfrm>
            <a:off x="558800" y="1902172"/>
            <a:ext cx="8763637"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Green AI establishes a connection between computing power and carbon emissions, allowing one to manage the carbon cost of huge AI computing demands to some extent. </a:t>
            </a:r>
          </a:p>
        </p:txBody>
      </p:sp>
      <p:sp>
        <p:nvSpPr>
          <p:cNvPr id="3" name="Rectangle 2"/>
          <p:cNvSpPr/>
          <p:nvPr/>
        </p:nvSpPr>
        <p:spPr>
          <a:xfrm>
            <a:off x="2338372" y="3501008"/>
            <a:ext cx="7116612" cy="1897955"/>
          </a:xfrm>
          <a:prstGeom prst="rect">
            <a:avLst/>
          </a:prstGeom>
        </p:spPr>
        <p:txBody>
          <a:bodyPr wrap="square">
            <a:spAutoFit/>
          </a:bodyPr>
          <a:lstStyle/>
          <a:p>
            <a:pPr marL="361950" lvl="1" indent="-180975">
              <a:spcAft>
                <a:spcPts val="800"/>
              </a:spcAft>
              <a:buClr>
                <a:srgbClr val="193EB0"/>
              </a:buClr>
              <a:buFont typeface="Arial" panose="020B0604020202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Space Intelligence, a British startup, applies machine learning and AI to satellite data to solve environmental problems such as re-seasoning, allowing the industry to take corrective action. </a:t>
            </a:r>
          </a:p>
          <a:p>
            <a:pPr marL="361950" lvl="1" indent="-180975">
              <a:spcAft>
                <a:spcPts val="800"/>
              </a:spcAft>
              <a:buClr>
                <a:srgbClr val="193EB0"/>
              </a:buClr>
              <a:buFont typeface="Arial" panose="020B0604020202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Google has promised not to use carbon by 2030. At the recent Google I/O 2021 event, the company explained these efforts in detail by announcing plans to use geothermal energy to power data centers in Nevada. </a:t>
            </a:r>
          </a:p>
          <a:p>
            <a:pPr marL="361950" lvl="1" indent="-180975">
              <a:spcAft>
                <a:spcPts val="800"/>
              </a:spcAft>
              <a:buClr>
                <a:srgbClr val="193EB0"/>
              </a:buClr>
              <a:buFont typeface="Arial" panose="020B0604020202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Kate Brandt, Google’s head of sustainability, said, “We are the first company to sign a contract for next-generation geothermal power.”</a:t>
            </a:r>
          </a:p>
        </p:txBody>
      </p:sp>
      <p:grpSp>
        <p:nvGrpSpPr>
          <p:cNvPr id="5" name="그룹 4"/>
          <p:cNvGrpSpPr/>
          <p:nvPr/>
        </p:nvGrpSpPr>
        <p:grpSpPr>
          <a:xfrm>
            <a:off x="774948" y="3763910"/>
            <a:ext cx="1563424" cy="1440160"/>
            <a:chOff x="990972" y="3645024"/>
            <a:chExt cx="1296144" cy="1193953"/>
          </a:xfrm>
        </p:grpSpPr>
        <p:pic>
          <p:nvPicPr>
            <p:cNvPr id="2" name="Picture 1"/>
            <p:cNvPicPr>
              <a:picLocks noChangeAspect="1"/>
            </p:cNvPicPr>
            <p:nvPr/>
          </p:nvPicPr>
          <p:blipFill rotWithShape="1">
            <a:blip r:embed="rId5"/>
            <a:srcRect t="23540" b="27320"/>
            <a:stretch/>
          </p:blipFill>
          <p:spPr>
            <a:xfrm>
              <a:off x="990972" y="3645024"/>
              <a:ext cx="1296144" cy="636916"/>
            </a:xfrm>
            <a:prstGeom prst="rect">
              <a:avLst/>
            </a:prstGeom>
          </p:spPr>
        </p:pic>
        <p:pic>
          <p:nvPicPr>
            <p:cNvPr id="4" name="Picture 3"/>
            <p:cNvPicPr>
              <a:picLocks noChangeAspect="1"/>
            </p:cNvPicPr>
            <p:nvPr/>
          </p:nvPicPr>
          <p:blipFill>
            <a:blip r:embed="rId6"/>
            <a:stretch>
              <a:fillRect/>
            </a:stretch>
          </p:blipFill>
          <p:spPr>
            <a:xfrm>
              <a:off x="990972" y="4453193"/>
              <a:ext cx="1102239" cy="385784"/>
            </a:xfrm>
            <a:prstGeom prst="rect">
              <a:avLst/>
            </a:prstGeom>
          </p:spPr>
        </p:pic>
      </p:grpSp>
    </p:spTree>
    <p:custDataLst>
      <p:tags r:id="rId1"/>
    </p:custDataLst>
    <p:extLst>
      <p:ext uri="{BB962C8B-B14F-4D97-AF65-F5344CB8AC3E}">
        <p14:creationId xmlns:p14="http://schemas.microsoft.com/office/powerpoint/2010/main" val="18894034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9" name="직사각형 8">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it-IT" altLang="ko-KR" dirty="0">
                  <a:solidFill>
                    <a:schemeClr val="bg1"/>
                  </a:solidFill>
                  <a:latin typeface="SamsungSharpSans-Medium" pitchFamily="2" charset="0"/>
                  <a:ea typeface="SamsungSharpSans-Medium" pitchFamily="2" charset="0"/>
                  <a:cs typeface="SamsungSharpSans-Medium" pitchFamily="2" charset="0"/>
                </a:rPr>
                <a:t>4.3. AI in Sustainable Energy</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0" name="직사각형 9">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21" name="사각형: 둥근 모서리 32">
            <a:extLst>
              <a:ext uri="{FF2B5EF4-FFF2-40B4-BE49-F238E27FC236}">
                <a16:creationId xmlns:a16="http://schemas.microsoft.com/office/drawing/2014/main" xmlns="" id="{9F9FFF6C-7C72-4E08-8072-03F5113CBF51}"/>
              </a:ext>
            </a:extLst>
          </p:cNvPr>
          <p:cNvSpPr/>
          <p:nvPr/>
        </p:nvSpPr>
        <p:spPr>
          <a:xfrm>
            <a:off x="6647878" y="5885620"/>
            <a:ext cx="2791296" cy="220567"/>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indent="-398463" algn="ctr"/>
            <a:r>
              <a:rPr lang="en-US" altLang="ko-KR" sz="1000" dirty="0">
                <a:latin typeface="SamsungOne 400" panose="020B0503030303020204" pitchFamily="34" charset="0"/>
                <a:ea typeface="SamsungOne 400" panose="020B0503030303020204" pitchFamily="34" charset="0"/>
              </a:rPr>
              <a:t>https://www.aitrends.com/category/energy/</a:t>
            </a:r>
          </a:p>
        </p:txBody>
      </p:sp>
      <p:grpSp>
        <p:nvGrpSpPr>
          <p:cNvPr id="4" name="그룹 3"/>
          <p:cNvGrpSpPr/>
          <p:nvPr/>
        </p:nvGrpSpPr>
        <p:grpSpPr>
          <a:xfrm>
            <a:off x="443043" y="1860454"/>
            <a:ext cx="8968143" cy="3949127"/>
            <a:chOff x="543696" y="2007890"/>
            <a:chExt cx="8783188" cy="3867681"/>
          </a:xfrm>
        </p:grpSpPr>
        <p:sp>
          <p:nvSpPr>
            <p:cNvPr id="22" name="모서리가 둥근 직사각형 4">
              <a:extLst>
                <a:ext uri="{FF2B5EF4-FFF2-40B4-BE49-F238E27FC236}">
                  <a16:creationId xmlns:a16="http://schemas.microsoft.com/office/drawing/2014/main" xmlns="" id="{E24074BB-FEC8-452A-AB90-A2A8C63BCB04}"/>
                </a:ext>
              </a:extLst>
            </p:cNvPr>
            <p:cNvSpPr/>
            <p:nvPr/>
          </p:nvSpPr>
          <p:spPr>
            <a:xfrm>
              <a:off x="543696" y="2007890"/>
              <a:ext cx="8783188" cy="386768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a:blip r:embed="rId4"/>
            <a:stretch>
              <a:fillRect/>
            </a:stretch>
          </p:blipFill>
          <p:spPr>
            <a:xfrm>
              <a:off x="609474" y="2028756"/>
              <a:ext cx="8651631" cy="3794687"/>
            </a:xfrm>
            <a:prstGeom prst="rect">
              <a:avLst/>
            </a:prstGeom>
          </p:spPr>
        </p:pic>
      </p:grpSp>
      <p:sp>
        <p:nvSpPr>
          <p:cNvPr id="12" name="직사각형 11">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2400" dirty="0">
                <a:solidFill>
                  <a:prstClr val="black">
                    <a:lumMod val="95000"/>
                    <a:lumOff val="5000"/>
                  </a:prstClr>
                </a:solidFill>
                <a:latin typeface="Samsung Sharp Sans" pitchFamily="2" charset="0"/>
                <a:ea typeface="Samsung Sharp Sans" pitchFamily="2" charset="0"/>
                <a:cs typeface="Samsung Sharp Sans" pitchFamily="2" charset="0"/>
              </a:rPr>
              <a:t>AI in Sustainable Energy</a:t>
            </a:r>
          </a:p>
        </p:txBody>
      </p:sp>
    </p:spTree>
    <p:custDataLst>
      <p:tags r:id="rId1"/>
    </p:custDataLst>
    <p:extLst>
      <p:ext uri="{BB962C8B-B14F-4D97-AF65-F5344CB8AC3E}">
        <p14:creationId xmlns:p14="http://schemas.microsoft.com/office/powerpoint/2010/main" val="384651723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cs typeface="Samsung Sharp Sans" pitchFamily="2" charset="0"/>
              </a:rPr>
              <a:t>Artificial Intelligence: Trends and Markets</a:t>
            </a:r>
            <a:endParaRPr kumimoji="1" lang="ko-KR" altLang="en-US" sz="3200" dirty="0">
              <a:solidFill>
                <a:prstClr val="black"/>
              </a:solidFill>
              <a:latin typeface="Samsung Sharp Sans" pitchFamily="2" charset="0"/>
              <a:cs typeface="Samsung Sharp Sans" pitchFamily="2" charset="0"/>
            </a:endParaRP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4.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43" name="직사각형 42">
            <a:extLst>
              <a:ext uri="{FF2B5EF4-FFF2-40B4-BE49-F238E27FC236}">
                <a16:creationId xmlns:a16="http://schemas.microsoft.com/office/drawing/2014/main" xmlns="" id="{BBBEE1B9-F24D-4C45-965E-673625C00090}"/>
              </a:ext>
            </a:extLst>
          </p:cNvPr>
          <p:cNvSpPr/>
          <p:nvPr/>
        </p:nvSpPr>
        <p:spPr>
          <a:xfrm>
            <a:off x="1054111" y="3929021"/>
            <a:ext cx="8286680" cy="166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4.1. AI Trends</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4.2. AI Markets</a:t>
            </a:r>
          </a:p>
          <a:p>
            <a:pPr marL="176213" marR="0" lvl="0" indent="-176213" fontAlgn="base">
              <a:lnSpc>
                <a:spcPct val="100000"/>
              </a:lnSpc>
              <a:spcBef>
                <a:spcPct val="0"/>
              </a:spcBef>
              <a:spcAft>
                <a:spcPts val="1000"/>
              </a:spcAft>
              <a:buClrTx/>
              <a:buSzPct val="120000"/>
              <a:buBlip>
                <a:blip r:embed="rId4"/>
              </a:buBlip>
              <a:tabLst/>
              <a:defRPr/>
            </a:pPr>
            <a:r>
              <a:rPr lang="it-IT" altLang="ko-KR" dirty="0">
                <a:solidFill>
                  <a:srgbClr val="A6A6A6"/>
                </a:solidFill>
                <a:latin typeface="SamsungOne 400" panose="020B0503030303020204" pitchFamily="34" charset="0"/>
                <a:ea typeface="SamsungOne 400" panose="020B0503030303020204" pitchFamily="34" charset="0"/>
              </a:rPr>
              <a:t>4.3. AI in Sustainable Energy</a:t>
            </a:r>
          </a:p>
          <a:p>
            <a:pPr marL="176213" marR="0" lvl="0" indent="-176213" defTabSz="914400" fontAlgn="base" latinLnBrk="1">
              <a:lnSpc>
                <a:spcPct val="100000"/>
              </a:lnSpc>
              <a:spcBef>
                <a:spcPct val="0"/>
              </a:spcBef>
              <a:spcAft>
                <a:spcPts val="1000"/>
              </a:spcAft>
              <a:buClrTx/>
              <a:buSzPct val="120000"/>
              <a:buBlip>
                <a:blip r:embed="rId5"/>
              </a:buBlip>
              <a:tabLst/>
              <a:defRPr/>
            </a:pPr>
            <a:r>
              <a:rPr kumimoji="1" lang="it-IT" altLang="ko-KR" dirty="0">
                <a:solidFill>
                  <a:prstClr val="black">
                    <a:lumMod val="75000"/>
                    <a:lumOff val="25000"/>
                  </a:prstClr>
                </a:solidFill>
                <a:latin typeface="SamsungOne-700" panose="020B0803030303020204" pitchFamily="34" charset="0"/>
                <a:ea typeface="SamsungOne-700" panose="020B0803030303020204" pitchFamily="34" charset="0"/>
              </a:rPr>
              <a:t>4.4. AI in Financial Services</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4.5. AI in Government</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4.6. AI in Healthcare</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4.7. </a:t>
            </a:r>
            <a:r>
              <a:rPr lang="en-US" altLang="ko-KR" dirty="0" err="1">
                <a:solidFill>
                  <a:srgbClr val="A6A6A6"/>
                </a:solidFill>
                <a:latin typeface="SamsungOne 400" panose="020B0503030303020204" pitchFamily="34" charset="0"/>
                <a:ea typeface="SamsungOne 400" panose="020B0503030303020204" pitchFamily="34" charset="0"/>
              </a:rPr>
              <a:t>IoT</a:t>
            </a:r>
            <a:r>
              <a:rPr lang="en-US" altLang="ko-KR" dirty="0">
                <a:solidFill>
                  <a:srgbClr val="A6A6A6"/>
                </a:solidFill>
                <a:latin typeface="SamsungOne 400" panose="020B0503030303020204" pitchFamily="34" charset="0"/>
                <a:ea typeface="SamsungOne 400" panose="020B0503030303020204" pitchFamily="34" charset="0"/>
              </a:rPr>
              <a:t> and AI in Agriculture</a:t>
            </a:r>
          </a:p>
        </p:txBody>
      </p:sp>
    </p:spTree>
    <p:custDataLst>
      <p:tags r:id="rId1"/>
    </p:custDataLst>
    <p:extLst>
      <p:ext uri="{BB962C8B-B14F-4D97-AF65-F5344CB8AC3E}">
        <p14:creationId xmlns:p14="http://schemas.microsoft.com/office/powerpoint/2010/main" val="253022291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2400" dirty="0">
                <a:solidFill>
                  <a:prstClr val="black">
                    <a:lumMod val="95000"/>
                    <a:lumOff val="5000"/>
                  </a:prstClr>
                </a:solidFill>
                <a:latin typeface="Samsung Sharp Sans" pitchFamily="2" charset="0"/>
                <a:ea typeface="Samsung Sharp Sans" pitchFamily="2" charset="0"/>
                <a:cs typeface="Samsung Sharp Sans" pitchFamily="2" charset="0"/>
              </a:rPr>
              <a:t>AI in Financial Services</a:t>
            </a:r>
          </a:p>
        </p:txBody>
      </p:sp>
      <p:sp>
        <p:nvSpPr>
          <p:cNvPr id="10" name="Rectangle 12">
            <a:extLst>
              <a:ext uri="{FF2B5EF4-FFF2-40B4-BE49-F238E27FC236}">
                <a16:creationId xmlns:a16="http://schemas.microsoft.com/office/drawing/2014/main" xmlns="" id="{DB4EDE06-3334-448B-B48E-D9B11C82FEBE}"/>
              </a:ext>
            </a:extLst>
          </p:cNvPr>
          <p:cNvSpPr/>
          <p:nvPr/>
        </p:nvSpPr>
        <p:spPr>
          <a:xfrm>
            <a:off x="711200" y="2420888"/>
            <a:ext cx="8756800" cy="1853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Banks worldwide saw a 238% surge in cyber attacks between February and April 2020. </a:t>
            </a:r>
          </a:p>
          <a:p>
            <a:pPr marL="182563"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According to a Javelin Strategy &amp; Research study, ID fraud losses rose to $56 billion last year. Fraudsters created synthetic IDs using stolen personal information, as accounted by Pymnts.com. </a:t>
            </a:r>
          </a:p>
          <a:p>
            <a:pPr marL="182563"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addition, the number of automated bot attacks increased by 100 million between July and December for companies in various industries.</a:t>
            </a:r>
            <a:r>
              <a:rPr lang="ko-KR" altLang="en-US" sz="1300" dirty="0">
                <a:solidFill>
                  <a:prstClr val="black">
                    <a:lumMod val="85000"/>
                    <a:lumOff val="15000"/>
                  </a:prstClr>
                </a:solidFill>
                <a:latin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Companies that strive for better protection risk making their customers’ lives more difficult. It has been reported about 40% of financial institutions often mistake legitimate customers’ online behavior for fraudulent behavior.</a:t>
            </a:r>
          </a:p>
        </p:txBody>
      </p:sp>
      <p:sp>
        <p:nvSpPr>
          <p:cNvPr id="15" name="Rectangle 12">
            <a:extLst>
              <a:ext uri="{FF2B5EF4-FFF2-40B4-BE49-F238E27FC236}">
                <a16:creationId xmlns:a16="http://schemas.microsoft.com/office/drawing/2014/main" xmlns="" id="{DB4EDE06-3334-448B-B48E-D9B11C82FEBE}"/>
              </a:ext>
            </a:extLst>
          </p:cNvPr>
          <p:cNvSpPr/>
          <p:nvPr/>
        </p:nvSpPr>
        <p:spPr>
          <a:xfrm>
            <a:off x="727346" y="4771661"/>
            <a:ext cx="8756800"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AI can prevent digital identity fraud by providing higher accuracy and speed when verifying an individual’s identity. Or it can integrate biometric data so that cybercriminals cannot access information simply by providing credentials.</a:t>
            </a:r>
          </a:p>
        </p:txBody>
      </p:sp>
      <p:grpSp>
        <p:nvGrpSpPr>
          <p:cNvPr id="17" name="그룹 16">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it-IT" altLang="ko-KR" dirty="0">
                  <a:solidFill>
                    <a:schemeClr val="bg1"/>
                  </a:solidFill>
                  <a:latin typeface="SamsungSharpSans-Medium" pitchFamily="2" charset="0"/>
                  <a:ea typeface="SamsungSharpSans-Medium" pitchFamily="2" charset="0"/>
                  <a:cs typeface="SamsungSharpSans-Medium" pitchFamily="2" charset="0"/>
                </a:rPr>
                <a:t>4.4. AI in Financial Services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20" name="직사각형 19">
            <a:extLst>
              <a:ext uri="{FF2B5EF4-FFF2-40B4-BE49-F238E27FC236}">
                <a16:creationId xmlns:a16="http://schemas.microsoft.com/office/drawing/2014/main" xmlns="" id="{FD4B58E2-F740-4BE1-B09F-AF1ED6DBA845}"/>
              </a:ext>
            </a:extLst>
          </p:cNvPr>
          <p:cNvSpPr/>
          <p:nvPr/>
        </p:nvSpPr>
        <p:spPr>
          <a:xfrm>
            <a:off x="558800" y="1902172"/>
            <a:ext cx="8779783"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Cyber-attacks and identity fraud losses increased sharply in 2020. The pandemic set the stage for combining AI and biometric recognition to make telecommuting a standard and achieve a higher level of protection. </a:t>
            </a:r>
          </a:p>
        </p:txBody>
      </p:sp>
      <p:sp>
        <p:nvSpPr>
          <p:cNvPr id="21" name="직사각형 20">
            <a:extLst>
              <a:ext uri="{FF2B5EF4-FFF2-40B4-BE49-F238E27FC236}">
                <a16:creationId xmlns:a16="http://schemas.microsoft.com/office/drawing/2014/main" xmlns="" id="{A9A3ADB1-A14D-4A59-A046-2621646DC076}"/>
              </a:ext>
            </a:extLst>
          </p:cNvPr>
          <p:cNvSpPr/>
          <p:nvPr/>
        </p:nvSpPr>
        <p:spPr>
          <a:xfrm>
            <a:off x="574946" y="4460371"/>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Security Benefits of AI and Biometric Recognition</a:t>
            </a:r>
          </a:p>
        </p:txBody>
      </p:sp>
    </p:spTree>
    <p:custDataLst>
      <p:tags r:id="rId1"/>
    </p:custDataLst>
    <p:extLst>
      <p:ext uri="{BB962C8B-B14F-4D97-AF65-F5344CB8AC3E}">
        <p14:creationId xmlns:p14="http://schemas.microsoft.com/office/powerpoint/2010/main" val="294629325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모서리가 둥근 직사각형 4">
            <a:extLst>
              <a:ext uri="{FF2B5EF4-FFF2-40B4-BE49-F238E27FC236}">
                <a16:creationId xmlns:a16="http://schemas.microsoft.com/office/drawing/2014/main" xmlns="" id="{FEEA496F-A471-43CF-8227-1C10A91D3A2E}"/>
              </a:ext>
            </a:extLst>
          </p:cNvPr>
          <p:cNvSpPr/>
          <p:nvPr/>
        </p:nvSpPr>
        <p:spPr>
          <a:xfrm>
            <a:off x="1619713" y="2825834"/>
            <a:ext cx="6735406" cy="311084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6" name="그림 15"/>
          <p:cNvPicPr>
            <a:picLocks noChangeAspect="1"/>
          </p:cNvPicPr>
          <p:nvPr/>
        </p:nvPicPr>
        <p:blipFill>
          <a:blip r:embed="rId4"/>
          <a:stretch>
            <a:fillRect/>
          </a:stretch>
        </p:blipFill>
        <p:spPr>
          <a:xfrm>
            <a:off x="1728766" y="2924591"/>
            <a:ext cx="6517300" cy="2913329"/>
          </a:xfrm>
          <a:prstGeom prst="rect">
            <a:avLst/>
          </a:prstGeom>
        </p:spPr>
      </p:pic>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it-IT" altLang="ko-KR" dirty="0">
                  <a:solidFill>
                    <a:schemeClr val="bg1"/>
                  </a:solidFill>
                  <a:latin typeface="SamsungSharpSans-Medium" pitchFamily="2" charset="0"/>
                  <a:ea typeface="SamsungSharpSans-Medium" pitchFamily="2" charset="0"/>
                  <a:cs typeface="SamsungSharpSans-Medium" pitchFamily="2" charset="0"/>
                </a:rPr>
                <a:t>4.4. AI in Financial Services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5" name="사각형: 둥근 모서리 32">
            <a:extLst>
              <a:ext uri="{FF2B5EF4-FFF2-40B4-BE49-F238E27FC236}">
                <a16:creationId xmlns:a16="http://schemas.microsoft.com/office/drawing/2014/main" xmlns="" id="{9F9FFF6C-7C72-4E08-8072-03F5113CBF51}"/>
              </a:ext>
            </a:extLst>
          </p:cNvPr>
          <p:cNvSpPr/>
          <p:nvPr/>
        </p:nvSpPr>
        <p:spPr>
          <a:xfrm>
            <a:off x="5013305" y="6045553"/>
            <a:ext cx="3341814" cy="220567"/>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 400" panose="020B0503030303020204" pitchFamily="34" charset="0"/>
                <a:ea typeface="SamsungOne 400" panose="020B0503030303020204" pitchFamily="34" charset="0"/>
              </a:rPr>
              <a:t>https://www.aitrends.com/category/financial-services/ </a:t>
            </a:r>
          </a:p>
        </p:txBody>
      </p:sp>
      <p:sp>
        <p:nvSpPr>
          <p:cNvPr id="18" name="직사각형 17">
            <a:extLst>
              <a:ext uri="{FF2B5EF4-FFF2-40B4-BE49-F238E27FC236}">
                <a16:creationId xmlns:a16="http://schemas.microsoft.com/office/drawing/2014/main" xmlns="" id="{8FA20E72-4AD9-49AE-ACF0-55ED86D3E86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Pandemic-changed Consumer Financial Behavior, Causes Identity Fraud</a:t>
            </a:r>
          </a:p>
        </p:txBody>
      </p:sp>
      <p:sp>
        <p:nvSpPr>
          <p:cNvPr id="19" name="직사각형 18">
            <a:extLst>
              <a:ext uri="{FF2B5EF4-FFF2-40B4-BE49-F238E27FC236}">
                <a16:creationId xmlns:a16="http://schemas.microsoft.com/office/drawing/2014/main" xmlns="" id="{EFD59053-B685-4A02-BC77-E9232C3BCD69}"/>
              </a:ext>
            </a:extLst>
          </p:cNvPr>
          <p:cNvSpPr/>
          <p:nvPr/>
        </p:nvSpPr>
        <p:spPr>
          <a:xfrm>
            <a:off x="702940" y="1700808"/>
            <a:ext cx="8632825" cy="1048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global pandemic has had a dramatic impact on consumer financial behavior. In 2020, consumers spent more time at home, there was less trading than the previous year, and they relied heavily on streaming services, digital commerce, and digital payments.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They also communicated more via email and text about work and personal life.</a:t>
            </a:r>
          </a:p>
        </p:txBody>
      </p:sp>
    </p:spTree>
    <p:custDataLst>
      <p:tags r:id="rId1"/>
    </p:custDataLst>
    <p:extLst>
      <p:ext uri="{BB962C8B-B14F-4D97-AF65-F5344CB8AC3E}">
        <p14:creationId xmlns:p14="http://schemas.microsoft.com/office/powerpoint/2010/main" val="42061308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cs typeface="Samsung Sharp Sans" pitchFamily="2" charset="0"/>
              </a:rPr>
              <a:t>Artificial Intelligence: Trends and Markets</a:t>
            </a:r>
            <a:endParaRPr kumimoji="1" lang="ko-KR" altLang="en-US" sz="3200" dirty="0">
              <a:solidFill>
                <a:prstClr val="black"/>
              </a:solidFill>
              <a:latin typeface="Samsung Sharp Sans" pitchFamily="2" charset="0"/>
              <a:cs typeface="Samsung Sharp Sans" pitchFamily="2" charset="0"/>
            </a:endParaRP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4.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43" name="직사각형 42">
            <a:extLst>
              <a:ext uri="{FF2B5EF4-FFF2-40B4-BE49-F238E27FC236}">
                <a16:creationId xmlns:a16="http://schemas.microsoft.com/office/drawing/2014/main" xmlns="" id="{EED2AB22-B62F-432E-8A61-94D879A51D10}"/>
              </a:ext>
            </a:extLst>
          </p:cNvPr>
          <p:cNvSpPr/>
          <p:nvPr/>
        </p:nvSpPr>
        <p:spPr>
          <a:xfrm>
            <a:off x="1054111" y="3929021"/>
            <a:ext cx="8286680" cy="166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4.1. AI Trends</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4.2. AI Markets</a:t>
            </a:r>
          </a:p>
          <a:p>
            <a:pPr marL="176213" marR="0" lvl="0" indent="-176213" fontAlgn="base">
              <a:lnSpc>
                <a:spcPct val="100000"/>
              </a:lnSpc>
              <a:spcBef>
                <a:spcPct val="0"/>
              </a:spcBef>
              <a:spcAft>
                <a:spcPts val="1000"/>
              </a:spcAft>
              <a:buClrTx/>
              <a:buSzPct val="120000"/>
              <a:buBlip>
                <a:blip r:embed="rId4"/>
              </a:buBlip>
              <a:tabLst/>
              <a:defRPr/>
            </a:pPr>
            <a:r>
              <a:rPr lang="it-IT" altLang="ko-KR" dirty="0">
                <a:solidFill>
                  <a:srgbClr val="A6A6A6"/>
                </a:solidFill>
                <a:latin typeface="SamsungOne 400" panose="020B0503030303020204" pitchFamily="34" charset="0"/>
                <a:ea typeface="SamsungOne 400" panose="020B0503030303020204" pitchFamily="34" charset="0"/>
              </a:rPr>
              <a:t>4.3. AI in Sustainable Energy</a:t>
            </a:r>
          </a:p>
          <a:p>
            <a:pPr marL="176213" marR="0" lvl="0" indent="-176213" fontAlgn="base">
              <a:lnSpc>
                <a:spcPct val="100000"/>
              </a:lnSpc>
              <a:spcBef>
                <a:spcPct val="0"/>
              </a:spcBef>
              <a:spcAft>
                <a:spcPts val="1000"/>
              </a:spcAft>
              <a:buClrTx/>
              <a:buSzPct val="120000"/>
              <a:buBlip>
                <a:blip r:embed="rId4"/>
              </a:buBlip>
              <a:tabLst/>
              <a:defRPr/>
            </a:pPr>
            <a:r>
              <a:rPr lang="it-IT" altLang="ko-KR" dirty="0">
                <a:solidFill>
                  <a:srgbClr val="A6A6A6"/>
                </a:solidFill>
                <a:latin typeface="SamsungOne 400" panose="020B0503030303020204" pitchFamily="34" charset="0"/>
                <a:ea typeface="SamsungOne 400" panose="020B0503030303020204" pitchFamily="34" charset="0"/>
              </a:rPr>
              <a:t>4.4. AI in Financial Services</a:t>
            </a:r>
          </a:p>
          <a:p>
            <a:pPr marL="176213" indent="-176213" defTabSz="914400" fontAlgn="base" latinLnBrk="1">
              <a:spcBef>
                <a:spcPct val="0"/>
              </a:spcBef>
              <a:spcAft>
                <a:spcPts val="1000"/>
              </a:spcAft>
              <a:buSzPct val="120000"/>
              <a:buBlip>
                <a:blip r:embed="rId5"/>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4.5. AI in Government</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4.6. AI in Healthcare</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4.7. </a:t>
            </a:r>
            <a:r>
              <a:rPr lang="en-US" altLang="ko-KR" dirty="0" err="1">
                <a:solidFill>
                  <a:srgbClr val="A6A6A6"/>
                </a:solidFill>
                <a:latin typeface="SamsungOne 400" panose="020B0503030303020204" pitchFamily="34" charset="0"/>
                <a:ea typeface="SamsungOne 400" panose="020B0503030303020204" pitchFamily="34" charset="0"/>
              </a:rPr>
              <a:t>IoT</a:t>
            </a:r>
            <a:r>
              <a:rPr lang="en-US" altLang="ko-KR" dirty="0">
                <a:solidFill>
                  <a:srgbClr val="A6A6A6"/>
                </a:solidFill>
                <a:latin typeface="SamsungOne 400" panose="020B0503030303020204" pitchFamily="34" charset="0"/>
                <a:ea typeface="SamsungOne 400" panose="020B0503030303020204" pitchFamily="34" charset="0"/>
              </a:rPr>
              <a:t> and AI in Agriculture</a:t>
            </a:r>
          </a:p>
        </p:txBody>
      </p:sp>
    </p:spTree>
    <p:custDataLst>
      <p:tags r:id="rId1"/>
    </p:custDataLst>
    <p:extLst>
      <p:ext uri="{BB962C8B-B14F-4D97-AF65-F5344CB8AC3E}">
        <p14:creationId xmlns:p14="http://schemas.microsoft.com/office/powerpoint/2010/main" val="8883600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2400" dirty="0">
                <a:solidFill>
                  <a:prstClr val="black">
                    <a:lumMod val="95000"/>
                    <a:lumOff val="5000"/>
                  </a:prstClr>
                </a:solidFill>
                <a:latin typeface="Samsung Sharp Sans" pitchFamily="2" charset="0"/>
                <a:ea typeface="Samsung Sharp Sans" pitchFamily="2" charset="0"/>
                <a:cs typeface="Samsung Sharp Sans" pitchFamily="2" charset="0"/>
              </a:rPr>
              <a:t>AI in Government</a:t>
            </a:r>
          </a:p>
        </p:txBody>
      </p:sp>
      <p:sp>
        <p:nvSpPr>
          <p:cNvPr id="10" name="Rectangle 12">
            <a:extLst>
              <a:ext uri="{FF2B5EF4-FFF2-40B4-BE49-F238E27FC236}">
                <a16:creationId xmlns:a16="http://schemas.microsoft.com/office/drawing/2014/main" xmlns="" id="{DB4EDE06-3334-448B-B48E-D9B11C82FEBE}"/>
              </a:ext>
            </a:extLst>
          </p:cNvPr>
          <p:cNvSpPr/>
          <p:nvPr/>
        </p:nvSpPr>
        <p:spPr>
          <a:xfrm>
            <a:off x="711200" y="2420888"/>
            <a:ext cx="8756800" cy="1951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DWD handles an average of 157,000 claims per week and has paid a total of $2 billion in unemployment benefits since the pandemic outbreak. According to GCN’s recent account, the agency can now release funds within three business days.</a:t>
            </a:r>
          </a:p>
          <a:p>
            <a:pPr marL="182563"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process took weeks or months, according to Brent Mitchell, the head of state and local governments in Google’s public sector. Recovery was helpful by DWD hiring, contracting, or rearranging 1,300 people to help with backlogs. </a:t>
            </a:r>
          </a:p>
          <a:p>
            <a:pPr marL="182563" indent="-182563">
              <a:spcAft>
                <a:spcPts val="800"/>
              </a:spcAft>
              <a:buClr>
                <a:srgbClr val="193EB0"/>
              </a:buClr>
              <a:buFont typeface="SamsungOne 400" panose="020B0503030303020204" pitchFamily="34" charset="0"/>
              <a:buChar char="‣"/>
              <a:defRP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DWD used Google Cloud’s DocAI service along with AI and machine learning products.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DocAI is used to add value by suggesting ways to automate the extraction of sensitive data from documents and simplify workflows. </a:t>
            </a: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The Human-in-the-Loop AI function increases accuracy by adding human review.</a:t>
            </a:r>
          </a:p>
        </p:txBody>
      </p:sp>
      <p:grpSp>
        <p:nvGrpSpPr>
          <p:cNvPr id="13" name="그룹 1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4.5. AI in Government</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5" name="직사각형 1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2" name="직사각형 11">
            <a:extLst>
              <a:ext uri="{FF2B5EF4-FFF2-40B4-BE49-F238E27FC236}">
                <a16:creationId xmlns:a16="http://schemas.microsoft.com/office/drawing/2014/main" xmlns="" id="{AF4AE72D-A29F-4492-A9A9-BDDD654A6D95}"/>
              </a:ext>
            </a:extLst>
          </p:cNvPr>
          <p:cNvSpPr/>
          <p:nvPr/>
        </p:nvSpPr>
        <p:spPr>
          <a:xfrm>
            <a:off x="558800" y="1902172"/>
            <a:ext cx="8763637"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Wisconsin Department of Workforce Development (DWD) summarized the 2020 backlogs for thousands of unemployment insurance claims with the help of AI cloud computing tools that surged during the pandemic.</a:t>
            </a:r>
          </a:p>
        </p:txBody>
      </p:sp>
      <p:pic>
        <p:nvPicPr>
          <p:cNvPr id="2" name="Picture 1"/>
          <p:cNvPicPr>
            <a:picLocks noChangeAspect="1"/>
          </p:cNvPicPr>
          <p:nvPr/>
        </p:nvPicPr>
        <p:blipFill>
          <a:blip r:embed="rId5"/>
          <a:stretch>
            <a:fillRect/>
          </a:stretch>
        </p:blipFill>
        <p:spPr>
          <a:xfrm>
            <a:off x="1512476" y="4789230"/>
            <a:ext cx="1809674" cy="518284"/>
          </a:xfrm>
          <a:prstGeom prst="rect">
            <a:avLst/>
          </a:prstGeom>
        </p:spPr>
      </p:pic>
      <p:sp>
        <p:nvSpPr>
          <p:cNvPr id="4" name="Rectangle 3"/>
          <p:cNvSpPr/>
          <p:nvPr/>
        </p:nvSpPr>
        <p:spPr>
          <a:xfrm>
            <a:off x="4567842" y="4861238"/>
            <a:ext cx="4085777" cy="892552"/>
          </a:xfrm>
          <a:prstGeom prst="rect">
            <a:avLst/>
          </a:prstGeom>
        </p:spPr>
        <p:txBody>
          <a:bodyPr wrap="square">
            <a:spAutoFit/>
          </a:bodyPr>
          <a:lstStyle/>
          <a:p>
            <a:pPr>
              <a:spcAft>
                <a:spcPts val="800"/>
              </a:spcAft>
              <a:buClr>
                <a:srgbClr val="193EB0"/>
              </a:buClr>
              <a:defRPr/>
            </a:pPr>
            <a:r>
              <a:rPr lang="en-US" altLang="ko-KR" sz="1300" i="1" dirty="0">
                <a:solidFill>
                  <a:prstClr val="black">
                    <a:lumMod val="85000"/>
                    <a:lumOff val="15000"/>
                  </a:prstClr>
                </a:solidFill>
                <a:latin typeface="SamsungOne 400" panose="020B0503030303020204" pitchFamily="34" charset="0"/>
                <a:ea typeface="SamsungOne 400" panose="020B0503030303020204" pitchFamily="34" charset="0"/>
              </a:rPr>
              <a:t>“With design thinking, close partnerships with state officials, and combination of modern technologies, DWD’s solutions are customized to maximize benefits to components,”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said Mitchell.</a:t>
            </a:r>
          </a:p>
        </p:txBody>
      </p:sp>
      <p:pic>
        <p:nvPicPr>
          <p:cNvPr id="5" name="Picture 4"/>
          <p:cNvPicPr>
            <a:picLocks noChangeAspect="1"/>
          </p:cNvPicPr>
          <p:nvPr/>
        </p:nvPicPr>
        <p:blipFill>
          <a:blip r:embed="rId6"/>
          <a:stretch>
            <a:fillRect/>
          </a:stretch>
        </p:blipFill>
        <p:spPr>
          <a:xfrm>
            <a:off x="2378293" y="5382950"/>
            <a:ext cx="1887714" cy="613507"/>
          </a:xfrm>
          <a:prstGeom prst="rect">
            <a:avLst/>
          </a:prstGeom>
        </p:spPr>
      </p:pic>
    </p:spTree>
    <p:custDataLst>
      <p:tags r:id="rId1"/>
    </p:custDataLst>
    <p:extLst>
      <p:ext uri="{BB962C8B-B14F-4D97-AF65-F5344CB8AC3E}">
        <p14:creationId xmlns:p14="http://schemas.microsoft.com/office/powerpoint/2010/main" val="156528229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543696" y="1855050"/>
            <a:ext cx="8783188" cy="3867681"/>
            <a:chOff x="543696" y="1628101"/>
            <a:chExt cx="8783188" cy="3867681"/>
          </a:xfrm>
        </p:grpSpPr>
        <p:sp>
          <p:nvSpPr>
            <p:cNvPr id="19" name="모서리가 둥근 직사각형 4">
              <a:extLst>
                <a:ext uri="{FF2B5EF4-FFF2-40B4-BE49-F238E27FC236}">
                  <a16:creationId xmlns:a16="http://schemas.microsoft.com/office/drawing/2014/main" xmlns="" id="{E24074BB-FEC8-452A-AB90-A2A8C63BCB04}"/>
                </a:ext>
              </a:extLst>
            </p:cNvPr>
            <p:cNvSpPr/>
            <p:nvPr/>
          </p:nvSpPr>
          <p:spPr>
            <a:xfrm>
              <a:off x="543696" y="1628101"/>
              <a:ext cx="8783188" cy="386768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t="4328" b="1960"/>
            <a:stretch/>
          </p:blipFill>
          <p:spPr>
            <a:xfrm>
              <a:off x="589175" y="1725737"/>
              <a:ext cx="8692230" cy="3672408"/>
            </a:xfrm>
            <a:prstGeom prst="rect">
              <a:avLst/>
            </a:prstGeom>
          </p:spPr>
        </p:pic>
      </p:grpSp>
      <p:grpSp>
        <p:nvGrpSpPr>
          <p:cNvPr id="8" name="그룹 7">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9" name="직사각형 8">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4.5. AI in Government</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1" name="직사각형 1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23" name="사각형: 둥근 모서리 32">
            <a:extLst>
              <a:ext uri="{FF2B5EF4-FFF2-40B4-BE49-F238E27FC236}">
                <a16:creationId xmlns:a16="http://schemas.microsoft.com/office/drawing/2014/main" xmlns="" id="{9F9FFF6C-7C72-4E08-8072-03F5113CBF51}"/>
              </a:ext>
            </a:extLst>
          </p:cNvPr>
          <p:cNvSpPr/>
          <p:nvPr/>
        </p:nvSpPr>
        <p:spPr>
          <a:xfrm>
            <a:off x="5959524" y="5800721"/>
            <a:ext cx="3367360" cy="220567"/>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 400" panose="020B0503030303020204" pitchFamily="34" charset="0"/>
                <a:ea typeface="SamsungOne 400" panose="020B0503030303020204" pitchFamily="34" charset="0"/>
              </a:rPr>
              <a:t>https://www.aitrends.com/category/ai-in-government/</a:t>
            </a:r>
          </a:p>
        </p:txBody>
      </p:sp>
      <p:sp>
        <p:nvSpPr>
          <p:cNvPr id="10" name="직사각형 9">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2400" dirty="0">
                <a:solidFill>
                  <a:prstClr val="black">
                    <a:lumMod val="95000"/>
                    <a:lumOff val="5000"/>
                  </a:prstClr>
                </a:solidFill>
                <a:latin typeface="Samsung Sharp Sans" pitchFamily="2" charset="0"/>
                <a:ea typeface="Samsung Sharp Sans" pitchFamily="2" charset="0"/>
                <a:cs typeface="Samsung Sharp Sans" pitchFamily="2" charset="0"/>
              </a:rPr>
              <a:t>AI in Government</a:t>
            </a:r>
          </a:p>
        </p:txBody>
      </p:sp>
    </p:spTree>
    <p:custDataLst>
      <p:tags r:id="rId1"/>
    </p:custDataLst>
    <p:extLst>
      <p:ext uri="{BB962C8B-B14F-4D97-AF65-F5344CB8AC3E}">
        <p14:creationId xmlns:p14="http://schemas.microsoft.com/office/powerpoint/2010/main" val="23958873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cs typeface="Samsung Sharp Sans" pitchFamily="2" charset="0"/>
              </a:rPr>
              <a:t>Artificial Intelligence: Trends and Markets</a:t>
            </a:r>
            <a:endParaRPr kumimoji="1" lang="ko-KR" altLang="en-US" sz="3200" dirty="0">
              <a:solidFill>
                <a:prstClr val="black"/>
              </a:solidFill>
              <a:latin typeface="Samsung Sharp Sans" pitchFamily="2" charset="0"/>
              <a:cs typeface="Samsung Sharp Sans" pitchFamily="2" charset="0"/>
            </a:endParaRP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4.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43" name="직사각형 42">
            <a:extLst>
              <a:ext uri="{FF2B5EF4-FFF2-40B4-BE49-F238E27FC236}">
                <a16:creationId xmlns:a16="http://schemas.microsoft.com/office/drawing/2014/main" xmlns="" id="{D291E4C5-0C75-49A4-9217-298610C2084C}"/>
              </a:ext>
            </a:extLst>
          </p:cNvPr>
          <p:cNvSpPr/>
          <p:nvPr/>
        </p:nvSpPr>
        <p:spPr>
          <a:xfrm>
            <a:off x="1054111" y="3929021"/>
            <a:ext cx="8286680" cy="166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4.1. AI Trends</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4.2. AI Markets</a:t>
            </a:r>
          </a:p>
          <a:p>
            <a:pPr marL="176213" marR="0" lvl="0" indent="-176213" fontAlgn="base">
              <a:lnSpc>
                <a:spcPct val="100000"/>
              </a:lnSpc>
              <a:spcBef>
                <a:spcPct val="0"/>
              </a:spcBef>
              <a:spcAft>
                <a:spcPts val="1000"/>
              </a:spcAft>
              <a:buClrTx/>
              <a:buSzPct val="120000"/>
              <a:buBlip>
                <a:blip r:embed="rId4"/>
              </a:buBlip>
              <a:tabLst/>
              <a:defRPr/>
            </a:pPr>
            <a:r>
              <a:rPr lang="it-IT" altLang="ko-KR" dirty="0">
                <a:solidFill>
                  <a:srgbClr val="A6A6A6"/>
                </a:solidFill>
                <a:latin typeface="SamsungOne 400" panose="020B0503030303020204" pitchFamily="34" charset="0"/>
                <a:ea typeface="SamsungOne 400" panose="020B0503030303020204" pitchFamily="34" charset="0"/>
              </a:rPr>
              <a:t>4.3. AI in Sustainable Energy</a:t>
            </a:r>
          </a:p>
          <a:p>
            <a:pPr marL="176213" marR="0" lvl="0" indent="-176213" fontAlgn="base">
              <a:lnSpc>
                <a:spcPct val="100000"/>
              </a:lnSpc>
              <a:spcBef>
                <a:spcPct val="0"/>
              </a:spcBef>
              <a:spcAft>
                <a:spcPts val="1000"/>
              </a:spcAft>
              <a:buClrTx/>
              <a:buSzPct val="120000"/>
              <a:buBlip>
                <a:blip r:embed="rId4"/>
              </a:buBlip>
              <a:tabLst/>
              <a:defRPr/>
            </a:pPr>
            <a:r>
              <a:rPr lang="it-IT" altLang="ko-KR" dirty="0">
                <a:solidFill>
                  <a:srgbClr val="A6A6A6"/>
                </a:solidFill>
                <a:latin typeface="SamsungOne 400" panose="020B0503030303020204" pitchFamily="34" charset="0"/>
                <a:ea typeface="SamsungOne 400" panose="020B0503030303020204" pitchFamily="34" charset="0"/>
              </a:rPr>
              <a:t>4.4. AI in Financial Services</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4.5. AI in Government</a:t>
            </a:r>
          </a:p>
          <a:p>
            <a:pPr marL="176213" marR="0" lvl="0" indent="-176213" defTabSz="914400" fontAlgn="base" latinLnBrk="1">
              <a:lnSpc>
                <a:spcPct val="100000"/>
              </a:lnSpc>
              <a:spcBef>
                <a:spcPct val="0"/>
              </a:spcBef>
              <a:spcAft>
                <a:spcPts val="1000"/>
              </a:spcAft>
              <a:buClrTx/>
              <a:buSzPct val="120000"/>
              <a:buBlip>
                <a:blip r:embed="rId5"/>
              </a:buBlip>
              <a:tabLst/>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4.6. AI in Healthcare</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4.7. </a:t>
            </a:r>
            <a:r>
              <a:rPr lang="en-US" altLang="ko-KR" dirty="0" err="1">
                <a:solidFill>
                  <a:srgbClr val="A6A6A6"/>
                </a:solidFill>
                <a:latin typeface="SamsungOne 400" panose="020B0503030303020204" pitchFamily="34" charset="0"/>
                <a:ea typeface="SamsungOne 400" panose="020B0503030303020204" pitchFamily="34" charset="0"/>
              </a:rPr>
              <a:t>IoT</a:t>
            </a:r>
            <a:r>
              <a:rPr lang="en-US" altLang="ko-KR" dirty="0">
                <a:solidFill>
                  <a:srgbClr val="A6A6A6"/>
                </a:solidFill>
                <a:latin typeface="SamsungOne 400" panose="020B0503030303020204" pitchFamily="34" charset="0"/>
                <a:ea typeface="SamsungOne 400" panose="020B0503030303020204" pitchFamily="34" charset="0"/>
              </a:rPr>
              <a:t> and AI in Agriculture</a:t>
            </a:r>
          </a:p>
        </p:txBody>
      </p:sp>
    </p:spTree>
    <p:custDataLst>
      <p:tags r:id="rId1"/>
    </p:custDataLst>
    <p:extLst>
      <p:ext uri="{BB962C8B-B14F-4D97-AF65-F5344CB8AC3E}">
        <p14:creationId xmlns:p14="http://schemas.microsoft.com/office/powerpoint/2010/main" val="59813551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2400" dirty="0">
                <a:solidFill>
                  <a:prstClr val="black">
                    <a:lumMod val="95000"/>
                    <a:lumOff val="5000"/>
                  </a:prstClr>
                </a:solidFill>
                <a:latin typeface="Samsung Sharp Sans" pitchFamily="2" charset="0"/>
                <a:ea typeface="Samsung Sharp Sans" pitchFamily="2" charset="0"/>
                <a:cs typeface="Samsung Sharp Sans" pitchFamily="2" charset="0"/>
              </a:rPr>
              <a:t>AI in Healthcare</a:t>
            </a:r>
          </a:p>
        </p:txBody>
      </p:sp>
      <p:sp>
        <p:nvSpPr>
          <p:cNvPr id="10" name="Rectangle 12">
            <a:extLst>
              <a:ext uri="{FF2B5EF4-FFF2-40B4-BE49-F238E27FC236}">
                <a16:creationId xmlns:a16="http://schemas.microsoft.com/office/drawing/2014/main" xmlns="" id="{DB4EDE06-3334-448B-B48E-D9B11C82FEBE}"/>
              </a:ext>
            </a:extLst>
          </p:cNvPr>
          <p:cNvSpPr/>
          <p:nvPr/>
        </p:nvSpPr>
        <p:spPr>
          <a:xfrm>
            <a:off x="711200" y="2636912"/>
            <a:ext cx="8756800" cy="28538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“Artificial Intelligence (AI) and machine learning (ML) technologies have the potential to transform healthcare by drawing new and important insights from vast amounts of data generated during daily healthcare service,” said the author of the report.</a:t>
            </a:r>
          </a:p>
          <a:p>
            <a:pPr marL="182563"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This report is a follow-up to the FDA’s 2019 efforts to begin discussions on how to proceed with medical devices using AI in response to a request to update the approval process. “The FDA’s traditional paradigm for regulating medical devices is not designed for adaptive artificial intelligence and machine learning technologies,” said the author of the FDA report.</a:t>
            </a:r>
            <a:r>
              <a:rPr lang="ko-KR" altLang="en-US" sz="1300" dirty="0">
                <a:solidFill>
                  <a:prstClr val="black">
                    <a:lumMod val="85000"/>
                    <a:lumOff val="15000"/>
                  </a:prstClr>
                </a:solidFill>
                <a:latin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FDA’s action plans look for manufacturers’ commitments to maintain device performance with processes for periodic updates as these devices develop. This way, the FDA and manufacturers can evaluate software products from pre-marketing development to post-marketing performance. </a:t>
            </a:r>
          </a:p>
          <a:p>
            <a:pPr marL="182563"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This allows the FDA to accommodate the power of AI and ML-based software on medical devices while ensuring patient safety.</a:t>
            </a:r>
          </a:p>
        </p:txBody>
      </p:sp>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4.6. AI in Healthcare</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5" name="직사각형 1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3" name="직사각형 12">
            <a:extLst>
              <a:ext uri="{FF2B5EF4-FFF2-40B4-BE49-F238E27FC236}">
                <a16:creationId xmlns:a16="http://schemas.microsoft.com/office/drawing/2014/main" xmlns="" id="{A4606112-88ED-4BB1-B046-DD7F88E7A749}"/>
              </a:ext>
            </a:extLst>
          </p:cNvPr>
          <p:cNvSpPr/>
          <p:nvPr/>
        </p:nvSpPr>
        <p:spPr>
          <a:xfrm>
            <a:off x="558800" y="1902172"/>
            <a:ext cx="8763637"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In February, the U.S. Food and Drug Administration (FDA) announced a plan regarding the direction for manufacturers that seek FDA approval for innovative medical devices using AI. As a part of this medical device execution plan, the FDA announced AI and machine learning software.</a:t>
            </a:r>
          </a:p>
        </p:txBody>
      </p:sp>
    </p:spTree>
    <p:custDataLst>
      <p:tags r:id="rId1"/>
    </p:custDataLst>
    <p:extLst>
      <p:ext uri="{BB962C8B-B14F-4D97-AF65-F5344CB8AC3E}">
        <p14:creationId xmlns:p14="http://schemas.microsoft.com/office/powerpoint/2010/main" val="21000119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xmlns="" id="{2F9D2D53-A863-4111-8446-941CB9013C4B}"/>
              </a:ext>
            </a:extLst>
          </p:cNvPr>
          <p:cNvGrpSpPr/>
          <p:nvPr/>
        </p:nvGrpSpPr>
        <p:grpSpPr>
          <a:xfrm>
            <a:off x="2359124" y="3140968"/>
            <a:ext cx="5146868" cy="3123013"/>
            <a:chOff x="3007197" y="3856287"/>
            <a:chExt cx="3888432" cy="2359420"/>
          </a:xfrm>
        </p:grpSpPr>
        <p:pic>
          <p:nvPicPr>
            <p:cNvPr id="2" name="그림 1"/>
            <p:cNvPicPr>
              <a:picLocks noChangeAspect="1"/>
            </p:cNvPicPr>
            <p:nvPr/>
          </p:nvPicPr>
          <p:blipFill>
            <a:blip r:embed="rId4"/>
            <a:stretch>
              <a:fillRect/>
            </a:stretch>
          </p:blipFill>
          <p:spPr>
            <a:xfrm>
              <a:off x="3007197" y="3856287"/>
              <a:ext cx="3888432" cy="2359420"/>
            </a:xfrm>
            <a:prstGeom prst="rect">
              <a:avLst/>
            </a:prstGeom>
          </p:spPr>
        </p:pic>
        <p:grpSp>
          <p:nvGrpSpPr>
            <p:cNvPr id="3" name="그룹 2">
              <a:extLst>
                <a:ext uri="{FF2B5EF4-FFF2-40B4-BE49-F238E27FC236}">
                  <a16:creationId xmlns:a16="http://schemas.microsoft.com/office/drawing/2014/main" xmlns="" id="{1BF74B22-1BA2-4148-B92B-0BAD2F4ABEE8}"/>
                </a:ext>
              </a:extLst>
            </p:cNvPr>
            <p:cNvGrpSpPr/>
            <p:nvPr/>
          </p:nvGrpSpPr>
          <p:grpSpPr>
            <a:xfrm>
              <a:off x="4011756" y="4716247"/>
              <a:ext cx="1864072" cy="705383"/>
              <a:chOff x="3910577" y="2687725"/>
              <a:chExt cx="1864072" cy="705383"/>
            </a:xfrm>
          </p:grpSpPr>
          <p:sp>
            <p:nvSpPr>
              <p:cNvPr id="17" name="Rectangle 15">
                <a:extLst>
                  <a:ext uri="{FF2B5EF4-FFF2-40B4-BE49-F238E27FC236}">
                    <a16:creationId xmlns:a16="http://schemas.microsoft.com/office/drawing/2014/main" xmlns="" id="{F8B2C4AD-27EA-477D-B49D-B66A0F767D14}"/>
                  </a:ext>
                </a:extLst>
              </p:cNvPr>
              <p:cNvSpPr/>
              <p:nvPr/>
            </p:nvSpPr>
            <p:spPr>
              <a:xfrm>
                <a:off x="3910577" y="3037879"/>
                <a:ext cx="1864072" cy="355229"/>
              </a:xfrm>
              <a:prstGeom prst="rect">
                <a:avLst/>
              </a:prstGeom>
              <a:solidFill>
                <a:schemeClr val="bg1"/>
              </a:solidFill>
            </p:spPr>
            <p:txBody>
              <a:bodyPr wrap="square" lIns="0" tIns="0" rIns="0" bIns="0">
                <a:noAutofit/>
                <a:scene3d>
                  <a:camera prst="orthographicFront"/>
                  <a:lightRig rig="threePt" dir="t"/>
                </a:scene3d>
                <a:sp3d>
                  <a:bevelT w="0" h="6350"/>
                </a:sp3d>
              </a:bodyPr>
              <a:lstStyle/>
              <a:p>
                <a:pPr algn="ctr"/>
                <a:r>
                  <a:rPr lang="en-US" altLang="ko-KR" sz="2900" dirty="0">
                    <a:solidFill>
                      <a:srgbClr val="8EADAF"/>
                    </a:solidFill>
                    <a:latin typeface="SamsungOne 700" panose="020B0803030303020204" pitchFamily="34" charset="0"/>
                    <a:ea typeface="SamsungOne 700" panose="020B0803030303020204" pitchFamily="34" charset="0"/>
                  </a:rPr>
                  <a:t>LEARNING</a:t>
                </a:r>
              </a:p>
            </p:txBody>
          </p:sp>
          <p:sp>
            <p:nvSpPr>
              <p:cNvPr id="15" name="Rectangle 15">
                <a:extLst>
                  <a:ext uri="{FF2B5EF4-FFF2-40B4-BE49-F238E27FC236}">
                    <a16:creationId xmlns:a16="http://schemas.microsoft.com/office/drawing/2014/main" xmlns="" id="{DBE0E971-FFC9-48C4-90BB-BFCEDDEE5837}"/>
                  </a:ext>
                </a:extLst>
              </p:cNvPr>
              <p:cNvSpPr/>
              <p:nvPr/>
            </p:nvSpPr>
            <p:spPr>
              <a:xfrm>
                <a:off x="3910577" y="2687725"/>
                <a:ext cx="1864072" cy="389506"/>
              </a:xfrm>
              <a:prstGeom prst="rect">
                <a:avLst/>
              </a:prstGeom>
              <a:solidFill>
                <a:schemeClr val="bg1"/>
              </a:solidFill>
            </p:spPr>
            <p:txBody>
              <a:bodyPr wrap="square" lIns="0" tIns="0" rIns="0" bIns="0">
                <a:noAutofit/>
                <a:scene3d>
                  <a:camera prst="orthographicFront"/>
                  <a:lightRig rig="threePt" dir="t"/>
                </a:scene3d>
                <a:sp3d>
                  <a:bevelT w="0" h="6350"/>
                </a:sp3d>
              </a:bodyPr>
              <a:lstStyle/>
              <a:p>
                <a:pPr algn="ctr"/>
                <a:r>
                  <a:rPr lang="en-US" altLang="ko-KR" sz="3200" dirty="0">
                    <a:solidFill>
                      <a:srgbClr val="8EADAF"/>
                    </a:solidFill>
                    <a:latin typeface="SamsungOne 700" panose="020B0803030303020204" pitchFamily="34" charset="0"/>
                    <a:ea typeface="SamsungOne 700" panose="020B0803030303020204" pitchFamily="34" charset="0"/>
                  </a:rPr>
                  <a:t>MACHINE</a:t>
                </a:r>
              </a:p>
            </p:txBody>
          </p:sp>
        </p:grpSp>
        <p:sp>
          <p:nvSpPr>
            <p:cNvPr id="18" name="Rectangle 15">
              <a:extLst>
                <a:ext uri="{FF2B5EF4-FFF2-40B4-BE49-F238E27FC236}">
                  <a16:creationId xmlns:a16="http://schemas.microsoft.com/office/drawing/2014/main" xmlns="" id="{E964B6F1-6270-4F84-8D40-CF62403D295C}"/>
                </a:ext>
              </a:extLst>
            </p:cNvPr>
            <p:cNvSpPr/>
            <p:nvPr/>
          </p:nvSpPr>
          <p:spPr>
            <a:xfrm>
              <a:off x="3802836" y="4515350"/>
              <a:ext cx="579616" cy="244501"/>
            </a:xfrm>
            <a:prstGeom prst="rect">
              <a:avLst/>
            </a:prstGeom>
            <a:solidFill>
              <a:schemeClr val="bg1"/>
            </a:solidFill>
          </p:spPr>
          <p:txBody>
            <a:bodyPr wrap="square" lIns="0" tIns="0" rIns="0" bIns="0" anchor="ctr">
              <a:noAutofit/>
              <a:scene3d>
                <a:camera prst="orthographicFront"/>
                <a:lightRig rig="threePt" dir="t"/>
              </a:scene3d>
              <a:sp3d>
                <a:bevelT w="0" h="6350"/>
              </a:sp3d>
            </a:bodyPr>
            <a:lstStyle/>
            <a:p>
              <a:pPr algn="ctr"/>
              <a:r>
                <a:rPr lang="en-US" altLang="ko-KR" sz="1100" dirty="0">
                  <a:solidFill>
                    <a:srgbClr val="8EADAF"/>
                  </a:solidFill>
                  <a:latin typeface="SamsungOne 700" panose="020B0803030303020204" pitchFamily="34" charset="0"/>
                  <a:ea typeface="SamsungOne 700" panose="020B0803030303020204" pitchFamily="34" charset="0"/>
                </a:rPr>
                <a:t>DEEP LEARNING</a:t>
              </a:r>
            </a:p>
          </p:txBody>
        </p:sp>
        <p:sp>
          <p:nvSpPr>
            <p:cNvPr id="19" name="Rectangle 15">
              <a:extLst>
                <a:ext uri="{FF2B5EF4-FFF2-40B4-BE49-F238E27FC236}">
                  <a16:creationId xmlns:a16="http://schemas.microsoft.com/office/drawing/2014/main" xmlns="" id="{B67E327B-6969-4CDD-A7CB-87C243E04123}"/>
                </a:ext>
              </a:extLst>
            </p:cNvPr>
            <p:cNvSpPr/>
            <p:nvPr/>
          </p:nvSpPr>
          <p:spPr>
            <a:xfrm>
              <a:off x="3223220" y="4971413"/>
              <a:ext cx="579616" cy="99385"/>
            </a:xfrm>
            <a:prstGeom prst="rect">
              <a:avLst/>
            </a:prstGeom>
            <a:solidFill>
              <a:schemeClr val="bg1"/>
            </a:solidFill>
          </p:spPr>
          <p:txBody>
            <a:bodyPr wrap="square" lIns="0" tIns="0" rIns="0" bIns="0" anchor="ctr">
              <a:noAutofit/>
              <a:scene3d>
                <a:camera prst="orthographicFront"/>
                <a:lightRig rig="threePt" dir="t"/>
              </a:scene3d>
              <a:sp3d>
                <a:bevelT w="0" h="6350"/>
              </a:sp3d>
            </a:bodyPr>
            <a:lstStyle/>
            <a:p>
              <a:pPr algn="ctr"/>
              <a:r>
                <a:rPr lang="en-US" altLang="ko-KR" sz="1100">
                  <a:solidFill>
                    <a:srgbClr val="8EADAF"/>
                  </a:solidFill>
                  <a:latin typeface="SamsungOne 700" panose="020B0803030303020204" pitchFamily="34" charset="0"/>
                  <a:ea typeface="SamsungOne 700" panose="020B0803030303020204" pitchFamily="34" charset="0"/>
                </a:rPr>
                <a:t>AI</a:t>
              </a:r>
              <a:endParaRPr lang="en-US" altLang="ko-KR" sz="1100" dirty="0">
                <a:solidFill>
                  <a:srgbClr val="8EADAF"/>
                </a:solidFill>
                <a:latin typeface="SamsungOne 700" panose="020B0803030303020204" pitchFamily="34" charset="0"/>
                <a:ea typeface="SamsungOne 700" panose="020B0803030303020204" pitchFamily="34" charset="0"/>
              </a:endParaRPr>
            </a:p>
          </p:txBody>
        </p:sp>
        <p:sp>
          <p:nvSpPr>
            <p:cNvPr id="20" name="Rectangle 15">
              <a:extLst>
                <a:ext uri="{FF2B5EF4-FFF2-40B4-BE49-F238E27FC236}">
                  <a16:creationId xmlns:a16="http://schemas.microsoft.com/office/drawing/2014/main" xmlns="" id="{044DBCF2-D18E-43A0-B419-C31A025447E0}"/>
                </a:ext>
              </a:extLst>
            </p:cNvPr>
            <p:cNvSpPr/>
            <p:nvPr/>
          </p:nvSpPr>
          <p:spPr>
            <a:xfrm>
              <a:off x="3120351" y="5630452"/>
              <a:ext cx="791570" cy="119039"/>
            </a:xfrm>
            <a:prstGeom prst="rect">
              <a:avLst/>
            </a:prstGeom>
            <a:solidFill>
              <a:schemeClr val="bg1"/>
            </a:solidFill>
          </p:spPr>
          <p:txBody>
            <a:bodyPr wrap="square" lIns="0" tIns="0" rIns="0" bIns="0" anchor="ctr">
              <a:noAutofit/>
              <a:scene3d>
                <a:camera prst="orthographicFront"/>
                <a:lightRig rig="threePt" dir="t"/>
              </a:scene3d>
              <a:sp3d>
                <a:bevelT w="0" h="6350"/>
              </a:sp3d>
            </a:bodyPr>
            <a:lstStyle/>
            <a:p>
              <a:pPr algn="ctr"/>
              <a:r>
                <a:rPr lang="en-US" altLang="ko-KR" sz="1100">
                  <a:solidFill>
                    <a:srgbClr val="8EADAF"/>
                  </a:solidFill>
                  <a:latin typeface="SamsungOne 700" panose="020B0803030303020204" pitchFamily="34" charset="0"/>
                  <a:ea typeface="SamsungOne 700" panose="020B0803030303020204" pitchFamily="34" charset="0"/>
                </a:rPr>
                <a:t>DATA MINING</a:t>
              </a:r>
              <a:endParaRPr lang="en-US" altLang="ko-KR" sz="1100" dirty="0">
                <a:solidFill>
                  <a:srgbClr val="8EADAF"/>
                </a:solidFill>
                <a:latin typeface="SamsungOne 700" panose="020B0803030303020204" pitchFamily="34" charset="0"/>
                <a:ea typeface="SamsungOne 700" panose="020B0803030303020204" pitchFamily="34" charset="0"/>
              </a:endParaRPr>
            </a:p>
          </p:txBody>
        </p:sp>
        <p:sp>
          <p:nvSpPr>
            <p:cNvPr id="21" name="Rectangle 15">
              <a:extLst>
                <a:ext uri="{FF2B5EF4-FFF2-40B4-BE49-F238E27FC236}">
                  <a16:creationId xmlns:a16="http://schemas.microsoft.com/office/drawing/2014/main" xmlns="" id="{B2823F0E-7151-41E6-9B94-E7C14C08283E}"/>
                </a:ext>
              </a:extLst>
            </p:cNvPr>
            <p:cNvSpPr/>
            <p:nvPr/>
          </p:nvSpPr>
          <p:spPr>
            <a:xfrm>
              <a:off x="3703943" y="5921474"/>
              <a:ext cx="791346" cy="122250"/>
            </a:xfrm>
            <a:prstGeom prst="rect">
              <a:avLst/>
            </a:prstGeom>
            <a:solidFill>
              <a:schemeClr val="bg1"/>
            </a:solidFill>
          </p:spPr>
          <p:txBody>
            <a:bodyPr wrap="square" lIns="0" tIns="0" rIns="0" bIns="0">
              <a:spAutoFit/>
              <a:scene3d>
                <a:camera prst="orthographicFront"/>
                <a:lightRig rig="threePt" dir="t"/>
              </a:scene3d>
              <a:sp3d>
                <a:bevelT w="0" h="6350"/>
              </a:sp3d>
            </a:bodyPr>
            <a:lstStyle/>
            <a:p>
              <a:pPr algn="ctr"/>
              <a:r>
                <a:rPr lang="en-US" altLang="ko-KR" sz="1100" dirty="0">
                  <a:solidFill>
                    <a:srgbClr val="8EADAF"/>
                  </a:solidFill>
                  <a:latin typeface="SamsungOne 700" panose="020B0803030303020204" pitchFamily="34" charset="0"/>
                  <a:ea typeface="SamsungOne 700" panose="020B0803030303020204" pitchFamily="34" charset="0"/>
                </a:rPr>
                <a:t>CLASSIFICATION</a:t>
              </a:r>
            </a:p>
          </p:txBody>
        </p:sp>
        <p:sp>
          <p:nvSpPr>
            <p:cNvPr id="22" name="Rectangle 15">
              <a:extLst>
                <a:ext uri="{FF2B5EF4-FFF2-40B4-BE49-F238E27FC236}">
                  <a16:creationId xmlns:a16="http://schemas.microsoft.com/office/drawing/2014/main" xmlns="" id="{AF55774C-2722-408A-8FAD-28543495EC32}"/>
                </a:ext>
              </a:extLst>
            </p:cNvPr>
            <p:cNvSpPr/>
            <p:nvPr/>
          </p:nvSpPr>
          <p:spPr>
            <a:xfrm>
              <a:off x="4593882" y="5917766"/>
              <a:ext cx="617792" cy="258702"/>
            </a:xfrm>
            <a:prstGeom prst="rect">
              <a:avLst/>
            </a:prstGeom>
            <a:solidFill>
              <a:schemeClr val="bg1"/>
            </a:solidFill>
          </p:spPr>
          <p:txBody>
            <a:bodyPr wrap="square" lIns="0" tIns="0" rIns="0" bIns="0" anchor="ctr">
              <a:noAutofit/>
              <a:scene3d>
                <a:camera prst="orthographicFront"/>
                <a:lightRig rig="threePt" dir="t"/>
              </a:scene3d>
              <a:sp3d>
                <a:bevelT w="0" h="6350"/>
              </a:sp3d>
            </a:bodyPr>
            <a:lstStyle/>
            <a:p>
              <a:pPr algn="ctr"/>
              <a:r>
                <a:rPr lang="en-US" altLang="ko-KR" sz="1100" dirty="0">
                  <a:solidFill>
                    <a:srgbClr val="8EADAF"/>
                  </a:solidFill>
                  <a:latin typeface="SamsungOne 700" panose="020B0803030303020204" pitchFamily="34" charset="0"/>
                  <a:ea typeface="SamsungOne 700" panose="020B0803030303020204" pitchFamily="34" charset="0"/>
                </a:rPr>
                <a:t>NEURAL NETWORKS</a:t>
              </a:r>
            </a:p>
          </p:txBody>
        </p:sp>
        <p:sp>
          <p:nvSpPr>
            <p:cNvPr id="23" name="Rectangle 15">
              <a:extLst>
                <a:ext uri="{FF2B5EF4-FFF2-40B4-BE49-F238E27FC236}">
                  <a16:creationId xmlns:a16="http://schemas.microsoft.com/office/drawing/2014/main" xmlns="" id="{431CC527-3CCA-4667-85E2-691C8FFA777B}"/>
                </a:ext>
              </a:extLst>
            </p:cNvPr>
            <p:cNvSpPr/>
            <p:nvPr/>
          </p:nvSpPr>
          <p:spPr>
            <a:xfrm>
              <a:off x="5421636" y="5949780"/>
              <a:ext cx="651624" cy="117761"/>
            </a:xfrm>
            <a:prstGeom prst="rect">
              <a:avLst/>
            </a:prstGeom>
            <a:solidFill>
              <a:schemeClr val="bg1"/>
            </a:solidFill>
          </p:spPr>
          <p:txBody>
            <a:bodyPr wrap="square" lIns="0" tIns="0" rIns="0" bIns="0" anchor="ctr">
              <a:noAutofit/>
              <a:scene3d>
                <a:camera prst="orthographicFront"/>
                <a:lightRig rig="threePt" dir="t"/>
              </a:scene3d>
              <a:sp3d>
                <a:bevelT w="0" h="6350"/>
              </a:sp3d>
            </a:bodyPr>
            <a:lstStyle/>
            <a:p>
              <a:pPr algn="ctr"/>
              <a:r>
                <a:rPr lang="en-US" altLang="ko-KR" sz="1100">
                  <a:solidFill>
                    <a:srgbClr val="8EADAF"/>
                  </a:solidFill>
                  <a:latin typeface="SamsungOne 700" panose="020B0803030303020204" pitchFamily="34" charset="0"/>
                  <a:ea typeface="SamsungOne 700" panose="020B0803030303020204" pitchFamily="34" charset="0"/>
                </a:rPr>
                <a:t>AUTONOMUS</a:t>
              </a:r>
              <a:endParaRPr lang="en-US" altLang="ko-KR" sz="1100" dirty="0">
                <a:solidFill>
                  <a:srgbClr val="8EADAF"/>
                </a:solidFill>
                <a:latin typeface="SamsungOne 700" panose="020B0803030303020204" pitchFamily="34" charset="0"/>
                <a:ea typeface="SamsungOne 700" panose="020B0803030303020204" pitchFamily="34" charset="0"/>
              </a:endParaRPr>
            </a:p>
          </p:txBody>
        </p:sp>
        <p:sp>
          <p:nvSpPr>
            <p:cNvPr id="24" name="Rectangle 15">
              <a:extLst>
                <a:ext uri="{FF2B5EF4-FFF2-40B4-BE49-F238E27FC236}">
                  <a16:creationId xmlns:a16="http://schemas.microsoft.com/office/drawing/2014/main" xmlns="" id="{B3BC9ED5-917C-4331-A856-FA2E941C0464}"/>
                </a:ext>
              </a:extLst>
            </p:cNvPr>
            <p:cNvSpPr/>
            <p:nvPr/>
          </p:nvSpPr>
          <p:spPr>
            <a:xfrm>
              <a:off x="6035084" y="5630451"/>
              <a:ext cx="579616" cy="92333"/>
            </a:xfrm>
            <a:prstGeom prst="rect">
              <a:avLst/>
            </a:prstGeom>
            <a:solidFill>
              <a:schemeClr val="bg1"/>
            </a:solidFill>
          </p:spPr>
          <p:txBody>
            <a:bodyPr wrap="square" lIns="0" tIns="0" rIns="0" bIns="0" anchor="ctr">
              <a:noAutofit/>
              <a:scene3d>
                <a:camera prst="orthographicFront"/>
                <a:lightRig rig="threePt" dir="t"/>
              </a:scene3d>
              <a:sp3d>
                <a:bevelT w="0" h="6350"/>
              </a:sp3d>
            </a:bodyPr>
            <a:lstStyle/>
            <a:p>
              <a:pPr algn="ctr"/>
              <a:r>
                <a:rPr lang="en-US" altLang="ko-KR" sz="1100">
                  <a:solidFill>
                    <a:srgbClr val="8EADAF"/>
                  </a:solidFill>
                  <a:latin typeface="SamsungOne 700" panose="020B0803030303020204" pitchFamily="34" charset="0"/>
                  <a:ea typeface="SamsungOne 700" panose="020B0803030303020204" pitchFamily="34" charset="0"/>
                </a:rPr>
                <a:t>ANALYZE</a:t>
              </a:r>
              <a:endParaRPr lang="en-US" altLang="ko-KR" sz="1100" dirty="0">
                <a:solidFill>
                  <a:srgbClr val="8EADAF"/>
                </a:solidFill>
                <a:latin typeface="SamsungOne 700" panose="020B0803030303020204" pitchFamily="34" charset="0"/>
                <a:ea typeface="SamsungOne 700" panose="020B0803030303020204" pitchFamily="34" charset="0"/>
              </a:endParaRPr>
            </a:p>
          </p:txBody>
        </p:sp>
        <p:sp>
          <p:nvSpPr>
            <p:cNvPr id="25" name="Rectangle 15">
              <a:extLst>
                <a:ext uri="{FF2B5EF4-FFF2-40B4-BE49-F238E27FC236}">
                  <a16:creationId xmlns:a16="http://schemas.microsoft.com/office/drawing/2014/main" xmlns="" id="{E09C1947-597D-4A58-B66D-33C155EE70B6}"/>
                </a:ext>
              </a:extLst>
            </p:cNvPr>
            <p:cNvSpPr/>
            <p:nvPr/>
          </p:nvSpPr>
          <p:spPr>
            <a:xfrm>
              <a:off x="6035084" y="4971412"/>
              <a:ext cx="579616" cy="92333"/>
            </a:xfrm>
            <a:prstGeom prst="rect">
              <a:avLst/>
            </a:prstGeom>
            <a:solidFill>
              <a:schemeClr val="bg1"/>
            </a:solidFill>
          </p:spPr>
          <p:txBody>
            <a:bodyPr wrap="square" lIns="0" tIns="0" rIns="0" bIns="0" anchor="ctr">
              <a:noAutofit/>
              <a:scene3d>
                <a:camera prst="orthographicFront"/>
                <a:lightRig rig="threePt" dir="t"/>
              </a:scene3d>
              <a:sp3d>
                <a:bevelT w="0" h="6350"/>
              </a:sp3d>
            </a:bodyPr>
            <a:lstStyle/>
            <a:p>
              <a:pPr algn="ctr"/>
              <a:r>
                <a:rPr lang="en-US" altLang="ko-KR" sz="1100">
                  <a:solidFill>
                    <a:srgbClr val="8EADAF"/>
                  </a:solidFill>
                  <a:latin typeface="SamsungOne 700" panose="020B0803030303020204" pitchFamily="34" charset="0"/>
                  <a:ea typeface="SamsungOne 700" panose="020B0803030303020204" pitchFamily="34" charset="0"/>
                </a:rPr>
                <a:t>IMPROVES</a:t>
              </a:r>
              <a:endParaRPr lang="en-US" altLang="ko-KR" sz="1100" dirty="0">
                <a:solidFill>
                  <a:srgbClr val="8EADAF"/>
                </a:solidFill>
                <a:latin typeface="SamsungOne 700" panose="020B0803030303020204" pitchFamily="34" charset="0"/>
                <a:ea typeface="SamsungOne 700" panose="020B0803030303020204" pitchFamily="34" charset="0"/>
              </a:endParaRPr>
            </a:p>
          </p:txBody>
        </p:sp>
        <p:sp>
          <p:nvSpPr>
            <p:cNvPr id="27" name="Rectangle 15">
              <a:extLst>
                <a:ext uri="{FF2B5EF4-FFF2-40B4-BE49-F238E27FC236}">
                  <a16:creationId xmlns:a16="http://schemas.microsoft.com/office/drawing/2014/main" xmlns="" id="{85D27D5E-4BAE-4D92-B8DA-778678970C92}"/>
                </a:ext>
              </a:extLst>
            </p:cNvPr>
            <p:cNvSpPr/>
            <p:nvPr/>
          </p:nvSpPr>
          <p:spPr>
            <a:xfrm>
              <a:off x="5527476" y="4551528"/>
              <a:ext cx="579616" cy="92333"/>
            </a:xfrm>
            <a:prstGeom prst="rect">
              <a:avLst/>
            </a:prstGeom>
            <a:solidFill>
              <a:schemeClr val="bg1"/>
            </a:solidFill>
          </p:spPr>
          <p:txBody>
            <a:bodyPr wrap="square" lIns="0" tIns="0" rIns="0" bIns="0" anchor="ctr">
              <a:noAutofit/>
              <a:scene3d>
                <a:camera prst="orthographicFront"/>
                <a:lightRig rig="threePt" dir="t"/>
              </a:scene3d>
              <a:sp3d>
                <a:bevelT w="0" h="6350"/>
              </a:sp3d>
            </a:bodyPr>
            <a:lstStyle/>
            <a:p>
              <a:pPr algn="ctr"/>
              <a:r>
                <a:rPr lang="en-US" altLang="ko-KR" sz="1100">
                  <a:solidFill>
                    <a:srgbClr val="8EADAF"/>
                  </a:solidFill>
                  <a:latin typeface="SamsungOne 700" panose="020B0803030303020204" pitchFamily="34" charset="0"/>
                  <a:ea typeface="SamsungOne 700" panose="020B0803030303020204" pitchFamily="34" charset="0"/>
                </a:rPr>
                <a:t>LEARING</a:t>
              </a:r>
              <a:endParaRPr lang="en-US" altLang="ko-KR" sz="1100" dirty="0">
                <a:solidFill>
                  <a:srgbClr val="8EADAF"/>
                </a:solidFill>
                <a:latin typeface="SamsungOne 700" panose="020B0803030303020204" pitchFamily="34" charset="0"/>
                <a:ea typeface="SamsungOne 700" panose="020B0803030303020204" pitchFamily="34" charset="0"/>
              </a:endParaRPr>
            </a:p>
          </p:txBody>
        </p:sp>
        <p:sp>
          <p:nvSpPr>
            <p:cNvPr id="28" name="Rectangle 15">
              <a:extLst>
                <a:ext uri="{FF2B5EF4-FFF2-40B4-BE49-F238E27FC236}">
                  <a16:creationId xmlns:a16="http://schemas.microsoft.com/office/drawing/2014/main" xmlns="" id="{71248C7F-164E-4D5A-8036-D7C2ADA310CF}"/>
                </a:ext>
              </a:extLst>
            </p:cNvPr>
            <p:cNvSpPr/>
            <p:nvPr/>
          </p:nvSpPr>
          <p:spPr>
            <a:xfrm>
              <a:off x="4600690" y="4555156"/>
              <a:ext cx="579616" cy="92333"/>
            </a:xfrm>
            <a:prstGeom prst="rect">
              <a:avLst/>
            </a:prstGeom>
            <a:solidFill>
              <a:schemeClr val="bg1"/>
            </a:solidFill>
          </p:spPr>
          <p:txBody>
            <a:bodyPr wrap="square" lIns="0" tIns="0" rIns="0" bIns="0" anchor="ctr">
              <a:noAutofit/>
              <a:scene3d>
                <a:camera prst="orthographicFront"/>
                <a:lightRig rig="threePt" dir="t"/>
              </a:scene3d>
              <a:sp3d>
                <a:bevelT w="0" h="6350"/>
              </a:sp3d>
            </a:bodyPr>
            <a:lstStyle/>
            <a:p>
              <a:pPr algn="ctr"/>
              <a:r>
                <a:rPr lang="en-US" altLang="ko-KR" sz="1100">
                  <a:solidFill>
                    <a:srgbClr val="8EADAF"/>
                  </a:solidFill>
                  <a:latin typeface="SamsungOne 700" panose="020B0803030303020204" pitchFamily="34" charset="0"/>
                  <a:ea typeface="SamsungOne 700" panose="020B0803030303020204" pitchFamily="34" charset="0"/>
                </a:rPr>
                <a:t>ALGORITHM</a:t>
              </a:r>
              <a:endParaRPr lang="en-US" altLang="ko-KR" sz="1100" dirty="0">
                <a:solidFill>
                  <a:srgbClr val="8EADAF"/>
                </a:solidFill>
                <a:latin typeface="SamsungOne 700" panose="020B0803030303020204" pitchFamily="34" charset="0"/>
                <a:ea typeface="SamsungOne 700" panose="020B0803030303020204" pitchFamily="34" charset="0"/>
              </a:endParaRPr>
            </a:p>
          </p:txBody>
        </p:sp>
      </p:grpSp>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1.3. Definition of Machine Learning</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2" name="직사각형 1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29" name="직사각형 28">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Definition of Machine Learning</a:t>
            </a:r>
          </a:p>
        </p:txBody>
      </p:sp>
      <p:grpSp>
        <p:nvGrpSpPr>
          <p:cNvPr id="5" name="그룹 4"/>
          <p:cNvGrpSpPr/>
          <p:nvPr/>
        </p:nvGrpSpPr>
        <p:grpSpPr>
          <a:xfrm>
            <a:off x="558924" y="1861305"/>
            <a:ext cx="9180558" cy="1509922"/>
            <a:chOff x="558924" y="1861305"/>
            <a:chExt cx="9180558" cy="1509922"/>
          </a:xfrm>
        </p:grpSpPr>
        <p:sp>
          <p:nvSpPr>
            <p:cNvPr id="26" name="직사각형 25">
              <a:extLst>
                <a:ext uri="{FF2B5EF4-FFF2-40B4-BE49-F238E27FC236}">
                  <a16:creationId xmlns:a16="http://schemas.microsoft.com/office/drawing/2014/main" xmlns="" id="{D8BF98C4-B566-4812-B5F0-560CFBA969E7}"/>
                </a:ext>
              </a:extLst>
            </p:cNvPr>
            <p:cNvSpPr/>
            <p:nvPr/>
          </p:nvSpPr>
          <p:spPr>
            <a:xfrm>
              <a:off x="702940" y="2323009"/>
              <a:ext cx="8765060" cy="1048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1" indent="-182563">
                <a:spcAft>
                  <a:spcPts val="800"/>
                </a:spcAft>
                <a:buClr>
                  <a:srgbClr val="193EB0"/>
                </a:buClr>
                <a:buFont typeface="SamsungOne 400" panose="020B0503030303020204" pitchFamily="34" charset="0"/>
                <a:buChar char="‣"/>
              </a:pPr>
              <a:r>
                <a:rPr lang="en-US" altLang="ko-KR" sz="1300" dirty="0">
                  <a:solidFill>
                    <a:schemeClr val="tx1"/>
                  </a:solidFill>
                  <a:latin typeface="SamsungOne 400" panose="020B0503030303020204" pitchFamily="34" charset="0"/>
                </a:rPr>
                <a:t>“A field of research that develops algorithms that allow machines to learn from data and execute actions that are not explicitly specified by code“ - Arthur Samuel, 1959</a:t>
              </a:r>
            </a:p>
            <a:p>
              <a:pPr marL="182563" lvl="1" indent="-182563">
                <a:spcAft>
                  <a:spcPts val="800"/>
                </a:spcAft>
                <a:buClr>
                  <a:srgbClr val="193EB0"/>
                </a:buClr>
                <a:buFont typeface="SamsungOne 400" panose="020B0503030303020204" pitchFamily="34" charset="0"/>
                <a:buChar char="‣"/>
              </a:pPr>
              <a:r>
                <a:rPr lang="en-US" altLang="ko-KR" sz="1300" dirty="0">
                  <a:solidFill>
                    <a:schemeClr val="tx1"/>
                  </a:solidFill>
                  <a:latin typeface="SamsungOne 400" panose="020B0503030303020204" pitchFamily="34" charset="0"/>
                </a:rPr>
                <a:t>“A computer program is said to learn from experience E with respect to some class of tasks T and performance measure P if its performance at tasks in T, as measured by P, improved with experience E.“ - Tom Mitchell, 1977</a:t>
              </a:r>
            </a:p>
          </p:txBody>
        </p:sp>
        <p:sp>
          <p:nvSpPr>
            <p:cNvPr id="30" name="직사각형 29">
              <a:extLst>
                <a:ext uri="{FF2B5EF4-FFF2-40B4-BE49-F238E27FC236}">
                  <a16:creationId xmlns:a16="http://schemas.microsoft.com/office/drawing/2014/main" xmlns="" id="{0552648F-C8C7-47A2-89CF-62610787942C}"/>
                </a:ext>
              </a:extLst>
            </p:cNvPr>
            <p:cNvSpPr/>
            <p:nvPr/>
          </p:nvSpPr>
          <p:spPr>
            <a:xfrm>
              <a:off x="558924" y="1861305"/>
              <a:ext cx="9180558"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b="1" dirty="0">
                  <a:solidFill>
                    <a:srgbClr val="1429A0"/>
                  </a:solidFill>
                  <a:latin typeface="SamsungOne 400" panose="020B0503030303020204" pitchFamily="34" charset="0"/>
                  <a:ea typeface="SamsungOne 400" panose="020B0503030303020204" pitchFamily="34" charset="0"/>
                </a:rPr>
                <a:t>Machine learning</a:t>
              </a:r>
              <a:r>
                <a:rPr lang="ko-KR" altLang="en-US" sz="1400" b="1" dirty="0">
                  <a:solidFill>
                    <a:srgbClr val="1429A0"/>
                  </a:solidFill>
                  <a:latin typeface="SamsungOne 400" panose="020B0503030303020204" pitchFamily="34" charset="0"/>
                  <a:ea typeface="SamsungOne 400" panose="020B0503030303020204" pitchFamily="34" charset="0"/>
                </a:rPr>
                <a:t> </a:t>
              </a:r>
              <a:r>
                <a:rPr lang="en-US" altLang="ko-KR" sz="1400" dirty="0">
                  <a:solidFill>
                    <a:schemeClr val="tx1"/>
                  </a:solidFill>
                  <a:latin typeface="SamsungOne 400" panose="020B0503030303020204" pitchFamily="34" charset="0"/>
                  <a:ea typeface="SamsungOne 400" panose="020B0503030303020204" pitchFamily="34" charset="0"/>
                </a:rPr>
                <a:t>is a field of artificial intelligence and the study of computer algorithms that automatically improve through examples and experiences. </a:t>
              </a:r>
            </a:p>
          </p:txBody>
        </p:sp>
      </p:grpSp>
    </p:spTree>
    <p:custDataLst>
      <p:tags r:id="rId1"/>
    </p:custDataLst>
    <p:extLst>
      <p:ext uri="{BB962C8B-B14F-4D97-AF65-F5344CB8AC3E}">
        <p14:creationId xmlns:p14="http://schemas.microsoft.com/office/powerpoint/2010/main" val="202943364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4.6. AI in Healthcare</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2" name="직사각형 1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4" name="직사각형 13">
            <a:extLst>
              <a:ext uri="{FF2B5EF4-FFF2-40B4-BE49-F238E27FC236}">
                <a16:creationId xmlns:a16="http://schemas.microsoft.com/office/drawing/2014/main" xmlns="" id="{A676D202-79E8-4115-8A44-6C37B8483229}"/>
              </a:ext>
            </a:extLst>
          </p:cNvPr>
          <p:cNvSpPr/>
          <p:nvPr/>
        </p:nvSpPr>
        <p:spPr>
          <a:xfrm>
            <a:off x="558924" y="1916832"/>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The author identified promising target uses of AI </a:t>
            </a:r>
            <a:r>
              <a:rPr lang="en-US" altLang="ko-KR" sz="1400" dirty="0" err="1">
                <a:solidFill>
                  <a:schemeClr val="tx1"/>
                </a:solidFill>
                <a:latin typeface="SamsungOne 400" panose="020B0503030303020204" pitchFamily="34" charset="0"/>
                <a:ea typeface="SamsungOne 400" panose="020B0503030303020204" pitchFamily="34" charset="0"/>
              </a:rPr>
              <a:t>SaMD</a:t>
            </a:r>
            <a:r>
              <a:rPr lang="en-US" altLang="ko-KR" sz="1400" dirty="0">
                <a:solidFill>
                  <a:schemeClr val="tx1"/>
                </a:solidFill>
                <a:latin typeface="SamsungOne 400" panose="020B0503030303020204" pitchFamily="34" charset="0"/>
                <a:ea typeface="SamsungOne 400" panose="020B0503030303020204" pitchFamily="34" charset="0"/>
              </a:rPr>
              <a:t> in the field of medical devices, including the following:</a:t>
            </a:r>
          </a:p>
        </p:txBody>
      </p:sp>
      <p:sp>
        <p:nvSpPr>
          <p:cNvPr id="15" name="직사각형 14">
            <a:extLst>
              <a:ext uri="{FF2B5EF4-FFF2-40B4-BE49-F238E27FC236}">
                <a16:creationId xmlns:a16="http://schemas.microsoft.com/office/drawing/2014/main" xmlns="" id="{1CECED86-462F-48A8-A508-7DC50EDC284D}"/>
              </a:ext>
            </a:extLst>
          </p:cNvPr>
          <p:cNvSpPr/>
          <p:nvPr/>
        </p:nvSpPr>
        <p:spPr>
          <a:xfrm>
            <a:off x="702940" y="2188895"/>
            <a:ext cx="8632825" cy="33565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Heart Disease Diagnosis</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 machine learning algorithm was used to train AI platforms using data from 3,013 patients. It integrated age and gender paired with high-sensitivity heart troponin I concentration (myocardial ischemic injury index).</a:t>
            </a:r>
          </a:p>
          <a:p>
            <a:pPr marL="361950" lvl="1" indent="-180975">
              <a:spcAft>
                <a:spcPts val="800"/>
              </a:spcAft>
              <a:buClr>
                <a:srgbClr val="193EB0"/>
              </a:buClr>
              <a:buFont typeface="Arial" panose="020B0604020202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platform was then tested on 7,998 patients suspected of myocardial infarction. It surpassed doctors with 82.5% sensitivity and 92.2% specificity. </a:t>
            </a:r>
          </a:p>
          <a:p>
            <a:pPr marL="182563" indent="-182563">
              <a:spcAft>
                <a:spcPts val="800"/>
              </a:spcAft>
              <a:buClr>
                <a:srgbClr val="193EB0"/>
              </a:buClr>
              <a:buFont typeface="SamsungOne 400" panose="020B0503030303020204" pitchFamily="34" charset="0"/>
              <a:buChar cha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Detecting Retinopathy: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Diabetic retinopathy (DR) is one of the main causes of preventable blindness worldwide. The U.S. Academy of Research Ophthalmology tested an artificial intelligence engine that distinguishes healthy fundi in people with DRs using 75,137 public fundus images in diabetic patients. As a result, the sensitivity and specificity were at an impressive 94% and 98%, respectively. </a:t>
            </a:r>
          </a:p>
          <a:p>
            <a:pPr marL="182563" indent="-182563">
              <a:spcAft>
                <a:spcPts val="800"/>
              </a:spcAft>
              <a:buClr>
                <a:srgbClr val="193EB0"/>
              </a:buClr>
              <a:buFont typeface="SamsungOne 400" panose="020B0503030303020204" pitchFamily="34" charset="0"/>
              <a:buChar cha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Biosensors for Vital Sign Monitoring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Biosensor-based devices generate vast data sets. AI can be used to predict trends and disease probabilities. </a:t>
            </a:r>
          </a:p>
          <a:p>
            <a:pPr marL="361950" lvl="1" indent="-180975">
              <a:spcAft>
                <a:spcPts val="800"/>
              </a:spcAft>
              <a:buClr>
                <a:srgbClr val="193EB0"/>
              </a:buClr>
              <a:buFont typeface="Arial" panose="020B0604020202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good example is the integration of AI into a heart monitoring-based biosensor for field treatment (POC) diagnosis. Machine learning algorithms are used with microchip-based heart biosensors for real-time health monitoring and to provide timely and accurate clinical decisions.</a:t>
            </a:r>
          </a:p>
        </p:txBody>
      </p:sp>
      <p:sp>
        <p:nvSpPr>
          <p:cNvPr id="8" name="직사각형 7">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2400" dirty="0">
                <a:solidFill>
                  <a:prstClr val="black">
                    <a:lumMod val="95000"/>
                    <a:lumOff val="5000"/>
                  </a:prstClr>
                </a:solidFill>
                <a:latin typeface="Samsung Sharp Sans" pitchFamily="2" charset="0"/>
                <a:ea typeface="Samsung Sharp Sans" pitchFamily="2" charset="0"/>
                <a:cs typeface="Samsung Sharp Sans" pitchFamily="2" charset="0"/>
              </a:rPr>
              <a:t>AI in Healthcare</a:t>
            </a:r>
          </a:p>
        </p:txBody>
      </p:sp>
    </p:spTree>
    <p:custDataLst>
      <p:tags r:id="rId1"/>
    </p:custDataLst>
    <p:extLst>
      <p:ext uri="{BB962C8B-B14F-4D97-AF65-F5344CB8AC3E}">
        <p14:creationId xmlns:p14="http://schemas.microsoft.com/office/powerpoint/2010/main" val="24561534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6" name="직사각형 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4.6. AI in Healthcare</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9" name="직사각형 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3" name="사각형: 둥근 모서리 32">
            <a:extLst>
              <a:ext uri="{FF2B5EF4-FFF2-40B4-BE49-F238E27FC236}">
                <a16:creationId xmlns:a16="http://schemas.microsoft.com/office/drawing/2014/main" xmlns="" id="{9F9FFF6C-7C72-4E08-8072-03F5113CBF51}"/>
              </a:ext>
            </a:extLst>
          </p:cNvPr>
          <p:cNvSpPr/>
          <p:nvPr/>
        </p:nvSpPr>
        <p:spPr>
          <a:xfrm>
            <a:off x="6491502" y="5569189"/>
            <a:ext cx="3007320" cy="220567"/>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 400" panose="020B0503030303020204" pitchFamily="34" charset="0"/>
                <a:ea typeface="SamsungOne 400" panose="020B0503030303020204" pitchFamily="34" charset="0"/>
              </a:rPr>
              <a:t>https://www.aitrends.com/category/healthcare/</a:t>
            </a:r>
          </a:p>
        </p:txBody>
      </p:sp>
      <p:sp>
        <p:nvSpPr>
          <p:cNvPr id="11" name="직사각형 10">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2400" dirty="0">
                <a:solidFill>
                  <a:prstClr val="black">
                    <a:lumMod val="95000"/>
                    <a:lumOff val="5000"/>
                  </a:prstClr>
                </a:solidFill>
                <a:latin typeface="Samsung Sharp Sans" pitchFamily="2" charset="0"/>
                <a:ea typeface="Samsung Sharp Sans" pitchFamily="2" charset="0"/>
                <a:cs typeface="Samsung Sharp Sans" pitchFamily="2" charset="0"/>
              </a:rPr>
              <a:t>AI in Healthcare</a:t>
            </a:r>
          </a:p>
        </p:txBody>
      </p:sp>
      <p:grpSp>
        <p:nvGrpSpPr>
          <p:cNvPr id="14" name="그룹 13"/>
          <p:cNvGrpSpPr/>
          <p:nvPr/>
        </p:nvGrpSpPr>
        <p:grpSpPr>
          <a:xfrm>
            <a:off x="452038" y="1844824"/>
            <a:ext cx="9015962" cy="3655168"/>
            <a:chOff x="452038" y="1844824"/>
            <a:chExt cx="9015962" cy="3655168"/>
          </a:xfrm>
        </p:grpSpPr>
        <p:grpSp>
          <p:nvGrpSpPr>
            <p:cNvPr id="7" name="그룹 6"/>
            <p:cNvGrpSpPr/>
            <p:nvPr/>
          </p:nvGrpSpPr>
          <p:grpSpPr>
            <a:xfrm>
              <a:off x="452038" y="1844824"/>
              <a:ext cx="9015962" cy="3655168"/>
              <a:chOff x="543696" y="1946031"/>
              <a:chExt cx="8783188" cy="3560799"/>
            </a:xfrm>
          </p:grpSpPr>
          <p:sp>
            <p:nvSpPr>
              <p:cNvPr id="10" name="모서리가 둥근 직사각형 4">
                <a:extLst>
                  <a:ext uri="{FF2B5EF4-FFF2-40B4-BE49-F238E27FC236}">
                    <a16:creationId xmlns:a16="http://schemas.microsoft.com/office/drawing/2014/main" xmlns="" id="{E24074BB-FEC8-452A-AB90-A2A8C63BCB04}"/>
                  </a:ext>
                </a:extLst>
              </p:cNvPr>
              <p:cNvSpPr/>
              <p:nvPr/>
            </p:nvSpPr>
            <p:spPr>
              <a:xfrm>
                <a:off x="543696" y="1946031"/>
                <a:ext cx="8783188" cy="356079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4" name="그룹 3"/>
              <p:cNvGrpSpPr/>
              <p:nvPr/>
            </p:nvGrpSpPr>
            <p:grpSpPr>
              <a:xfrm>
                <a:off x="599671" y="1973273"/>
                <a:ext cx="8711583" cy="3512565"/>
                <a:chOff x="6878" y="1675770"/>
                <a:chExt cx="9410660" cy="3794438"/>
              </a:xfrm>
            </p:grpSpPr>
            <p:pic>
              <p:nvPicPr>
                <p:cNvPr id="3" name="그림 2"/>
                <p:cNvPicPr>
                  <a:picLocks noChangeAspect="1"/>
                </p:cNvPicPr>
                <p:nvPr/>
              </p:nvPicPr>
              <p:blipFill rotWithShape="1">
                <a:blip r:embed="rId4"/>
                <a:srcRect l="49774"/>
                <a:stretch/>
              </p:blipFill>
              <p:spPr>
                <a:xfrm>
                  <a:off x="4915876" y="1675770"/>
                  <a:ext cx="4501662" cy="3794438"/>
                </a:xfrm>
                <a:prstGeom prst="rect">
                  <a:avLst/>
                </a:prstGeom>
              </p:spPr>
            </p:pic>
            <p:pic>
              <p:nvPicPr>
                <p:cNvPr id="2" name="그림 1"/>
                <p:cNvPicPr>
                  <a:picLocks noChangeAspect="1"/>
                </p:cNvPicPr>
                <p:nvPr/>
              </p:nvPicPr>
              <p:blipFill>
                <a:blip r:embed="rId5"/>
                <a:stretch>
                  <a:fillRect/>
                </a:stretch>
              </p:blipFill>
              <p:spPr>
                <a:xfrm>
                  <a:off x="6878" y="1723530"/>
                  <a:ext cx="4923375" cy="3692532"/>
                </a:xfrm>
                <a:prstGeom prst="rect">
                  <a:avLst/>
                </a:prstGeom>
              </p:spPr>
            </p:pic>
          </p:grpSp>
        </p:grpSp>
        <p:pic>
          <p:nvPicPr>
            <p:cNvPr id="12" name="그림 11"/>
            <p:cNvPicPr>
              <a:picLocks noChangeAspect="1"/>
            </p:cNvPicPr>
            <p:nvPr/>
          </p:nvPicPr>
          <p:blipFill>
            <a:blip r:embed="rId6"/>
            <a:stretch>
              <a:fillRect/>
            </a:stretch>
          </p:blipFill>
          <p:spPr>
            <a:xfrm>
              <a:off x="7278897" y="3672714"/>
              <a:ext cx="2129599" cy="1753230"/>
            </a:xfrm>
            <a:prstGeom prst="rect">
              <a:avLst/>
            </a:prstGeom>
          </p:spPr>
        </p:pic>
      </p:grpSp>
    </p:spTree>
    <p:custDataLst>
      <p:tags r:id="rId1"/>
    </p:custDataLst>
    <p:extLst>
      <p:ext uri="{BB962C8B-B14F-4D97-AF65-F5344CB8AC3E}">
        <p14:creationId xmlns:p14="http://schemas.microsoft.com/office/powerpoint/2010/main" val="249990651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cs typeface="Samsung Sharp Sans" pitchFamily="2" charset="0"/>
              </a:rPr>
              <a:t>Artificial Intelligence: Trends and Markets</a:t>
            </a:r>
            <a:endParaRPr kumimoji="1" lang="ko-KR" altLang="en-US" sz="3200" dirty="0">
              <a:solidFill>
                <a:prstClr val="black"/>
              </a:solidFill>
              <a:latin typeface="Samsung Sharp Sans" pitchFamily="2" charset="0"/>
              <a:cs typeface="Samsung Sharp Sans" pitchFamily="2" charset="0"/>
            </a:endParaRP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4.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43" name="직사각형 42">
            <a:extLst>
              <a:ext uri="{FF2B5EF4-FFF2-40B4-BE49-F238E27FC236}">
                <a16:creationId xmlns:a16="http://schemas.microsoft.com/office/drawing/2014/main" xmlns="" id="{81AD6867-D678-43ED-897B-4AD326217AA9}"/>
              </a:ext>
            </a:extLst>
          </p:cNvPr>
          <p:cNvSpPr/>
          <p:nvPr/>
        </p:nvSpPr>
        <p:spPr>
          <a:xfrm>
            <a:off x="1054111" y="3929021"/>
            <a:ext cx="8286680" cy="166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4.1. AI Trends</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4.2. AI Markets</a:t>
            </a:r>
          </a:p>
          <a:p>
            <a:pPr marL="176213" marR="0" lvl="0" indent="-176213" fontAlgn="base">
              <a:lnSpc>
                <a:spcPct val="100000"/>
              </a:lnSpc>
              <a:spcBef>
                <a:spcPct val="0"/>
              </a:spcBef>
              <a:spcAft>
                <a:spcPts val="1000"/>
              </a:spcAft>
              <a:buClrTx/>
              <a:buSzPct val="120000"/>
              <a:buBlip>
                <a:blip r:embed="rId4"/>
              </a:buBlip>
              <a:tabLst/>
              <a:defRPr/>
            </a:pPr>
            <a:r>
              <a:rPr lang="it-IT" altLang="ko-KR" dirty="0">
                <a:solidFill>
                  <a:srgbClr val="A6A6A6"/>
                </a:solidFill>
                <a:latin typeface="SamsungOne 400" panose="020B0503030303020204" pitchFamily="34" charset="0"/>
                <a:ea typeface="SamsungOne 400" panose="020B0503030303020204" pitchFamily="34" charset="0"/>
              </a:rPr>
              <a:t>4.3. AI in Sustainable Energy</a:t>
            </a:r>
          </a:p>
          <a:p>
            <a:pPr marL="176213" marR="0" lvl="0" indent="-176213" fontAlgn="base">
              <a:lnSpc>
                <a:spcPct val="100000"/>
              </a:lnSpc>
              <a:spcBef>
                <a:spcPct val="0"/>
              </a:spcBef>
              <a:spcAft>
                <a:spcPts val="1000"/>
              </a:spcAft>
              <a:buClrTx/>
              <a:buSzPct val="120000"/>
              <a:buBlip>
                <a:blip r:embed="rId4"/>
              </a:buBlip>
              <a:tabLst/>
              <a:defRPr/>
            </a:pPr>
            <a:r>
              <a:rPr lang="it-IT" altLang="ko-KR" dirty="0">
                <a:solidFill>
                  <a:srgbClr val="A6A6A6"/>
                </a:solidFill>
                <a:latin typeface="SamsungOne 400" panose="020B0503030303020204" pitchFamily="34" charset="0"/>
                <a:ea typeface="SamsungOne 400" panose="020B0503030303020204" pitchFamily="34" charset="0"/>
              </a:rPr>
              <a:t>4.4. AI in Financial Services</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4.5. AI in Government</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4.6. AI in Healthcare</a:t>
            </a:r>
          </a:p>
          <a:p>
            <a:pPr marL="176213" marR="0" lvl="0" indent="-176213" defTabSz="914400" fontAlgn="base" latinLnBrk="1">
              <a:lnSpc>
                <a:spcPct val="100000"/>
              </a:lnSpc>
              <a:spcBef>
                <a:spcPct val="0"/>
              </a:spcBef>
              <a:spcAft>
                <a:spcPts val="1000"/>
              </a:spcAft>
              <a:buClrTx/>
              <a:buSzPct val="120000"/>
              <a:buBlip>
                <a:blip r:embed="rId5"/>
              </a:buBlip>
              <a:tabLst/>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4.7.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IoT</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and AI in Agriculture</a:t>
            </a:r>
          </a:p>
        </p:txBody>
      </p:sp>
    </p:spTree>
    <p:custDataLst>
      <p:tags r:id="rId1"/>
    </p:custDataLst>
    <p:extLst>
      <p:ext uri="{BB962C8B-B14F-4D97-AF65-F5344CB8AC3E}">
        <p14:creationId xmlns:p14="http://schemas.microsoft.com/office/powerpoint/2010/main" val="256518164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4.7. </a:t>
              </a:r>
              <a:r>
                <a:rPr lang="en-US" altLang="ko-KR" dirty="0" err="1">
                  <a:solidFill>
                    <a:schemeClr val="bg1"/>
                  </a:solidFill>
                  <a:latin typeface="SamsungSharpSans-Medium" pitchFamily="2" charset="0"/>
                  <a:ea typeface="SamsungSharpSans-Medium" pitchFamily="2" charset="0"/>
                  <a:cs typeface="SamsungSharpSans-Medium" pitchFamily="2" charset="0"/>
                </a:rPr>
                <a:t>IoT</a:t>
              </a:r>
              <a:r>
                <a:rPr lang="en-US" altLang="ko-KR" dirty="0">
                  <a:solidFill>
                    <a:schemeClr val="bg1"/>
                  </a:solidFill>
                  <a:latin typeface="SamsungSharpSans-Medium" pitchFamily="2" charset="0"/>
                  <a:ea typeface="SamsungSharpSans-Medium" pitchFamily="2" charset="0"/>
                  <a:cs typeface="SamsungSharpSans-Medium" pitchFamily="2" charset="0"/>
                </a:rPr>
                <a:t> and AI in Agriculture</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5" name="직사각형 1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pic>
        <p:nvPicPr>
          <p:cNvPr id="2" name="Picture 1"/>
          <p:cNvPicPr>
            <a:picLocks noChangeAspect="1"/>
          </p:cNvPicPr>
          <p:nvPr/>
        </p:nvPicPr>
        <p:blipFill>
          <a:blip r:embed="rId4"/>
          <a:stretch>
            <a:fillRect/>
          </a:stretch>
        </p:blipFill>
        <p:spPr>
          <a:xfrm>
            <a:off x="5588387" y="4228564"/>
            <a:ext cx="3643225" cy="1906817"/>
          </a:xfrm>
          <a:prstGeom prst="rect">
            <a:avLst/>
          </a:prstGeom>
        </p:spPr>
      </p:pic>
      <p:grpSp>
        <p:nvGrpSpPr>
          <p:cNvPr id="4" name="그룹 3"/>
          <p:cNvGrpSpPr/>
          <p:nvPr/>
        </p:nvGrpSpPr>
        <p:grpSpPr>
          <a:xfrm>
            <a:off x="558924" y="1868269"/>
            <a:ext cx="9180558" cy="4267112"/>
            <a:chOff x="558924" y="1428745"/>
            <a:chExt cx="9180558" cy="4267112"/>
          </a:xfrm>
        </p:grpSpPr>
        <p:sp>
          <p:nvSpPr>
            <p:cNvPr id="12" name="직사각형 11">
              <a:extLst>
                <a:ext uri="{FF2B5EF4-FFF2-40B4-BE49-F238E27FC236}">
                  <a16:creationId xmlns:a16="http://schemas.microsoft.com/office/drawing/2014/main" xmlns="" id="{9478BB37-2488-4222-8770-BC984BCD0C80}"/>
                </a:ext>
              </a:extLst>
            </p:cNvPr>
            <p:cNvSpPr/>
            <p:nvPr/>
          </p:nvSpPr>
          <p:spPr>
            <a:xfrm>
              <a:off x="558924" y="1428745"/>
              <a:ext cx="9180558"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Agricultural Technology (ag-tech) startups in Plenty, San Francisco, use AI and robots to plant crops vertically indoors throughout the year.</a:t>
              </a:r>
            </a:p>
          </p:txBody>
        </p:sp>
        <p:sp>
          <p:nvSpPr>
            <p:cNvPr id="13" name="직사각형 12">
              <a:extLst>
                <a:ext uri="{FF2B5EF4-FFF2-40B4-BE49-F238E27FC236}">
                  <a16:creationId xmlns:a16="http://schemas.microsoft.com/office/drawing/2014/main" xmlns="" id="{3EB381ED-2AFB-40E2-98A7-C04A301D59DC}"/>
                </a:ext>
              </a:extLst>
            </p:cNvPr>
            <p:cNvSpPr/>
            <p:nvPr/>
          </p:nvSpPr>
          <p:spPr>
            <a:xfrm>
              <a:off x="702940" y="1903509"/>
              <a:ext cx="8632825" cy="17509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Plenty’s vertical farm approach can produce the same amount of fruit and vegetables from only 2 acres compared to a flat farm of 720 acres.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Plenty is one of the hundreds of </a:t>
              </a: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ag-tech startups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that receive billions of dollars of investment in the capital market using new technology approaches. These include AI, drones, robots, and IoT sensors.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Plenty’s climate-controlled farm is lined with vertically growing plants hanging from the ceiling. The LED lights imitating the sun illuminate plants, and robots move around them. AI manages all variables of water, temperature, and light. AI continues to learn and optimize how to grow better crops.</a:t>
              </a:r>
            </a:p>
          </p:txBody>
        </p:sp>
        <p:sp>
          <p:nvSpPr>
            <p:cNvPr id="3" name="Rectangle 2"/>
            <p:cNvSpPr/>
            <p:nvPr/>
          </p:nvSpPr>
          <p:spPr>
            <a:xfrm>
              <a:off x="629339" y="3700439"/>
              <a:ext cx="5063201" cy="1995418"/>
            </a:xfrm>
            <a:prstGeom prst="rect">
              <a:avLst/>
            </a:prstGeom>
          </p:spPr>
          <p:txBody>
            <a:bodyPr wrap="square">
              <a:spAutoFit/>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addition, vertical farms are located in urban areas and can produce local food, removing the need for transport miles. Benefits of locally produced crops include reduced CO2 emissions from transport vehicles and potentially reduced consumer prices.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collapse of the supply chain caused by COVID-19 and natural turmoil, such as the fires in California this year, shows that the need for predictable and durable product supply can only come from vertical agriculture,” said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Storey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grpSp>
      <p:sp>
        <p:nvSpPr>
          <p:cNvPr id="9" name="직사각형 8">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2400" dirty="0" err="1">
                <a:solidFill>
                  <a:prstClr val="black">
                    <a:lumMod val="95000"/>
                    <a:lumOff val="5000"/>
                  </a:prstClr>
                </a:solidFill>
                <a:latin typeface="Samsung Sharp Sans" pitchFamily="2" charset="0"/>
                <a:ea typeface="Samsung Sharp Sans" pitchFamily="2" charset="0"/>
                <a:cs typeface="Samsung Sharp Sans" pitchFamily="2" charset="0"/>
              </a:rPr>
              <a:t>IoT</a:t>
            </a:r>
            <a:r>
              <a:rPr lang="en-US" altLang="ko-KR" sz="2400" dirty="0">
                <a:solidFill>
                  <a:prstClr val="black">
                    <a:lumMod val="95000"/>
                    <a:lumOff val="5000"/>
                  </a:prstClr>
                </a:solidFill>
                <a:latin typeface="Samsung Sharp Sans" pitchFamily="2" charset="0"/>
                <a:ea typeface="Samsung Sharp Sans" pitchFamily="2" charset="0"/>
                <a:cs typeface="Samsung Sharp Sans" pitchFamily="2" charset="0"/>
              </a:rPr>
              <a:t> and AI in Agriculture</a:t>
            </a:r>
          </a:p>
        </p:txBody>
      </p:sp>
    </p:spTree>
    <p:custDataLst>
      <p:tags r:id="rId1"/>
    </p:custDataLst>
    <p:extLst>
      <p:ext uri="{BB962C8B-B14F-4D97-AF65-F5344CB8AC3E}">
        <p14:creationId xmlns:p14="http://schemas.microsoft.com/office/powerpoint/2010/main" val="17876907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4.7. </a:t>
              </a:r>
              <a:r>
                <a:rPr lang="en-US" altLang="ko-KR" dirty="0" err="1">
                  <a:solidFill>
                    <a:schemeClr val="bg1"/>
                  </a:solidFill>
                  <a:latin typeface="SamsungSharpSans-Medium" pitchFamily="2" charset="0"/>
                  <a:ea typeface="SamsungSharpSans-Medium" pitchFamily="2" charset="0"/>
                  <a:cs typeface="SamsungSharpSans-Medium" pitchFamily="2" charset="0"/>
                </a:rPr>
                <a:t>IoT</a:t>
              </a:r>
              <a:r>
                <a:rPr lang="en-US" altLang="ko-KR" dirty="0">
                  <a:solidFill>
                    <a:schemeClr val="bg1"/>
                  </a:solidFill>
                  <a:latin typeface="SamsungSharpSans-Medium" pitchFamily="2" charset="0"/>
                  <a:ea typeface="SamsungSharpSans-Medium" pitchFamily="2" charset="0"/>
                  <a:cs typeface="SamsungSharpSans-Medium" pitchFamily="2" charset="0"/>
                </a:rPr>
                <a:t> and AI in Agriculture</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1" name="직사각형 1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3" name="사각형: 둥근 모서리 32">
            <a:extLst>
              <a:ext uri="{FF2B5EF4-FFF2-40B4-BE49-F238E27FC236}">
                <a16:creationId xmlns:a16="http://schemas.microsoft.com/office/drawing/2014/main" xmlns="" id="{9F9FFF6C-7C72-4E08-8072-03F5113CBF51}"/>
              </a:ext>
            </a:extLst>
          </p:cNvPr>
          <p:cNvSpPr/>
          <p:nvPr/>
        </p:nvSpPr>
        <p:spPr>
          <a:xfrm>
            <a:off x="6796056" y="5907938"/>
            <a:ext cx="2647280" cy="220567"/>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 400" panose="020B0503030303020204" pitchFamily="34" charset="0"/>
                <a:ea typeface="SamsungOne 400" panose="020B0503030303020204" pitchFamily="34" charset="0"/>
              </a:rPr>
              <a:t>https://www.aitrends.com/category/iot/</a:t>
            </a:r>
          </a:p>
        </p:txBody>
      </p:sp>
      <p:grpSp>
        <p:nvGrpSpPr>
          <p:cNvPr id="2" name="그룹 1"/>
          <p:cNvGrpSpPr/>
          <p:nvPr/>
        </p:nvGrpSpPr>
        <p:grpSpPr>
          <a:xfrm>
            <a:off x="452038" y="1865575"/>
            <a:ext cx="9002946" cy="3964452"/>
            <a:chOff x="543696" y="1619528"/>
            <a:chExt cx="8783188" cy="3867681"/>
          </a:xfrm>
        </p:grpSpPr>
        <p:sp>
          <p:nvSpPr>
            <p:cNvPr id="12" name="모서리가 둥근 직사각형 4">
              <a:extLst>
                <a:ext uri="{FF2B5EF4-FFF2-40B4-BE49-F238E27FC236}">
                  <a16:creationId xmlns:a16="http://schemas.microsoft.com/office/drawing/2014/main" xmlns="" id="{E24074BB-FEC8-452A-AB90-A2A8C63BCB04}"/>
                </a:ext>
              </a:extLst>
            </p:cNvPr>
            <p:cNvSpPr/>
            <p:nvPr/>
          </p:nvSpPr>
          <p:spPr>
            <a:xfrm>
              <a:off x="543696" y="1619528"/>
              <a:ext cx="8783188" cy="386768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7" name="그림 16"/>
            <p:cNvPicPr>
              <a:picLocks noChangeAspect="1"/>
            </p:cNvPicPr>
            <p:nvPr/>
          </p:nvPicPr>
          <p:blipFill>
            <a:blip r:embed="rId4"/>
            <a:stretch>
              <a:fillRect/>
            </a:stretch>
          </p:blipFill>
          <p:spPr>
            <a:xfrm>
              <a:off x="609244" y="1656148"/>
              <a:ext cx="8652093" cy="3794440"/>
            </a:xfrm>
            <a:prstGeom prst="rect">
              <a:avLst/>
            </a:prstGeom>
          </p:spPr>
        </p:pic>
      </p:grpSp>
      <p:sp>
        <p:nvSpPr>
          <p:cNvPr id="9" name="직사각형 8">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2400" dirty="0" err="1">
                <a:solidFill>
                  <a:prstClr val="black">
                    <a:lumMod val="95000"/>
                    <a:lumOff val="5000"/>
                  </a:prstClr>
                </a:solidFill>
                <a:latin typeface="Samsung Sharp Sans" pitchFamily="2" charset="0"/>
                <a:ea typeface="Samsung Sharp Sans" pitchFamily="2" charset="0"/>
                <a:cs typeface="Samsung Sharp Sans" pitchFamily="2" charset="0"/>
              </a:rPr>
              <a:t>IoT</a:t>
            </a:r>
            <a:r>
              <a:rPr lang="en-US" altLang="ko-KR" sz="2400" dirty="0">
                <a:solidFill>
                  <a:prstClr val="black">
                    <a:lumMod val="95000"/>
                    <a:lumOff val="5000"/>
                  </a:prstClr>
                </a:solidFill>
                <a:latin typeface="Samsung Sharp Sans" pitchFamily="2" charset="0"/>
                <a:ea typeface="Samsung Sharp Sans" pitchFamily="2" charset="0"/>
                <a:cs typeface="Samsung Sharp Sans" pitchFamily="2" charset="0"/>
              </a:rPr>
              <a:t> and AI in Agriculture</a:t>
            </a:r>
          </a:p>
        </p:txBody>
      </p:sp>
    </p:spTree>
    <p:custDataLst>
      <p:tags r:id="rId1"/>
    </p:custDataLst>
    <p:extLst>
      <p:ext uri="{BB962C8B-B14F-4D97-AF65-F5344CB8AC3E}">
        <p14:creationId xmlns:p14="http://schemas.microsoft.com/office/powerpoint/2010/main" val="395102445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Course Roadmap</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5.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10" name="직사각형 9">
            <a:extLst>
              <a:ext uri="{FF2B5EF4-FFF2-40B4-BE49-F238E27FC236}">
                <a16:creationId xmlns:a16="http://schemas.microsoft.com/office/drawing/2014/main" xmlns="" id="{D091E3E4-96E5-4939-9CCF-9216E5A8A4D0}"/>
              </a:ext>
            </a:extLst>
          </p:cNvPr>
          <p:cNvSpPr/>
          <p:nvPr/>
        </p:nvSpPr>
        <p:spPr>
          <a:xfrm>
            <a:off x="1054111" y="3929021"/>
            <a:ext cx="8286680" cy="7961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1" spcCol="180000" rtlCol="0" anchor="t">
            <a:no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5.1. Artificial Intelligence Course Roadmap</a:t>
            </a:r>
          </a:p>
          <a:p>
            <a:pPr marL="176213" indent="-176213" fontAlgn="base">
              <a:spcBef>
                <a:spcPct val="0"/>
              </a:spcBef>
              <a:spcAft>
                <a:spcPts val="1000"/>
              </a:spcAft>
              <a:buSzPct val="120000"/>
              <a:buBlip>
                <a:blip r:embed="rId5"/>
              </a:buBlip>
              <a:defRPr/>
            </a:pPr>
            <a:r>
              <a:rPr lang="en-US" altLang="ko-KR" dirty="0">
                <a:solidFill>
                  <a:srgbClr val="A6A6A6"/>
                </a:solidFill>
                <a:latin typeface="SamsungOne 400" panose="020B0503030303020204" pitchFamily="34" charset="0"/>
                <a:ea typeface="SamsungOne 400" panose="020B0503030303020204" pitchFamily="34" charset="0"/>
              </a:rPr>
              <a:t>5.2. Category of Machine Learning Techniques (Full)</a:t>
            </a:r>
          </a:p>
        </p:txBody>
      </p:sp>
    </p:spTree>
    <p:custDataLst>
      <p:tags r:id="rId1"/>
    </p:custDataLst>
    <p:extLst>
      <p:ext uri="{BB962C8B-B14F-4D97-AF65-F5344CB8AC3E}">
        <p14:creationId xmlns:p14="http://schemas.microsoft.com/office/powerpoint/2010/main" val="326473426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2400" dirty="0">
                <a:solidFill>
                  <a:prstClr val="black">
                    <a:lumMod val="95000"/>
                    <a:lumOff val="5000"/>
                  </a:prstClr>
                </a:solidFill>
                <a:latin typeface="Samsung Sharp Sans" pitchFamily="2" charset="0"/>
                <a:ea typeface="Samsung Sharp Sans" pitchFamily="2" charset="0"/>
                <a:cs typeface="Samsung Sharp Sans" pitchFamily="2" charset="0"/>
              </a:rPr>
              <a:t>Artificial Intelligence Course Roadmap</a:t>
            </a:r>
          </a:p>
        </p:txBody>
      </p:sp>
      <p:grpSp>
        <p:nvGrpSpPr>
          <p:cNvPr id="31" name="그룹 3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32" name="직사각형 3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5.1. Artificial Intelligence Course Roadmap</a:t>
              </a:r>
            </a:p>
          </p:txBody>
        </p:sp>
        <p:sp>
          <p:nvSpPr>
            <p:cNvPr id="33" name="직사각형 3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grpSp>
        <p:nvGrpSpPr>
          <p:cNvPr id="38" name="그룹 37">
            <a:extLst>
              <a:ext uri="{FF2B5EF4-FFF2-40B4-BE49-F238E27FC236}">
                <a16:creationId xmlns:a16="http://schemas.microsoft.com/office/drawing/2014/main" xmlns="" id="{F5758443-2F99-48D6-9F03-25D0EF11FA02}"/>
              </a:ext>
            </a:extLst>
          </p:cNvPr>
          <p:cNvGrpSpPr/>
          <p:nvPr/>
        </p:nvGrpSpPr>
        <p:grpSpPr>
          <a:xfrm>
            <a:off x="578644" y="2287749"/>
            <a:ext cx="4392613" cy="3513003"/>
            <a:chOff x="4159324" y="1644189"/>
            <a:chExt cx="5184701" cy="3105455"/>
          </a:xfrm>
        </p:grpSpPr>
        <p:sp>
          <p:nvSpPr>
            <p:cNvPr id="39" name="모서리가 둥근 직사각형 53">
              <a:extLst>
                <a:ext uri="{FF2B5EF4-FFF2-40B4-BE49-F238E27FC236}">
                  <a16:creationId xmlns:a16="http://schemas.microsoft.com/office/drawing/2014/main" xmlns="" id="{7B1E8F06-FCA6-4CAA-AA54-C2D3B1FD1310}"/>
                </a:ext>
              </a:extLst>
            </p:cNvPr>
            <p:cNvSpPr/>
            <p:nvPr/>
          </p:nvSpPr>
          <p:spPr>
            <a:xfrm>
              <a:off x="4159324" y="1644189"/>
              <a:ext cx="5184701" cy="3105455"/>
            </a:xfrm>
            <a:prstGeom prst="roundRect">
              <a:avLst>
                <a:gd name="adj" fmla="val 4675"/>
              </a:avLst>
            </a:prstGeom>
            <a:solidFill>
              <a:schemeClr val="bg2">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latin typeface="SamsungOne 700" panose="020B0803030303020204" pitchFamily="34" charset="0"/>
              </a:endParaRPr>
            </a:p>
          </p:txBody>
        </p:sp>
        <p:sp>
          <p:nvSpPr>
            <p:cNvPr id="40" name="Rectangle 15">
              <a:extLst>
                <a:ext uri="{FF2B5EF4-FFF2-40B4-BE49-F238E27FC236}">
                  <a16:creationId xmlns:a16="http://schemas.microsoft.com/office/drawing/2014/main" xmlns="" id="{B1CBD468-D505-47F6-850A-5E61EBBFF9B6}"/>
                </a:ext>
              </a:extLst>
            </p:cNvPr>
            <p:cNvSpPr/>
            <p:nvPr/>
          </p:nvSpPr>
          <p:spPr>
            <a:xfrm>
              <a:off x="6410644" y="1795248"/>
              <a:ext cx="618486" cy="190450"/>
            </a:xfrm>
            <a:prstGeom prst="rect">
              <a:avLst/>
            </a:prstGeom>
          </p:spPr>
          <p:txBody>
            <a:bodyPr wrap="square" lIns="0" tIns="0" rIns="0" bIns="0">
              <a:spAutoFit/>
              <a:scene3d>
                <a:camera prst="orthographicFront"/>
                <a:lightRig rig="threePt" dir="t"/>
              </a:scene3d>
              <a:sp3d>
                <a:bevelT w="0" h="6350"/>
              </a:sp3d>
            </a:bodyPr>
            <a:lstStyle/>
            <a:p>
              <a:pPr marL="398463" indent="-398463" algn="ctr"/>
              <a:r>
                <a:rPr lang="en-US" altLang="ko-KR" sz="1400" dirty="0">
                  <a:solidFill>
                    <a:schemeClr val="bg1"/>
                  </a:solidFill>
                  <a:latin typeface="SamsungOne 700" panose="020B0803030303020204" pitchFamily="34" charset="0"/>
                  <a:ea typeface="SamsungOne 700" panose="020B0803030303020204" pitchFamily="34" charset="0"/>
                </a:rPr>
                <a:t>AI</a:t>
              </a:r>
            </a:p>
          </p:txBody>
        </p:sp>
        <p:grpSp>
          <p:nvGrpSpPr>
            <p:cNvPr id="41" name="그룹 40">
              <a:extLst>
                <a:ext uri="{FF2B5EF4-FFF2-40B4-BE49-F238E27FC236}">
                  <a16:creationId xmlns:a16="http://schemas.microsoft.com/office/drawing/2014/main" xmlns="" id="{42439365-CB81-40EB-ADED-D836C1D92C52}"/>
                </a:ext>
              </a:extLst>
            </p:cNvPr>
            <p:cNvGrpSpPr/>
            <p:nvPr/>
          </p:nvGrpSpPr>
          <p:grpSpPr>
            <a:xfrm>
              <a:off x="4316840" y="2127642"/>
              <a:ext cx="4883045" cy="2495002"/>
              <a:chOff x="4024905" y="2127642"/>
              <a:chExt cx="4883045" cy="2495002"/>
            </a:xfrm>
          </p:grpSpPr>
          <p:sp>
            <p:nvSpPr>
              <p:cNvPr id="42" name="모서리가 둥근 직사각형 52">
                <a:extLst>
                  <a:ext uri="{FF2B5EF4-FFF2-40B4-BE49-F238E27FC236}">
                    <a16:creationId xmlns:a16="http://schemas.microsoft.com/office/drawing/2014/main" xmlns="" id="{5187A184-105A-42D9-A50A-A6B9D27F0C38}"/>
                  </a:ext>
                </a:extLst>
              </p:cNvPr>
              <p:cNvSpPr/>
              <p:nvPr/>
            </p:nvSpPr>
            <p:spPr>
              <a:xfrm>
                <a:off x="4024905" y="2127642"/>
                <a:ext cx="4883045" cy="2495002"/>
              </a:xfrm>
              <a:prstGeom prst="roundRect">
                <a:avLst>
                  <a:gd name="adj" fmla="val 8109"/>
                </a:avLst>
              </a:prstGeom>
              <a:solidFill>
                <a:srgbClr val="3366CC"/>
              </a:solidFill>
              <a:ln w="254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latin typeface="SamsungOne 700" panose="020B0803030303020204" pitchFamily="34" charset="0"/>
                </a:endParaRPr>
              </a:p>
            </p:txBody>
          </p:sp>
          <p:sp>
            <p:nvSpPr>
              <p:cNvPr id="43" name="Rectangle 15">
                <a:extLst>
                  <a:ext uri="{FF2B5EF4-FFF2-40B4-BE49-F238E27FC236}">
                    <a16:creationId xmlns:a16="http://schemas.microsoft.com/office/drawing/2014/main" xmlns="" id="{93414AE9-77AB-45A5-8B2E-E6F412B95631}"/>
                  </a:ext>
                </a:extLst>
              </p:cNvPr>
              <p:cNvSpPr/>
              <p:nvPr/>
            </p:nvSpPr>
            <p:spPr>
              <a:xfrm>
                <a:off x="5396937" y="2316685"/>
                <a:ext cx="2138980" cy="190450"/>
              </a:xfrm>
              <a:prstGeom prst="rect">
                <a:avLst/>
              </a:prstGeom>
            </p:spPr>
            <p:txBody>
              <a:bodyPr wrap="square" lIns="0" tIns="0" rIns="0" bIns="0">
                <a:spAutoFit/>
                <a:scene3d>
                  <a:camera prst="orthographicFront"/>
                  <a:lightRig rig="threePt" dir="t"/>
                </a:scene3d>
                <a:sp3d>
                  <a:bevelT w="0" h="6350"/>
                </a:sp3d>
              </a:bodyPr>
              <a:lstStyle/>
              <a:p>
                <a:pPr marL="398463" indent="-398463" algn="ctr"/>
                <a:r>
                  <a:rPr lang="en-US" altLang="ko-KR" sz="1400" dirty="0">
                    <a:solidFill>
                      <a:schemeClr val="bg1"/>
                    </a:solidFill>
                    <a:latin typeface="SamsungOne 700" panose="020B0803030303020204" pitchFamily="34" charset="0"/>
                    <a:ea typeface="SamsungOne 700" panose="020B0803030303020204" pitchFamily="34" charset="0"/>
                  </a:rPr>
                  <a:t>Machine Learning</a:t>
                </a:r>
              </a:p>
            </p:txBody>
          </p:sp>
          <p:grpSp>
            <p:nvGrpSpPr>
              <p:cNvPr id="44" name="그룹 10">
                <a:extLst>
                  <a:ext uri="{FF2B5EF4-FFF2-40B4-BE49-F238E27FC236}">
                    <a16:creationId xmlns:a16="http://schemas.microsoft.com/office/drawing/2014/main" xmlns="" id="{39FE879E-0A3F-437D-A4A1-A0E377DB43AD}"/>
                  </a:ext>
                </a:extLst>
              </p:cNvPr>
              <p:cNvGrpSpPr/>
              <p:nvPr/>
            </p:nvGrpSpPr>
            <p:grpSpPr>
              <a:xfrm>
                <a:off x="4406921" y="3563356"/>
                <a:ext cx="4119012" cy="900000"/>
                <a:chOff x="3470958" y="4845935"/>
                <a:chExt cx="3780000" cy="720000"/>
              </a:xfrm>
            </p:grpSpPr>
            <p:sp>
              <p:nvSpPr>
                <p:cNvPr id="49" name="모서리가 둥근 직사각형 48">
                  <a:extLst>
                    <a:ext uri="{FF2B5EF4-FFF2-40B4-BE49-F238E27FC236}">
                      <a16:creationId xmlns:a16="http://schemas.microsoft.com/office/drawing/2014/main" xmlns="" id="{49B3AB7F-FB82-41D8-8684-46D081089FD3}"/>
                    </a:ext>
                  </a:extLst>
                </p:cNvPr>
                <p:cNvSpPr/>
                <p:nvPr/>
              </p:nvSpPr>
              <p:spPr>
                <a:xfrm>
                  <a:off x="3470958" y="4845935"/>
                  <a:ext cx="3780000" cy="720000"/>
                </a:xfrm>
                <a:prstGeom prst="roundRect">
                  <a:avLst/>
                </a:prstGeom>
                <a:solidFill>
                  <a:srgbClr val="193EB0"/>
                </a:solidFill>
                <a:ln w="254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latin typeface="SamsungOne 400" panose="020B0503030303020204" pitchFamily="34" charset="0"/>
                  </a:endParaRPr>
                </a:p>
              </p:txBody>
            </p:sp>
            <p:sp>
              <p:nvSpPr>
                <p:cNvPr id="50" name="Rectangle 15">
                  <a:extLst>
                    <a:ext uri="{FF2B5EF4-FFF2-40B4-BE49-F238E27FC236}">
                      <a16:creationId xmlns:a16="http://schemas.microsoft.com/office/drawing/2014/main" xmlns="" id="{3D6D2289-1058-402E-81FC-1439CE77D8F9}"/>
                    </a:ext>
                  </a:extLst>
                </p:cNvPr>
                <p:cNvSpPr/>
                <p:nvPr/>
              </p:nvSpPr>
              <p:spPr>
                <a:xfrm>
                  <a:off x="4634630" y="5114925"/>
                  <a:ext cx="1452657" cy="152360"/>
                </a:xfrm>
                <a:prstGeom prst="rect">
                  <a:avLst/>
                </a:prstGeom>
                <a:ln w="25400">
                  <a:noFill/>
                </a:ln>
              </p:spPr>
              <p:txBody>
                <a:bodyPr wrap="square" lIns="0" tIns="0" rIns="0" bIns="0">
                  <a:spAutoFit/>
                  <a:scene3d>
                    <a:camera prst="orthographicFront"/>
                    <a:lightRig rig="threePt" dir="t"/>
                  </a:scene3d>
                  <a:sp3d>
                    <a:bevelT w="0" h="6350"/>
                  </a:sp3d>
                </a:bodyPr>
                <a:lstStyle/>
                <a:p>
                  <a:pPr marL="398463" indent="-398463" algn="ctr"/>
                  <a:r>
                    <a:rPr lang="en-US" altLang="ko-KR" sz="1400" dirty="0">
                      <a:solidFill>
                        <a:schemeClr val="bg1"/>
                      </a:solidFill>
                      <a:latin typeface="SamsungOne 700" panose="020B0803030303020204" pitchFamily="34" charset="0"/>
                      <a:ea typeface="SamsungOne 700" panose="020B0803030303020204" pitchFamily="34" charset="0"/>
                    </a:rPr>
                    <a:t>Deep Learning</a:t>
                  </a:r>
                </a:p>
              </p:txBody>
            </p:sp>
          </p:grpSp>
          <p:sp>
            <p:nvSpPr>
              <p:cNvPr id="45" name="모서리가 둥근 직사각형 61">
                <a:extLst>
                  <a:ext uri="{FF2B5EF4-FFF2-40B4-BE49-F238E27FC236}">
                    <a16:creationId xmlns:a16="http://schemas.microsoft.com/office/drawing/2014/main" xmlns="" id="{88023E25-F467-466E-BF6A-6B3E07E2A8B6}"/>
                  </a:ext>
                </a:extLst>
              </p:cNvPr>
              <p:cNvSpPr/>
              <p:nvPr/>
            </p:nvSpPr>
            <p:spPr>
              <a:xfrm>
                <a:off x="4406920" y="2674995"/>
                <a:ext cx="2021033" cy="369499"/>
              </a:xfrm>
              <a:prstGeom prst="roundRect">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1"/>
                    </a:solidFill>
                    <a:latin typeface="SamsungOne 400" panose="020B0503030303020204" pitchFamily="34" charset="0"/>
                    <a:ea typeface="SamsungOne 400" panose="020B0503030303020204" pitchFamily="34" charset="0"/>
                  </a:rPr>
                  <a:t>Supervised Learning</a:t>
                </a:r>
              </a:p>
            </p:txBody>
          </p:sp>
          <p:sp>
            <p:nvSpPr>
              <p:cNvPr id="46" name="모서리가 둥근 직사각형 61">
                <a:extLst>
                  <a:ext uri="{FF2B5EF4-FFF2-40B4-BE49-F238E27FC236}">
                    <a16:creationId xmlns:a16="http://schemas.microsoft.com/office/drawing/2014/main" xmlns="" id="{E06AEDF2-C3E9-4429-B497-40A9105C0038}"/>
                  </a:ext>
                </a:extLst>
              </p:cNvPr>
              <p:cNvSpPr/>
              <p:nvPr/>
            </p:nvSpPr>
            <p:spPr>
              <a:xfrm>
                <a:off x="4406920" y="3106765"/>
                <a:ext cx="2021033" cy="369499"/>
              </a:xfrm>
              <a:prstGeom prst="roundRect">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1"/>
                    </a:solidFill>
                    <a:latin typeface="SamsungOne 400" panose="020B0503030303020204" pitchFamily="34" charset="0"/>
                    <a:ea typeface="SamsungOne 400" panose="020B0503030303020204" pitchFamily="34" charset="0"/>
                  </a:rPr>
                  <a:t>Ensemble Methods</a:t>
                </a:r>
              </a:p>
            </p:txBody>
          </p:sp>
          <p:sp>
            <p:nvSpPr>
              <p:cNvPr id="47" name="모서리가 둥근 직사각형 62">
                <a:extLst>
                  <a:ext uri="{FF2B5EF4-FFF2-40B4-BE49-F238E27FC236}">
                    <a16:creationId xmlns:a16="http://schemas.microsoft.com/office/drawing/2014/main" xmlns="" id="{B975322C-809D-4583-893B-244D356B4CCB}"/>
                  </a:ext>
                </a:extLst>
              </p:cNvPr>
              <p:cNvSpPr/>
              <p:nvPr/>
            </p:nvSpPr>
            <p:spPr>
              <a:xfrm>
                <a:off x="6504899" y="2674995"/>
                <a:ext cx="2021033" cy="369499"/>
              </a:xfrm>
              <a:prstGeom prst="roundRect">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1"/>
                    </a:solidFill>
                    <a:latin typeface="SamsungOne 400" panose="020B0503030303020204" pitchFamily="34" charset="0"/>
                    <a:ea typeface="SamsungOne 400" panose="020B0503030303020204" pitchFamily="34" charset="0"/>
                  </a:rPr>
                  <a:t>Unsupervised Learning</a:t>
                </a:r>
              </a:p>
            </p:txBody>
          </p:sp>
          <p:sp>
            <p:nvSpPr>
              <p:cNvPr id="48" name="모서리가 둥근 직사각형 63">
                <a:extLst>
                  <a:ext uri="{FF2B5EF4-FFF2-40B4-BE49-F238E27FC236}">
                    <a16:creationId xmlns:a16="http://schemas.microsoft.com/office/drawing/2014/main" xmlns="" id="{439BC5E6-AAB7-4BDA-9B20-EE42CAD2A78C}"/>
                  </a:ext>
                </a:extLst>
              </p:cNvPr>
              <p:cNvSpPr/>
              <p:nvPr/>
            </p:nvSpPr>
            <p:spPr>
              <a:xfrm>
                <a:off x="6504899" y="3106765"/>
                <a:ext cx="2021033" cy="369499"/>
              </a:xfrm>
              <a:prstGeom prst="round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Reinforcement Learning</a:t>
                </a:r>
              </a:p>
            </p:txBody>
          </p:sp>
        </p:grpSp>
      </p:grpSp>
      <p:sp>
        <p:nvSpPr>
          <p:cNvPr id="23" name="직사각형 22">
            <a:extLst>
              <a:ext uri="{FF2B5EF4-FFF2-40B4-BE49-F238E27FC236}">
                <a16:creationId xmlns:a16="http://schemas.microsoft.com/office/drawing/2014/main" xmlns="" id="{985355BE-FDDA-404B-BA52-B6FAF910EE6E}"/>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Course Coverage</a:t>
            </a:r>
          </a:p>
        </p:txBody>
      </p:sp>
      <p:sp>
        <p:nvSpPr>
          <p:cNvPr id="25" name="직사각형 24">
            <a:extLst>
              <a:ext uri="{FF2B5EF4-FFF2-40B4-BE49-F238E27FC236}">
                <a16:creationId xmlns:a16="http://schemas.microsoft.com/office/drawing/2014/main" xmlns="" id="{2C71F9DC-4A26-4F77-A47D-016C6FB7F5C5}"/>
              </a:ext>
            </a:extLst>
          </p:cNvPr>
          <p:cNvSpPr/>
          <p:nvPr/>
        </p:nvSpPr>
        <p:spPr>
          <a:xfrm>
            <a:off x="5132720" y="2287749"/>
            <a:ext cx="4249551" cy="23511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Artificial Intelligence course in Samsung Innovation Campus will deal with the majority of key concepts and techniques of AI, except reinforcement learning.</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Since reinforcement learning is an advanced AI technique, it is not easy to learn in the short term. For those interested, starting to learn the topic by yourself during or after the course is highly recommended.</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course will focus mainly on practical knowledge of how to code by yourself.</a:t>
            </a:r>
          </a:p>
        </p:txBody>
      </p:sp>
    </p:spTree>
    <p:custDataLst>
      <p:tags r:id="rId1"/>
    </p:custDataLst>
    <p:extLst>
      <p:ext uri="{BB962C8B-B14F-4D97-AF65-F5344CB8AC3E}">
        <p14:creationId xmlns:p14="http://schemas.microsoft.com/office/powerpoint/2010/main" val="388445994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Course Roadmap</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5.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10" name="직사각형 9">
            <a:extLst>
              <a:ext uri="{FF2B5EF4-FFF2-40B4-BE49-F238E27FC236}">
                <a16:creationId xmlns:a16="http://schemas.microsoft.com/office/drawing/2014/main" xmlns="" id="{280AA56E-4DB3-4A70-978C-34AEC2045A14}"/>
              </a:ext>
            </a:extLst>
          </p:cNvPr>
          <p:cNvSpPr/>
          <p:nvPr/>
        </p:nvSpPr>
        <p:spPr>
          <a:xfrm>
            <a:off x="1054111" y="3929021"/>
            <a:ext cx="8286680" cy="7961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1"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5.1. Artificial Intelligence Course Roadmap</a:t>
            </a:r>
          </a:p>
          <a:p>
            <a:pPr marL="176213" indent="-176213" defTabSz="914400" fontAlgn="base" latinLnBrk="1">
              <a:spcBef>
                <a:spcPct val="0"/>
              </a:spcBef>
              <a:spcAft>
                <a:spcPts val="1000"/>
              </a:spcAft>
              <a:buSzPct val="120000"/>
              <a:buBlip>
                <a:blip r:embed="rId5"/>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5.2. Category of Machine Learning Techniques (Full)</a:t>
            </a:r>
          </a:p>
        </p:txBody>
      </p:sp>
    </p:spTree>
    <p:custDataLst>
      <p:tags r:id="rId1"/>
    </p:custDataLst>
    <p:extLst>
      <p:ext uri="{BB962C8B-B14F-4D97-AF65-F5344CB8AC3E}">
        <p14:creationId xmlns:p14="http://schemas.microsoft.com/office/powerpoint/2010/main" val="34010353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그룹 66">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68" name="직사각형 67">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5.2. Category of Machine Learning Techniques (Full)</a:t>
              </a:r>
            </a:p>
          </p:txBody>
        </p:sp>
        <p:sp>
          <p:nvSpPr>
            <p:cNvPr id="69" name="직사각형 6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grpSp>
        <p:nvGrpSpPr>
          <p:cNvPr id="73" name="Group 1">
            <a:extLst>
              <a:ext uri="{FF2B5EF4-FFF2-40B4-BE49-F238E27FC236}">
                <a16:creationId xmlns:a16="http://schemas.microsoft.com/office/drawing/2014/main" xmlns="" id="{3D2AD9FB-7FB8-4E7E-9239-372D89FA5F60}"/>
              </a:ext>
            </a:extLst>
          </p:cNvPr>
          <p:cNvGrpSpPr/>
          <p:nvPr/>
        </p:nvGrpSpPr>
        <p:grpSpPr>
          <a:xfrm>
            <a:off x="449998" y="2348880"/>
            <a:ext cx="9120514" cy="3611018"/>
            <a:chOff x="437143" y="2558211"/>
            <a:chExt cx="9120514" cy="3611018"/>
          </a:xfrm>
        </p:grpSpPr>
        <p:sp>
          <p:nvSpPr>
            <p:cNvPr id="74" name="Rectangle 15">
              <a:extLst>
                <a:ext uri="{FF2B5EF4-FFF2-40B4-BE49-F238E27FC236}">
                  <a16:creationId xmlns:a16="http://schemas.microsoft.com/office/drawing/2014/main" xmlns="" id="{6BBDAA85-CF49-4189-BB53-B6ED587C97B1}"/>
                </a:ext>
              </a:extLst>
            </p:cNvPr>
            <p:cNvSpPr/>
            <p:nvPr/>
          </p:nvSpPr>
          <p:spPr>
            <a:xfrm>
              <a:off x="8027774" y="5332705"/>
              <a:ext cx="1316251" cy="415498"/>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tabLst>
                  <a:tab pos="360000" algn="l"/>
                  <a:tab pos="540000" algn="l"/>
                </a:tabLst>
              </a:pP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Linear Regression</a:t>
              </a:r>
            </a:p>
            <a:p>
              <a:pPr>
                <a:tabLst>
                  <a:tab pos="360000" algn="l"/>
                  <a:tab pos="540000" algn="l"/>
                </a:tabLst>
              </a:pP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Polynomial Regression</a:t>
              </a:r>
            </a:p>
            <a:p>
              <a:pPr>
                <a:tabLst>
                  <a:tab pos="360000" algn="l"/>
                  <a:tab pos="540000" algn="l"/>
                </a:tabLst>
              </a:pP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Ridge/Lasso Regression</a:t>
              </a:r>
              <a:endParaRPr lang="ko-KR" altLang="en-US" sz="900" dirty="0">
                <a:latin typeface="SamsungOne 400" panose="020B0503030303020204" pitchFamily="34" charset="0"/>
              </a:endParaRPr>
            </a:p>
          </p:txBody>
        </p:sp>
        <p:cxnSp>
          <p:nvCxnSpPr>
            <p:cNvPr id="75" name="직선 연결선 160">
              <a:extLst>
                <a:ext uri="{FF2B5EF4-FFF2-40B4-BE49-F238E27FC236}">
                  <a16:creationId xmlns:a16="http://schemas.microsoft.com/office/drawing/2014/main" xmlns="" id="{AB9A43AA-A148-47F1-AC21-DCC03CBF38EE}"/>
                </a:ext>
              </a:extLst>
            </p:cNvPr>
            <p:cNvCxnSpPr/>
            <p:nvPr/>
          </p:nvCxnSpPr>
          <p:spPr>
            <a:xfrm>
              <a:off x="1745804" y="4133456"/>
              <a:ext cx="3983570"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6" name="직선 연결선 141">
              <a:extLst>
                <a:ext uri="{FF2B5EF4-FFF2-40B4-BE49-F238E27FC236}">
                  <a16:creationId xmlns:a16="http://schemas.microsoft.com/office/drawing/2014/main" xmlns="" id="{B87268E0-D5A2-4DD8-8DD9-F2924BF91CB1}"/>
                </a:ext>
              </a:extLst>
            </p:cNvPr>
            <p:cNvCxnSpPr/>
            <p:nvPr/>
          </p:nvCxnSpPr>
          <p:spPr>
            <a:xfrm flipH="1">
              <a:off x="5738427" y="3355841"/>
              <a:ext cx="1225706"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7" name="직선 연결선 20">
              <a:extLst>
                <a:ext uri="{FF2B5EF4-FFF2-40B4-BE49-F238E27FC236}">
                  <a16:creationId xmlns:a16="http://schemas.microsoft.com/office/drawing/2014/main" xmlns="" id="{82EA5751-9AB9-45C8-ABA1-87FBA36526EF}"/>
                </a:ext>
              </a:extLst>
            </p:cNvPr>
            <p:cNvCxnSpPr/>
            <p:nvPr/>
          </p:nvCxnSpPr>
          <p:spPr>
            <a:xfrm flipH="1" flipV="1">
              <a:off x="3992437" y="3327817"/>
              <a:ext cx="9144" cy="2202104"/>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8" name="모서리가 둥근 직사각형 27">
              <a:extLst>
                <a:ext uri="{FF2B5EF4-FFF2-40B4-BE49-F238E27FC236}">
                  <a16:creationId xmlns:a16="http://schemas.microsoft.com/office/drawing/2014/main" xmlns="" id="{858CC6EB-6730-491A-B6B6-33BAA8DC747E}"/>
                </a:ext>
              </a:extLst>
            </p:cNvPr>
            <p:cNvSpPr/>
            <p:nvPr/>
          </p:nvSpPr>
          <p:spPr>
            <a:xfrm>
              <a:off x="3547009" y="3784141"/>
              <a:ext cx="900000" cy="720000"/>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u="sng" dirty="0">
                <a:latin typeface="SamsungOne 400" panose="020B0503030303020204" pitchFamily="34" charset="0"/>
              </a:endParaRPr>
            </a:p>
          </p:txBody>
        </p:sp>
        <p:sp>
          <p:nvSpPr>
            <p:cNvPr id="79" name="TextBox 78">
              <a:extLst>
                <a:ext uri="{FF2B5EF4-FFF2-40B4-BE49-F238E27FC236}">
                  <a16:creationId xmlns:a16="http://schemas.microsoft.com/office/drawing/2014/main" xmlns="" id="{52129C35-707A-4DFB-80B4-2566C4A72191}"/>
                </a:ext>
              </a:extLst>
            </p:cNvPr>
            <p:cNvSpPr txBox="1"/>
            <p:nvPr/>
          </p:nvSpPr>
          <p:spPr>
            <a:xfrm>
              <a:off x="3562034" y="3959475"/>
              <a:ext cx="869951" cy="430887"/>
            </a:xfrm>
            <a:prstGeom prst="rect">
              <a:avLst/>
            </a:prstGeom>
            <a:noFill/>
          </p:spPr>
          <p:txBody>
            <a:bodyPr wrap="square" rtlCol="0">
              <a:spAutoFit/>
            </a:bodyPr>
            <a:lstStyle/>
            <a:p>
              <a:pPr algn="ctr"/>
              <a:r>
                <a:rPr lang="en-US" altLang="ko-KR" sz="1100" dirty="0">
                  <a:solidFill>
                    <a:schemeClr val="bg1"/>
                  </a:solidFill>
                  <a:latin typeface="SamsungOne 400" panose="020B0503030303020204" pitchFamily="34" charset="0"/>
                  <a:ea typeface="SamsungOne 400" panose="020B0503030303020204" pitchFamily="34" charset="0"/>
                </a:rPr>
                <a:t>MACHINE</a:t>
              </a:r>
            </a:p>
            <a:p>
              <a:pPr algn="ctr"/>
              <a:r>
                <a:rPr lang="en-US" altLang="ko-KR" sz="1100" dirty="0">
                  <a:solidFill>
                    <a:schemeClr val="bg1"/>
                  </a:solidFill>
                  <a:latin typeface="SamsungOne 400" panose="020B0503030303020204" pitchFamily="34" charset="0"/>
                  <a:ea typeface="SamsungOne 400" panose="020B0503030303020204" pitchFamily="34" charset="0"/>
                </a:rPr>
                <a:t>LEARNING</a:t>
              </a:r>
              <a:endParaRPr lang="ko-KR" altLang="en-US" sz="1100" dirty="0">
                <a:solidFill>
                  <a:schemeClr val="bg1"/>
                </a:solidFill>
                <a:latin typeface="SamsungOne 400" panose="020B0503030303020204" pitchFamily="34" charset="0"/>
              </a:endParaRPr>
            </a:p>
          </p:txBody>
        </p:sp>
        <p:cxnSp>
          <p:nvCxnSpPr>
            <p:cNvPr id="80" name="직선 연결선 65">
              <a:extLst>
                <a:ext uri="{FF2B5EF4-FFF2-40B4-BE49-F238E27FC236}">
                  <a16:creationId xmlns:a16="http://schemas.microsoft.com/office/drawing/2014/main" xmlns="" id="{CB6CCC10-B382-4BF3-A373-1F398C60939C}"/>
                </a:ext>
              </a:extLst>
            </p:cNvPr>
            <p:cNvCxnSpPr/>
            <p:nvPr/>
          </p:nvCxnSpPr>
          <p:spPr>
            <a:xfrm flipH="1">
              <a:off x="5738428" y="5211951"/>
              <a:ext cx="1097509"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1" name="직선 연결선 66">
              <a:extLst>
                <a:ext uri="{FF2B5EF4-FFF2-40B4-BE49-F238E27FC236}">
                  <a16:creationId xmlns:a16="http://schemas.microsoft.com/office/drawing/2014/main" xmlns="" id="{774113A7-5CB1-45A5-940A-8724F3105F1D}"/>
                </a:ext>
              </a:extLst>
            </p:cNvPr>
            <p:cNvCxnSpPr/>
            <p:nvPr/>
          </p:nvCxnSpPr>
          <p:spPr>
            <a:xfrm>
              <a:off x="5738427" y="3355841"/>
              <a:ext cx="0" cy="185611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2" name="직선 연결선 73">
              <a:extLst>
                <a:ext uri="{FF2B5EF4-FFF2-40B4-BE49-F238E27FC236}">
                  <a16:creationId xmlns:a16="http://schemas.microsoft.com/office/drawing/2014/main" xmlns="" id="{9F01CE7B-2C25-4CE3-8F50-4008E957574A}"/>
                </a:ext>
              </a:extLst>
            </p:cNvPr>
            <p:cNvCxnSpPr/>
            <p:nvPr/>
          </p:nvCxnSpPr>
          <p:spPr>
            <a:xfrm>
              <a:off x="2018557" y="3103414"/>
              <a:ext cx="216000"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3" name="직선 연결선 74">
              <a:extLst>
                <a:ext uri="{FF2B5EF4-FFF2-40B4-BE49-F238E27FC236}">
                  <a16:creationId xmlns:a16="http://schemas.microsoft.com/office/drawing/2014/main" xmlns="" id="{AFC6DED0-27BA-4C95-B7BD-166D984C0E12}"/>
                </a:ext>
              </a:extLst>
            </p:cNvPr>
            <p:cNvCxnSpPr/>
            <p:nvPr/>
          </p:nvCxnSpPr>
          <p:spPr>
            <a:xfrm>
              <a:off x="2025702" y="5163498"/>
              <a:ext cx="216000"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4" name="직선 연결선 75">
              <a:extLst>
                <a:ext uri="{FF2B5EF4-FFF2-40B4-BE49-F238E27FC236}">
                  <a16:creationId xmlns:a16="http://schemas.microsoft.com/office/drawing/2014/main" xmlns="" id="{28CE344B-DE3A-45DD-9D11-BAFC44EC0D1E}"/>
                </a:ext>
              </a:extLst>
            </p:cNvPr>
            <p:cNvCxnSpPr/>
            <p:nvPr/>
          </p:nvCxnSpPr>
          <p:spPr>
            <a:xfrm>
              <a:off x="2237092" y="3103414"/>
              <a:ext cx="0" cy="2060084"/>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85" name="모서리가 둥근 직사각형 86">
              <a:extLst>
                <a:ext uri="{FF2B5EF4-FFF2-40B4-BE49-F238E27FC236}">
                  <a16:creationId xmlns:a16="http://schemas.microsoft.com/office/drawing/2014/main" xmlns="" id="{F5B96C2B-1024-49E8-AD69-BDDCE5075F7E}"/>
                </a:ext>
              </a:extLst>
            </p:cNvPr>
            <p:cNvSpPr/>
            <p:nvPr/>
          </p:nvSpPr>
          <p:spPr>
            <a:xfrm>
              <a:off x="3612255" y="5591818"/>
              <a:ext cx="840125" cy="236978"/>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ko-KR" altLang="en-US" sz="900" dirty="0">
                <a:latin typeface="SamsungOne 400" panose="020B0503030303020204" pitchFamily="34" charset="0"/>
              </a:endParaRPr>
            </a:p>
          </p:txBody>
        </p:sp>
        <p:sp>
          <p:nvSpPr>
            <p:cNvPr id="86" name="Rectangle 15">
              <a:extLst>
                <a:ext uri="{FF2B5EF4-FFF2-40B4-BE49-F238E27FC236}">
                  <a16:creationId xmlns:a16="http://schemas.microsoft.com/office/drawing/2014/main" xmlns="" id="{4B311644-838A-4298-94BF-5A031CFE9F16}"/>
                </a:ext>
              </a:extLst>
            </p:cNvPr>
            <p:cNvSpPr/>
            <p:nvPr/>
          </p:nvSpPr>
          <p:spPr>
            <a:xfrm>
              <a:off x="3034495" y="2659653"/>
              <a:ext cx="1203409" cy="415498"/>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Genetic Algorithm</a:t>
              </a:r>
            </a:p>
            <a:p>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a:t>
              </a:r>
              <a:r>
                <a:rPr lang="en-US" altLang="ko-KR" sz="900" dirty="0">
                  <a:latin typeface="SamsungOne 400" panose="020B0503030303020204" pitchFamily="34" charset="0"/>
                  <a:ea typeface="SamsungOne 400" panose="020B0503030303020204" pitchFamily="34" charset="0"/>
                </a:rPr>
                <a:t>A3C</a:t>
              </a:r>
            </a:p>
            <a:p>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a:t>
              </a:r>
              <a:r>
                <a:rPr lang="en-US" altLang="ko-KR" sz="900" dirty="0">
                  <a:latin typeface="SamsungOne 400" panose="020B0503030303020204" pitchFamily="34" charset="0"/>
                  <a:ea typeface="SamsungOne 400" panose="020B0503030303020204" pitchFamily="34" charset="0"/>
                </a:rPr>
                <a:t>SARSA</a:t>
              </a:r>
              <a:endParaRPr lang="ko-KR" altLang="en-US" sz="900" dirty="0">
                <a:latin typeface="SamsungOne 400" panose="020B0503030303020204" pitchFamily="34" charset="0"/>
              </a:endParaRPr>
            </a:p>
          </p:txBody>
        </p:sp>
        <p:sp>
          <p:nvSpPr>
            <p:cNvPr id="87" name="Rectangle 15">
              <a:extLst>
                <a:ext uri="{FF2B5EF4-FFF2-40B4-BE49-F238E27FC236}">
                  <a16:creationId xmlns:a16="http://schemas.microsoft.com/office/drawing/2014/main" xmlns="" id="{6FCD79D2-3917-4833-9A04-EFF0564DE772}"/>
                </a:ext>
              </a:extLst>
            </p:cNvPr>
            <p:cNvSpPr/>
            <p:nvPr/>
          </p:nvSpPr>
          <p:spPr>
            <a:xfrm>
              <a:off x="4120356" y="2659653"/>
              <a:ext cx="1091278" cy="415498"/>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Q-Learning</a:t>
              </a:r>
            </a:p>
            <a:p>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a:t>
              </a:r>
              <a:r>
                <a:rPr lang="en-US" altLang="ko-KR" sz="900" dirty="0">
                  <a:latin typeface="SamsungOne 400" panose="020B0503030303020204" pitchFamily="34" charset="0"/>
                  <a:ea typeface="SamsungOne 400" panose="020B0503030303020204" pitchFamily="34" charset="0"/>
                </a:rPr>
                <a:t>Deep Q-Network</a:t>
              </a:r>
            </a:p>
            <a:p>
              <a:r>
                <a:rPr lang="en-US" altLang="ko-KR" sz="900" dirty="0">
                  <a:latin typeface="SamsungOne 400" panose="020B0503030303020204" pitchFamily="34" charset="0"/>
                  <a:ea typeface="SamsungOne 400" panose="020B0503030303020204" pitchFamily="34" charset="0"/>
                </a:rPr>
                <a:t>  (DQN)</a:t>
              </a:r>
              <a:endParaRPr lang="ko-KR" altLang="en-US" sz="900" dirty="0">
                <a:latin typeface="SamsungOne 400" panose="020B0503030303020204" pitchFamily="34" charset="0"/>
              </a:endParaRPr>
            </a:p>
          </p:txBody>
        </p:sp>
        <p:sp>
          <p:nvSpPr>
            <p:cNvPr id="88" name="모서리가 둥근 직사각형 71">
              <a:extLst>
                <a:ext uri="{FF2B5EF4-FFF2-40B4-BE49-F238E27FC236}">
                  <a16:creationId xmlns:a16="http://schemas.microsoft.com/office/drawing/2014/main" xmlns="" id="{ACCC7824-9B64-44E5-B254-235AEFA42690}"/>
                </a:ext>
              </a:extLst>
            </p:cNvPr>
            <p:cNvSpPr/>
            <p:nvPr/>
          </p:nvSpPr>
          <p:spPr>
            <a:xfrm>
              <a:off x="5801798" y="3265841"/>
              <a:ext cx="921593" cy="167928"/>
            </a:xfrm>
            <a:prstGeom prst="roundRect">
              <a:avLst/>
            </a:prstGeom>
            <a:solidFill>
              <a:schemeClr val="accent1">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UNSUPERVISED</a:t>
              </a:r>
              <a:endParaRPr lang="ko-KR" altLang="en-US" sz="2000" dirty="0">
                <a:latin typeface="SamsungOne 400" panose="020B0503030303020204" pitchFamily="34" charset="0"/>
              </a:endParaRPr>
            </a:p>
          </p:txBody>
        </p:sp>
        <p:sp>
          <p:nvSpPr>
            <p:cNvPr id="89" name="모서리가 둥근 직사각형 72">
              <a:extLst>
                <a:ext uri="{FF2B5EF4-FFF2-40B4-BE49-F238E27FC236}">
                  <a16:creationId xmlns:a16="http://schemas.microsoft.com/office/drawing/2014/main" xmlns="" id="{AE93E4C5-3705-469A-B9EC-53037E1EAE01}"/>
                </a:ext>
              </a:extLst>
            </p:cNvPr>
            <p:cNvSpPr/>
            <p:nvPr/>
          </p:nvSpPr>
          <p:spPr>
            <a:xfrm>
              <a:off x="5801798" y="5121951"/>
              <a:ext cx="921600" cy="180000"/>
            </a:xfrm>
            <a:prstGeom prst="roundRect">
              <a:avLst/>
            </a:prstGeom>
            <a:solidFill>
              <a:schemeClr val="accent1">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SUPERVISED</a:t>
              </a:r>
              <a:endParaRPr lang="ko-KR" altLang="en-US" sz="2000" dirty="0">
                <a:latin typeface="SamsungOne 400" panose="020B0503030303020204" pitchFamily="34" charset="0"/>
              </a:endParaRPr>
            </a:p>
          </p:txBody>
        </p:sp>
        <p:cxnSp>
          <p:nvCxnSpPr>
            <p:cNvPr id="90" name="직선 연결선 131">
              <a:extLst>
                <a:ext uri="{FF2B5EF4-FFF2-40B4-BE49-F238E27FC236}">
                  <a16:creationId xmlns:a16="http://schemas.microsoft.com/office/drawing/2014/main" xmlns="" id="{61DD43E7-ED76-4913-8958-8DFDB4733030}"/>
                </a:ext>
              </a:extLst>
            </p:cNvPr>
            <p:cNvCxnSpPr/>
            <p:nvPr/>
          </p:nvCxnSpPr>
          <p:spPr>
            <a:xfrm>
              <a:off x="2014917" y="3618435"/>
              <a:ext cx="216000"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1" name="직선 연결선 133">
              <a:extLst>
                <a:ext uri="{FF2B5EF4-FFF2-40B4-BE49-F238E27FC236}">
                  <a16:creationId xmlns:a16="http://schemas.microsoft.com/office/drawing/2014/main" xmlns="" id="{962F11DF-53DF-4552-926F-FC796CA93D89}"/>
                </a:ext>
              </a:extLst>
            </p:cNvPr>
            <p:cNvCxnSpPr/>
            <p:nvPr/>
          </p:nvCxnSpPr>
          <p:spPr>
            <a:xfrm>
              <a:off x="2021926" y="4648477"/>
              <a:ext cx="216000"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92" name="모서리가 둥근 직사각형 95">
              <a:extLst>
                <a:ext uri="{FF2B5EF4-FFF2-40B4-BE49-F238E27FC236}">
                  <a16:creationId xmlns:a16="http://schemas.microsoft.com/office/drawing/2014/main" xmlns="" id="{4666E563-B610-422A-B6D4-7F7B71D50556}"/>
                </a:ext>
              </a:extLst>
            </p:cNvPr>
            <p:cNvSpPr/>
            <p:nvPr/>
          </p:nvSpPr>
          <p:spPr>
            <a:xfrm>
              <a:off x="982233" y="3917456"/>
              <a:ext cx="1151691" cy="432000"/>
            </a:xfrm>
            <a:prstGeom prst="roundRect">
              <a:avLst/>
            </a:prstGeom>
            <a:solidFill>
              <a:schemeClr val="accent1">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Generative</a:t>
              </a:r>
            </a:p>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Adversarial Networks</a:t>
              </a:r>
            </a:p>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(GAN)</a:t>
              </a:r>
              <a:endParaRPr lang="ko-KR" altLang="en-US" sz="2000" dirty="0">
                <a:latin typeface="SamsungOne 400" panose="020B0503030303020204" pitchFamily="34" charset="0"/>
              </a:endParaRPr>
            </a:p>
          </p:txBody>
        </p:sp>
        <p:sp>
          <p:nvSpPr>
            <p:cNvPr id="93" name="모서리가 둥근 직사각형 97">
              <a:extLst>
                <a:ext uri="{FF2B5EF4-FFF2-40B4-BE49-F238E27FC236}">
                  <a16:creationId xmlns:a16="http://schemas.microsoft.com/office/drawing/2014/main" xmlns="" id="{BD2C3FE2-B0DD-4EBB-B20C-5C53C9861C39}"/>
                </a:ext>
              </a:extLst>
            </p:cNvPr>
            <p:cNvSpPr/>
            <p:nvPr/>
          </p:nvSpPr>
          <p:spPr>
            <a:xfrm>
              <a:off x="982233" y="4947498"/>
              <a:ext cx="1151691" cy="432000"/>
            </a:xfrm>
            <a:prstGeom prst="roundRect">
              <a:avLst/>
            </a:prstGeom>
            <a:solidFill>
              <a:schemeClr val="accent1">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Perceptron</a:t>
              </a:r>
            </a:p>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(MLP)</a:t>
              </a:r>
            </a:p>
          </p:txBody>
        </p:sp>
        <p:sp>
          <p:nvSpPr>
            <p:cNvPr id="94" name="모서리가 둥근 직사각형 93">
              <a:extLst>
                <a:ext uri="{FF2B5EF4-FFF2-40B4-BE49-F238E27FC236}">
                  <a16:creationId xmlns:a16="http://schemas.microsoft.com/office/drawing/2014/main" xmlns="" id="{7D40A1F5-5C3D-4AE5-B049-40B9AC512ECF}"/>
                </a:ext>
              </a:extLst>
            </p:cNvPr>
            <p:cNvSpPr/>
            <p:nvPr/>
          </p:nvSpPr>
          <p:spPr>
            <a:xfrm>
              <a:off x="982233" y="2887414"/>
              <a:ext cx="1151691" cy="432000"/>
            </a:xfrm>
            <a:prstGeom prst="roundRect">
              <a:avLst/>
            </a:prstGeom>
            <a:solidFill>
              <a:schemeClr val="accent1">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Convolutional</a:t>
              </a:r>
            </a:p>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Neural Networks</a:t>
              </a:r>
            </a:p>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(CNN)</a:t>
              </a:r>
              <a:endParaRPr lang="ko-KR" altLang="en-US" sz="2000" dirty="0">
                <a:latin typeface="SamsungOne 400" panose="020B0503030303020204" pitchFamily="34" charset="0"/>
              </a:endParaRPr>
            </a:p>
          </p:txBody>
        </p:sp>
        <p:sp>
          <p:nvSpPr>
            <p:cNvPr id="95" name="Rectangle 15">
              <a:extLst>
                <a:ext uri="{FF2B5EF4-FFF2-40B4-BE49-F238E27FC236}">
                  <a16:creationId xmlns:a16="http://schemas.microsoft.com/office/drawing/2014/main" xmlns="" id="{E10A2B6B-E78F-4207-A818-BFD85E555E61}"/>
                </a:ext>
              </a:extLst>
            </p:cNvPr>
            <p:cNvSpPr/>
            <p:nvPr/>
          </p:nvSpPr>
          <p:spPr>
            <a:xfrm>
              <a:off x="437143" y="3041859"/>
              <a:ext cx="659389" cy="138499"/>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DCNN</a:t>
              </a:r>
              <a:endParaRPr lang="ko-KR" altLang="en-US" sz="9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96" name="모서리가 둥근 직사각형 94">
              <a:extLst>
                <a:ext uri="{FF2B5EF4-FFF2-40B4-BE49-F238E27FC236}">
                  <a16:creationId xmlns:a16="http://schemas.microsoft.com/office/drawing/2014/main" xmlns="" id="{5ED27D3F-5197-4F0B-BD56-0C237081C3C0}"/>
                </a:ext>
              </a:extLst>
            </p:cNvPr>
            <p:cNvSpPr/>
            <p:nvPr/>
          </p:nvSpPr>
          <p:spPr>
            <a:xfrm>
              <a:off x="982233" y="3402435"/>
              <a:ext cx="1151691" cy="432000"/>
            </a:xfrm>
            <a:prstGeom prst="roundRect">
              <a:avLst/>
            </a:prstGeom>
            <a:solidFill>
              <a:schemeClr val="accent1">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Recurrent</a:t>
              </a:r>
            </a:p>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Neural Networks</a:t>
              </a:r>
            </a:p>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(RNN)</a:t>
              </a:r>
              <a:endParaRPr lang="ko-KR" altLang="en-US" sz="2000" dirty="0">
                <a:latin typeface="SamsungOne 400" panose="020B0503030303020204" pitchFamily="34" charset="0"/>
              </a:endParaRPr>
            </a:p>
          </p:txBody>
        </p:sp>
        <p:sp>
          <p:nvSpPr>
            <p:cNvPr id="97" name="Rectangle 15">
              <a:extLst>
                <a:ext uri="{FF2B5EF4-FFF2-40B4-BE49-F238E27FC236}">
                  <a16:creationId xmlns:a16="http://schemas.microsoft.com/office/drawing/2014/main" xmlns="" id="{ED97E59F-32F1-47AC-852A-652FAA476E6C}"/>
                </a:ext>
              </a:extLst>
            </p:cNvPr>
            <p:cNvSpPr/>
            <p:nvPr/>
          </p:nvSpPr>
          <p:spPr>
            <a:xfrm>
              <a:off x="437143" y="3433769"/>
              <a:ext cx="659389" cy="415498"/>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LSM</a:t>
              </a:r>
            </a:p>
            <a:p>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LSTM</a:t>
              </a:r>
            </a:p>
            <a:p>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GRU</a:t>
              </a:r>
              <a:endParaRPr lang="ko-KR" altLang="en-US" sz="9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98" name="모서리가 둥근 직사각형 96">
              <a:extLst>
                <a:ext uri="{FF2B5EF4-FFF2-40B4-BE49-F238E27FC236}">
                  <a16:creationId xmlns:a16="http://schemas.microsoft.com/office/drawing/2014/main" xmlns="" id="{61869300-E5CE-422D-AC9D-5951B6F3A42F}"/>
                </a:ext>
              </a:extLst>
            </p:cNvPr>
            <p:cNvSpPr/>
            <p:nvPr/>
          </p:nvSpPr>
          <p:spPr>
            <a:xfrm>
              <a:off x="982233" y="4432477"/>
              <a:ext cx="1151691" cy="432000"/>
            </a:xfrm>
            <a:prstGeom prst="roundRect">
              <a:avLst/>
            </a:prstGeom>
            <a:solidFill>
              <a:schemeClr val="accent1">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Autoencoders</a:t>
              </a:r>
              <a:endParaRPr lang="ko-KR" altLang="en-US" sz="2000" dirty="0">
                <a:latin typeface="SamsungOne 400" panose="020B0503030303020204" pitchFamily="34" charset="0"/>
              </a:endParaRPr>
            </a:p>
          </p:txBody>
        </p:sp>
        <p:sp>
          <p:nvSpPr>
            <p:cNvPr id="99" name="Rectangle 15">
              <a:extLst>
                <a:ext uri="{FF2B5EF4-FFF2-40B4-BE49-F238E27FC236}">
                  <a16:creationId xmlns:a16="http://schemas.microsoft.com/office/drawing/2014/main" xmlns="" id="{40B2C7AF-8846-4867-A745-79CE1522B474}"/>
                </a:ext>
              </a:extLst>
            </p:cNvPr>
            <p:cNvSpPr/>
            <p:nvPr/>
          </p:nvSpPr>
          <p:spPr>
            <a:xfrm>
              <a:off x="437143" y="4586922"/>
              <a:ext cx="659389" cy="138499"/>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Seq2seq</a:t>
              </a:r>
              <a:endParaRPr lang="ko-KR" altLang="en-US" sz="9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100" name="모서리가 둥근 직사각형 60">
              <a:extLst>
                <a:ext uri="{FF2B5EF4-FFF2-40B4-BE49-F238E27FC236}">
                  <a16:creationId xmlns:a16="http://schemas.microsoft.com/office/drawing/2014/main" xmlns="" id="{FB9299EC-5BAA-4CAD-8BD2-727CF7883AAD}"/>
                </a:ext>
              </a:extLst>
            </p:cNvPr>
            <p:cNvSpPr/>
            <p:nvPr/>
          </p:nvSpPr>
          <p:spPr>
            <a:xfrm>
              <a:off x="2369695" y="3892141"/>
              <a:ext cx="1044759" cy="504000"/>
            </a:xfrm>
            <a:prstGeom prst="round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a:solidFill>
                    <a:schemeClr val="bg2">
                      <a:lumMod val="50000"/>
                    </a:schemeClr>
                  </a:solidFill>
                  <a:latin typeface="SamsungOne 400" panose="020B0503030303020204" pitchFamily="34" charset="0"/>
                  <a:ea typeface="SamsungOne 400" panose="020B0503030303020204" pitchFamily="34" charset="0"/>
                </a:rPr>
                <a:t>NEURAL</a:t>
              </a:r>
            </a:p>
            <a:p>
              <a:pPr algn="ctr"/>
              <a:r>
                <a:rPr lang="en-US" altLang="ko-KR" sz="1000" dirty="0">
                  <a:solidFill>
                    <a:schemeClr val="bg2">
                      <a:lumMod val="50000"/>
                    </a:schemeClr>
                  </a:solidFill>
                  <a:latin typeface="SamsungOne 400" panose="020B0503030303020204" pitchFamily="34" charset="0"/>
                  <a:ea typeface="SamsungOne 400" panose="020B0503030303020204" pitchFamily="34" charset="0"/>
                </a:rPr>
                <a:t>NETS AND</a:t>
              </a:r>
            </a:p>
            <a:p>
              <a:pPr algn="ctr"/>
              <a:r>
                <a:rPr lang="en-US" altLang="ko-KR" sz="1000" dirty="0">
                  <a:solidFill>
                    <a:schemeClr val="bg2">
                      <a:lumMod val="50000"/>
                    </a:schemeClr>
                  </a:solidFill>
                  <a:latin typeface="SamsungOne 400" panose="020B0503030303020204" pitchFamily="34" charset="0"/>
                  <a:ea typeface="SamsungOne 400" panose="020B0503030303020204" pitchFamily="34" charset="0"/>
                </a:rPr>
                <a:t>DEEP LEARNING</a:t>
              </a:r>
              <a:endParaRPr lang="ko-KR" altLang="en-US" sz="1000" dirty="0">
                <a:solidFill>
                  <a:schemeClr val="bg2">
                    <a:lumMod val="50000"/>
                  </a:schemeClr>
                </a:solidFill>
                <a:latin typeface="SamsungOne 400" panose="020B0503030303020204" pitchFamily="34" charset="0"/>
                <a:ea typeface="SamsungOne 700" panose="020B0803030303020204" pitchFamily="34" charset="0"/>
              </a:endParaRPr>
            </a:p>
          </p:txBody>
        </p:sp>
        <p:sp>
          <p:nvSpPr>
            <p:cNvPr id="101" name="모서리가 둥근 직사각형 80">
              <a:extLst>
                <a:ext uri="{FF2B5EF4-FFF2-40B4-BE49-F238E27FC236}">
                  <a16:creationId xmlns:a16="http://schemas.microsoft.com/office/drawing/2014/main" xmlns="" id="{7E33F2B9-E2FE-4411-9B49-9C1414A3E6FD}"/>
                </a:ext>
              </a:extLst>
            </p:cNvPr>
            <p:cNvSpPr/>
            <p:nvPr/>
          </p:nvSpPr>
          <p:spPr>
            <a:xfrm>
              <a:off x="3467609" y="3143543"/>
              <a:ext cx="1083454" cy="457443"/>
            </a:xfrm>
            <a:prstGeom prst="round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a:solidFill>
                    <a:schemeClr val="bg2">
                      <a:lumMod val="50000"/>
                    </a:schemeClr>
                  </a:solidFill>
                  <a:latin typeface="SamsungOne 400" panose="020B0503030303020204" pitchFamily="34" charset="0"/>
                  <a:ea typeface="SamsungOne 400" panose="020B0503030303020204" pitchFamily="34" charset="0"/>
                </a:rPr>
                <a:t>REINFORCEMENT</a:t>
              </a:r>
            </a:p>
            <a:p>
              <a:pPr algn="ctr"/>
              <a:r>
                <a:rPr lang="en-US" altLang="ko-KR" sz="1000" dirty="0">
                  <a:solidFill>
                    <a:schemeClr val="bg2">
                      <a:lumMod val="50000"/>
                    </a:schemeClr>
                  </a:solidFill>
                  <a:latin typeface="SamsungOne 400" panose="020B0503030303020204" pitchFamily="34" charset="0"/>
                  <a:ea typeface="SamsungOne 400" panose="020B0503030303020204" pitchFamily="34" charset="0"/>
                </a:rPr>
                <a:t>LEARNING</a:t>
              </a:r>
              <a:endParaRPr lang="ko-KR" altLang="en-US" sz="1000" dirty="0">
                <a:solidFill>
                  <a:schemeClr val="bg2">
                    <a:lumMod val="50000"/>
                  </a:schemeClr>
                </a:solidFill>
                <a:latin typeface="SamsungOne 400" panose="020B0503030303020204" pitchFamily="34" charset="0"/>
                <a:ea typeface="SamsungOne 700" panose="020B0803030303020204" pitchFamily="34" charset="0"/>
              </a:endParaRPr>
            </a:p>
          </p:txBody>
        </p:sp>
        <p:sp>
          <p:nvSpPr>
            <p:cNvPr id="102" name="모서리가 둥근 직사각형 81">
              <a:extLst>
                <a:ext uri="{FF2B5EF4-FFF2-40B4-BE49-F238E27FC236}">
                  <a16:creationId xmlns:a16="http://schemas.microsoft.com/office/drawing/2014/main" xmlns="" id="{78700ED5-29D4-4FF7-80C5-C5E19CDB8876}"/>
                </a:ext>
              </a:extLst>
            </p:cNvPr>
            <p:cNvSpPr/>
            <p:nvPr/>
          </p:nvSpPr>
          <p:spPr>
            <a:xfrm>
              <a:off x="3467609" y="4687296"/>
              <a:ext cx="1083454" cy="457443"/>
            </a:xfrm>
            <a:prstGeom prst="round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a:solidFill>
                    <a:schemeClr val="bg2">
                      <a:lumMod val="50000"/>
                    </a:schemeClr>
                  </a:solidFill>
                  <a:latin typeface="SamsungOne 400" panose="020B0503030303020204" pitchFamily="34" charset="0"/>
                  <a:ea typeface="SamsungOne 400" panose="020B0503030303020204" pitchFamily="34" charset="0"/>
                </a:rPr>
                <a:t>ENSEMBLE</a:t>
              </a:r>
            </a:p>
            <a:p>
              <a:pPr algn="ctr"/>
              <a:r>
                <a:rPr lang="en-US" altLang="ko-KR" sz="1000" dirty="0">
                  <a:solidFill>
                    <a:schemeClr val="bg2">
                      <a:lumMod val="50000"/>
                    </a:schemeClr>
                  </a:solidFill>
                  <a:latin typeface="SamsungOne 400" panose="020B0503030303020204" pitchFamily="34" charset="0"/>
                  <a:ea typeface="SamsungOne 400" panose="020B0503030303020204" pitchFamily="34" charset="0"/>
                </a:rPr>
                <a:t>METHODS</a:t>
              </a:r>
              <a:endParaRPr lang="ko-KR" altLang="en-US" sz="1000" dirty="0">
                <a:solidFill>
                  <a:schemeClr val="bg2">
                    <a:lumMod val="50000"/>
                  </a:schemeClr>
                </a:solidFill>
                <a:latin typeface="SamsungOne 400" panose="020B0503030303020204" pitchFamily="34" charset="0"/>
                <a:ea typeface="SamsungOne 700" panose="020B0803030303020204" pitchFamily="34" charset="0"/>
              </a:endParaRPr>
            </a:p>
          </p:txBody>
        </p:sp>
        <p:sp>
          <p:nvSpPr>
            <p:cNvPr id="103" name="모서리가 둥근 직사각형 92">
              <a:extLst>
                <a:ext uri="{FF2B5EF4-FFF2-40B4-BE49-F238E27FC236}">
                  <a16:creationId xmlns:a16="http://schemas.microsoft.com/office/drawing/2014/main" xmlns="" id="{2C9EA8F6-234F-4CBB-976E-178A1D366418}"/>
                </a:ext>
              </a:extLst>
            </p:cNvPr>
            <p:cNvSpPr/>
            <p:nvPr/>
          </p:nvSpPr>
          <p:spPr>
            <a:xfrm>
              <a:off x="4579038" y="3892141"/>
              <a:ext cx="1044759" cy="504000"/>
            </a:xfrm>
            <a:prstGeom prst="round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a:solidFill>
                    <a:schemeClr val="bg2">
                      <a:lumMod val="50000"/>
                    </a:schemeClr>
                  </a:solidFill>
                  <a:latin typeface="SamsungOne 400" panose="020B0503030303020204" pitchFamily="34" charset="0"/>
                  <a:ea typeface="SamsungOne 400" panose="020B0503030303020204" pitchFamily="34" charset="0"/>
                </a:rPr>
                <a:t>CLASSICAL</a:t>
              </a:r>
            </a:p>
            <a:p>
              <a:pPr algn="ctr"/>
              <a:r>
                <a:rPr lang="en-US" altLang="ko-KR" sz="1000" dirty="0">
                  <a:solidFill>
                    <a:schemeClr val="bg2">
                      <a:lumMod val="50000"/>
                    </a:schemeClr>
                  </a:solidFill>
                  <a:latin typeface="SamsungOne 400" panose="020B0503030303020204" pitchFamily="34" charset="0"/>
                  <a:ea typeface="SamsungOne 400" panose="020B0503030303020204" pitchFamily="34" charset="0"/>
                </a:rPr>
                <a:t>LEARNING</a:t>
              </a:r>
              <a:endParaRPr lang="ko-KR" altLang="en-US" sz="1000" dirty="0">
                <a:solidFill>
                  <a:schemeClr val="bg2">
                    <a:lumMod val="50000"/>
                  </a:schemeClr>
                </a:solidFill>
                <a:latin typeface="SamsungOne 400" panose="020B0503030303020204" pitchFamily="34" charset="0"/>
                <a:ea typeface="SamsungOne 700" panose="020B0803030303020204" pitchFamily="34" charset="0"/>
              </a:endParaRPr>
            </a:p>
          </p:txBody>
        </p:sp>
        <p:cxnSp>
          <p:nvCxnSpPr>
            <p:cNvPr id="104" name="직선 연결선 140">
              <a:extLst>
                <a:ext uri="{FF2B5EF4-FFF2-40B4-BE49-F238E27FC236}">
                  <a16:creationId xmlns:a16="http://schemas.microsoft.com/office/drawing/2014/main" xmlns="" id="{56F339FD-BA60-4FCB-80F1-430D1D3CA399}"/>
                </a:ext>
              </a:extLst>
            </p:cNvPr>
            <p:cNvCxnSpPr/>
            <p:nvPr/>
          </p:nvCxnSpPr>
          <p:spPr>
            <a:xfrm flipH="1">
              <a:off x="6811504" y="2774211"/>
              <a:ext cx="216000"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5" name="직선 연결선 142">
              <a:extLst>
                <a:ext uri="{FF2B5EF4-FFF2-40B4-BE49-F238E27FC236}">
                  <a16:creationId xmlns:a16="http://schemas.microsoft.com/office/drawing/2014/main" xmlns="" id="{76912E47-6573-40E2-87A2-09488CD7A8F7}"/>
                </a:ext>
              </a:extLst>
            </p:cNvPr>
            <p:cNvCxnSpPr/>
            <p:nvPr/>
          </p:nvCxnSpPr>
          <p:spPr>
            <a:xfrm flipH="1">
              <a:off x="6811504" y="3937471"/>
              <a:ext cx="216000"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6" name="직선 연결선 143">
              <a:extLst>
                <a:ext uri="{FF2B5EF4-FFF2-40B4-BE49-F238E27FC236}">
                  <a16:creationId xmlns:a16="http://schemas.microsoft.com/office/drawing/2014/main" xmlns="" id="{0FC64B31-C8A4-4127-8766-8A652CE5BC6E}"/>
                </a:ext>
              </a:extLst>
            </p:cNvPr>
            <p:cNvCxnSpPr/>
            <p:nvPr/>
          </p:nvCxnSpPr>
          <p:spPr>
            <a:xfrm flipH="1">
              <a:off x="6835937" y="4908058"/>
              <a:ext cx="216000"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7" name="직선 연결선 144">
              <a:extLst>
                <a:ext uri="{FF2B5EF4-FFF2-40B4-BE49-F238E27FC236}">
                  <a16:creationId xmlns:a16="http://schemas.microsoft.com/office/drawing/2014/main" xmlns="" id="{B84632C8-2B1A-4F74-BB85-956FA1ECE336}"/>
                </a:ext>
              </a:extLst>
            </p:cNvPr>
            <p:cNvCxnSpPr/>
            <p:nvPr/>
          </p:nvCxnSpPr>
          <p:spPr>
            <a:xfrm flipH="1">
              <a:off x="6835937" y="5485621"/>
              <a:ext cx="216000"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8" name="모서리가 둥근 직사각형 102">
              <a:extLst>
                <a:ext uri="{FF2B5EF4-FFF2-40B4-BE49-F238E27FC236}">
                  <a16:creationId xmlns:a16="http://schemas.microsoft.com/office/drawing/2014/main" xmlns="" id="{09303337-D7B3-4083-B64B-D40FC5763EAB}"/>
                </a:ext>
              </a:extLst>
            </p:cNvPr>
            <p:cNvSpPr/>
            <p:nvPr/>
          </p:nvSpPr>
          <p:spPr>
            <a:xfrm>
              <a:off x="6938575" y="2558211"/>
              <a:ext cx="1024078" cy="432000"/>
            </a:xfrm>
            <a:prstGeom prst="round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DIMENSION REDUCTION</a:t>
              </a:r>
            </a:p>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(generalization)</a:t>
              </a:r>
              <a:endParaRPr lang="ko-KR" altLang="en-US" sz="2000" dirty="0">
                <a:latin typeface="SamsungOne 400" panose="020B0503030303020204" pitchFamily="34" charset="0"/>
              </a:endParaRPr>
            </a:p>
          </p:txBody>
        </p:sp>
        <p:sp>
          <p:nvSpPr>
            <p:cNvPr id="109" name="Rectangle 15">
              <a:extLst>
                <a:ext uri="{FF2B5EF4-FFF2-40B4-BE49-F238E27FC236}">
                  <a16:creationId xmlns:a16="http://schemas.microsoft.com/office/drawing/2014/main" xmlns="" id="{B82D4E50-E05A-4874-814B-89211F057C23}"/>
                </a:ext>
              </a:extLst>
            </p:cNvPr>
            <p:cNvSpPr/>
            <p:nvPr/>
          </p:nvSpPr>
          <p:spPr>
            <a:xfrm>
              <a:off x="8027774" y="2589545"/>
              <a:ext cx="1039784" cy="415498"/>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tabLst>
                  <a:tab pos="360000" algn="l"/>
                  <a:tab pos="540000" algn="l"/>
                </a:tabLst>
              </a:pP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t-SNE	• PCA</a:t>
              </a:r>
            </a:p>
            <a:p>
              <a:pPr>
                <a:tabLst>
                  <a:tab pos="360000" algn="l"/>
                  <a:tab pos="540000" algn="l"/>
                </a:tabLst>
              </a:pP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LSA 	• SVD</a:t>
              </a:r>
            </a:p>
            <a:p>
              <a:pPr>
                <a:tabLst>
                  <a:tab pos="360000" algn="l"/>
                  <a:tab pos="540000" algn="l"/>
                </a:tabLst>
              </a:pP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a:t>
              </a:r>
              <a:r>
                <a:rPr lang="en-US" altLang="ko-KR" sz="900" dirty="0">
                  <a:latin typeface="SamsungOne 400" panose="020B0503030303020204" pitchFamily="34" charset="0"/>
                  <a:ea typeface="SamsungOne 400" panose="020B0503030303020204" pitchFamily="34" charset="0"/>
                </a:rPr>
                <a:t>LDA</a:t>
              </a:r>
              <a:endParaRPr lang="ko-KR" altLang="en-US" sz="900" dirty="0">
                <a:latin typeface="SamsungOne 400" panose="020B0503030303020204" pitchFamily="34" charset="0"/>
              </a:endParaRPr>
            </a:p>
          </p:txBody>
        </p:sp>
        <p:sp>
          <p:nvSpPr>
            <p:cNvPr id="110" name="모서리가 둥근 직사각형 103">
              <a:extLst>
                <a:ext uri="{FF2B5EF4-FFF2-40B4-BE49-F238E27FC236}">
                  <a16:creationId xmlns:a16="http://schemas.microsoft.com/office/drawing/2014/main" xmlns="" id="{0E8C6886-7597-4893-BAA2-5502954ACEA0}"/>
                </a:ext>
              </a:extLst>
            </p:cNvPr>
            <p:cNvSpPr/>
            <p:nvPr/>
          </p:nvSpPr>
          <p:spPr>
            <a:xfrm>
              <a:off x="6938575" y="3139841"/>
              <a:ext cx="1024078" cy="432000"/>
            </a:xfrm>
            <a:prstGeom prst="round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Pattern search</a:t>
              </a:r>
              <a:endParaRPr lang="ko-KR" altLang="en-US" sz="2000" dirty="0">
                <a:latin typeface="SamsungOne 400" panose="020B0503030303020204" pitchFamily="34" charset="0"/>
              </a:endParaRPr>
            </a:p>
          </p:txBody>
        </p:sp>
        <p:sp>
          <p:nvSpPr>
            <p:cNvPr id="111" name="Rectangle 15">
              <a:extLst>
                <a:ext uri="{FF2B5EF4-FFF2-40B4-BE49-F238E27FC236}">
                  <a16:creationId xmlns:a16="http://schemas.microsoft.com/office/drawing/2014/main" xmlns="" id="{3A86E874-0F7C-44AA-A6EE-4FD6352C257F}"/>
                </a:ext>
              </a:extLst>
            </p:cNvPr>
            <p:cNvSpPr/>
            <p:nvPr/>
          </p:nvSpPr>
          <p:spPr>
            <a:xfrm>
              <a:off x="8027774" y="3148147"/>
              <a:ext cx="1039784" cy="415498"/>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tabLst>
                  <a:tab pos="360000" algn="l"/>
                  <a:tab pos="540000" algn="l"/>
                </a:tabLst>
              </a:pP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Euclat</a:t>
              </a:r>
            </a:p>
            <a:p>
              <a:pPr>
                <a:tabLst>
                  <a:tab pos="360000" algn="l"/>
                  <a:tab pos="540000" algn="l"/>
                </a:tabLst>
              </a:pP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Apriori </a:t>
              </a:r>
            </a:p>
            <a:p>
              <a:pPr>
                <a:tabLst>
                  <a:tab pos="360000" algn="l"/>
                  <a:tab pos="540000" algn="l"/>
                </a:tabLst>
              </a:pP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FP-Growth</a:t>
              </a:r>
              <a:endParaRPr lang="ko-KR" altLang="en-US" sz="900" dirty="0">
                <a:latin typeface="SamsungOne 400" panose="020B0503030303020204" pitchFamily="34" charset="0"/>
              </a:endParaRPr>
            </a:p>
          </p:txBody>
        </p:sp>
        <p:sp>
          <p:nvSpPr>
            <p:cNvPr id="112" name="모서리가 둥근 직사각형 104">
              <a:extLst>
                <a:ext uri="{FF2B5EF4-FFF2-40B4-BE49-F238E27FC236}">
                  <a16:creationId xmlns:a16="http://schemas.microsoft.com/office/drawing/2014/main" xmlns="" id="{6A7A405D-3061-4905-9D2A-D88E3BF7E796}"/>
                </a:ext>
              </a:extLst>
            </p:cNvPr>
            <p:cNvSpPr/>
            <p:nvPr/>
          </p:nvSpPr>
          <p:spPr>
            <a:xfrm>
              <a:off x="6938575" y="3721471"/>
              <a:ext cx="1024078" cy="432000"/>
            </a:xfrm>
            <a:prstGeom prst="round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Clustering</a:t>
              </a:r>
              <a:endParaRPr lang="ko-KR" altLang="en-US" sz="2000" dirty="0">
                <a:latin typeface="SamsungOne 400" panose="020B0503030303020204" pitchFamily="34" charset="0"/>
              </a:endParaRPr>
            </a:p>
          </p:txBody>
        </p:sp>
        <p:sp>
          <p:nvSpPr>
            <p:cNvPr id="113" name="Rectangle 15">
              <a:extLst>
                <a:ext uri="{FF2B5EF4-FFF2-40B4-BE49-F238E27FC236}">
                  <a16:creationId xmlns:a16="http://schemas.microsoft.com/office/drawing/2014/main" xmlns="" id="{87077599-2F11-466F-907B-ED34A084D63F}"/>
                </a:ext>
              </a:extLst>
            </p:cNvPr>
            <p:cNvSpPr/>
            <p:nvPr/>
          </p:nvSpPr>
          <p:spPr>
            <a:xfrm>
              <a:off x="8027774" y="3629695"/>
              <a:ext cx="1186908" cy="692497"/>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tabLst>
                  <a:tab pos="360000" algn="l"/>
                  <a:tab pos="540000" algn="l"/>
                </a:tabLst>
              </a:pP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DBSCAN</a:t>
              </a:r>
            </a:p>
            <a:p>
              <a:pPr>
                <a:tabLst>
                  <a:tab pos="360000" algn="l"/>
                  <a:tab pos="540000" algn="l"/>
                </a:tabLst>
              </a:pP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K-Means</a:t>
              </a:r>
            </a:p>
            <a:p>
              <a:pPr>
                <a:tabLst>
                  <a:tab pos="360000" algn="l"/>
                  <a:tab pos="540000" algn="l"/>
                </a:tabLst>
              </a:pP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Agglomerative</a:t>
              </a:r>
            </a:p>
            <a:p>
              <a:pPr>
                <a:tabLst>
                  <a:tab pos="360000" algn="l"/>
                  <a:tab pos="540000" algn="l"/>
                </a:tabLst>
              </a:pP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Mean-Shift</a:t>
              </a:r>
            </a:p>
            <a:p>
              <a:pPr>
                <a:tabLst>
                  <a:tab pos="360000" algn="l"/>
                  <a:tab pos="540000" algn="l"/>
                </a:tabLst>
              </a:pP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Fuzzy C-Means</a:t>
              </a:r>
              <a:endParaRPr lang="ko-KR" altLang="en-US" sz="900" dirty="0">
                <a:latin typeface="SamsungOne 400" panose="020B0503030303020204" pitchFamily="34" charset="0"/>
              </a:endParaRPr>
            </a:p>
          </p:txBody>
        </p:sp>
        <p:sp>
          <p:nvSpPr>
            <p:cNvPr id="114" name="모서리가 둥근 직사각형 109">
              <a:extLst>
                <a:ext uri="{FF2B5EF4-FFF2-40B4-BE49-F238E27FC236}">
                  <a16:creationId xmlns:a16="http://schemas.microsoft.com/office/drawing/2014/main" xmlns="" id="{1AC91126-6449-4660-8319-4B8EC25B834A}"/>
                </a:ext>
              </a:extLst>
            </p:cNvPr>
            <p:cNvSpPr/>
            <p:nvPr/>
          </p:nvSpPr>
          <p:spPr>
            <a:xfrm>
              <a:off x="6948061" y="4692058"/>
              <a:ext cx="1024078" cy="432000"/>
            </a:xfrm>
            <a:prstGeom prst="round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Classification</a:t>
              </a:r>
              <a:endParaRPr lang="ko-KR" altLang="en-US" sz="2000" dirty="0">
                <a:latin typeface="SamsungOne 400" panose="020B0503030303020204" pitchFamily="34" charset="0"/>
              </a:endParaRPr>
            </a:p>
          </p:txBody>
        </p:sp>
        <p:sp>
          <p:nvSpPr>
            <p:cNvPr id="115" name="Rectangle 15">
              <a:extLst>
                <a:ext uri="{FF2B5EF4-FFF2-40B4-BE49-F238E27FC236}">
                  <a16:creationId xmlns:a16="http://schemas.microsoft.com/office/drawing/2014/main" xmlns="" id="{235E6B86-7BA4-46D9-B5F2-984419C9651F}"/>
                </a:ext>
              </a:extLst>
            </p:cNvPr>
            <p:cNvSpPr/>
            <p:nvPr/>
          </p:nvSpPr>
          <p:spPr>
            <a:xfrm>
              <a:off x="8027774" y="4661837"/>
              <a:ext cx="1529883" cy="553998"/>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tabLst>
                  <a:tab pos="360000" algn="l"/>
                  <a:tab pos="540000" algn="l"/>
                </a:tabLst>
              </a:pP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Naive Bayes</a:t>
              </a:r>
            </a:p>
            <a:p>
              <a:pPr>
                <a:tabLst>
                  <a:tab pos="360000" algn="l"/>
                  <a:tab pos="540000" algn="l"/>
                </a:tabLst>
              </a:pP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K-NN	  • SVM</a:t>
              </a:r>
            </a:p>
            <a:p>
              <a:pPr>
                <a:tabLst>
                  <a:tab pos="360000" algn="l"/>
                  <a:tab pos="540000" algn="l"/>
                </a:tabLst>
              </a:pP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Decision Trees</a:t>
              </a:r>
            </a:p>
            <a:p>
              <a:pPr>
                <a:tabLst>
                  <a:tab pos="360000" algn="l"/>
                  <a:tab pos="540000" algn="l"/>
                </a:tabLst>
              </a:pP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Logistic Regression</a:t>
              </a:r>
              <a:endParaRPr lang="ko-KR" altLang="en-US" sz="900" dirty="0">
                <a:latin typeface="SamsungOne 400" panose="020B0503030303020204" pitchFamily="34" charset="0"/>
              </a:endParaRPr>
            </a:p>
          </p:txBody>
        </p:sp>
        <p:sp>
          <p:nvSpPr>
            <p:cNvPr id="116" name="모서리가 둥근 직사각형 110">
              <a:extLst>
                <a:ext uri="{FF2B5EF4-FFF2-40B4-BE49-F238E27FC236}">
                  <a16:creationId xmlns:a16="http://schemas.microsoft.com/office/drawing/2014/main" xmlns="" id="{1657A960-5D2C-4CBB-B267-F86F63A11C89}"/>
                </a:ext>
              </a:extLst>
            </p:cNvPr>
            <p:cNvSpPr/>
            <p:nvPr/>
          </p:nvSpPr>
          <p:spPr>
            <a:xfrm>
              <a:off x="6948061" y="5269621"/>
              <a:ext cx="1024078" cy="432000"/>
            </a:xfrm>
            <a:prstGeom prst="round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Regression</a:t>
              </a:r>
              <a:endParaRPr lang="ko-KR" altLang="en-US" sz="2000" dirty="0">
                <a:latin typeface="SamsungOne 400" panose="020B0503030303020204" pitchFamily="34" charset="0"/>
              </a:endParaRPr>
            </a:p>
          </p:txBody>
        </p:sp>
        <p:cxnSp>
          <p:nvCxnSpPr>
            <p:cNvPr id="117" name="직선 연결선 145">
              <a:extLst>
                <a:ext uri="{FF2B5EF4-FFF2-40B4-BE49-F238E27FC236}">
                  <a16:creationId xmlns:a16="http://schemas.microsoft.com/office/drawing/2014/main" xmlns="" id="{94F9F5FA-9527-4268-8D02-86DAAF398D91}"/>
                </a:ext>
              </a:extLst>
            </p:cNvPr>
            <p:cNvCxnSpPr/>
            <p:nvPr/>
          </p:nvCxnSpPr>
          <p:spPr>
            <a:xfrm>
              <a:off x="6817434" y="2784747"/>
              <a:ext cx="0" cy="1152724"/>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8" name="직선 연결선 148">
              <a:extLst>
                <a:ext uri="{FF2B5EF4-FFF2-40B4-BE49-F238E27FC236}">
                  <a16:creationId xmlns:a16="http://schemas.microsoft.com/office/drawing/2014/main" xmlns="" id="{8A734F37-2B61-443C-965E-574A7B906FED}"/>
                </a:ext>
              </a:extLst>
            </p:cNvPr>
            <p:cNvCxnSpPr/>
            <p:nvPr/>
          </p:nvCxnSpPr>
          <p:spPr>
            <a:xfrm>
              <a:off x="6835937" y="4909259"/>
              <a:ext cx="0" cy="576362"/>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9" name="직선 연결선 163">
              <a:extLst>
                <a:ext uri="{FF2B5EF4-FFF2-40B4-BE49-F238E27FC236}">
                  <a16:creationId xmlns:a16="http://schemas.microsoft.com/office/drawing/2014/main" xmlns="" id="{5713D514-9224-4206-B0CB-E49D8129F928}"/>
                </a:ext>
              </a:extLst>
            </p:cNvPr>
            <p:cNvCxnSpPr/>
            <p:nvPr/>
          </p:nvCxnSpPr>
          <p:spPr>
            <a:xfrm flipV="1">
              <a:off x="3112671" y="5253749"/>
              <a:ext cx="0" cy="143488"/>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0" name="직선 연결선 165">
              <a:extLst>
                <a:ext uri="{FF2B5EF4-FFF2-40B4-BE49-F238E27FC236}">
                  <a16:creationId xmlns:a16="http://schemas.microsoft.com/office/drawing/2014/main" xmlns="" id="{DD6807B4-CFEC-48B8-AECB-3D1028C042CC}"/>
                </a:ext>
              </a:extLst>
            </p:cNvPr>
            <p:cNvCxnSpPr/>
            <p:nvPr/>
          </p:nvCxnSpPr>
          <p:spPr>
            <a:xfrm flipV="1">
              <a:off x="4881348" y="5247691"/>
              <a:ext cx="0" cy="143488"/>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1" name="직선 연결선 166">
              <a:extLst>
                <a:ext uri="{FF2B5EF4-FFF2-40B4-BE49-F238E27FC236}">
                  <a16:creationId xmlns:a16="http://schemas.microsoft.com/office/drawing/2014/main" xmlns="" id="{03D95A02-28AA-413A-AF1D-21ECE4F6FE60}"/>
                </a:ext>
              </a:extLst>
            </p:cNvPr>
            <p:cNvCxnSpPr/>
            <p:nvPr/>
          </p:nvCxnSpPr>
          <p:spPr>
            <a:xfrm>
              <a:off x="3106321" y="5253749"/>
              <a:ext cx="1768677"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22" name="모서리가 둥근 직사각형 82">
              <a:extLst>
                <a:ext uri="{FF2B5EF4-FFF2-40B4-BE49-F238E27FC236}">
                  <a16:creationId xmlns:a16="http://schemas.microsoft.com/office/drawing/2014/main" xmlns="" id="{A04B1C8F-8DDD-4916-9A22-2249ED2B9ABE}"/>
                </a:ext>
              </a:extLst>
            </p:cNvPr>
            <p:cNvSpPr/>
            <p:nvPr/>
          </p:nvSpPr>
          <p:spPr>
            <a:xfrm>
              <a:off x="2716671" y="5349921"/>
              <a:ext cx="792000" cy="180000"/>
            </a:xfrm>
            <a:prstGeom prst="roundRect">
              <a:avLst/>
            </a:prstGeom>
            <a:solidFill>
              <a:schemeClr val="accent1">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Stacking</a:t>
              </a:r>
              <a:endParaRPr lang="ko-KR" altLang="en-US" sz="900" dirty="0">
                <a:latin typeface="SamsungOne 400" panose="020B0503030303020204" pitchFamily="34" charset="0"/>
              </a:endParaRPr>
            </a:p>
          </p:txBody>
        </p:sp>
        <p:sp>
          <p:nvSpPr>
            <p:cNvPr id="123" name="모서리가 둥근 직사각형 84">
              <a:extLst>
                <a:ext uri="{FF2B5EF4-FFF2-40B4-BE49-F238E27FC236}">
                  <a16:creationId xmlns:a16="http://schemas.microsoft.com/office/drawing/2014/main" xmlns="" id="{BC9ABF26-F465-44DF-814C-4F04A431B78B}"/>
                </a:ext>
              </a:extLst>
            </p:cNvPr>
            <p:cNvSpPr/>
            <p:nvPr/>
          </p:nvSpPr>
          <p:spPr>
            <a:xfrm>
              <a:off x="3601010" y="5349921"/>
              <a:ext cx="792000" cy="180000"/>
            </a:xfrm>
            <a:prstGeom prst="roundRect">
              <a:avLst/>
            </a:prstGeom>
            <a:solidFill>
              <a:schemeClr val="accent1">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Bagging</a:t>
              </a:r>
              <a:endParaRPr lang="ko-KR" altLang="en-US" sz="900" dirty="0">
                <a:latin typeface="SamsungOne 400" panose="020B0503030303020204" pitchFamily="34" charset="0"/>
              </a:endParaRPr>
            </a:p>
          </p:txBody>
        </p:sp>
        <p:sp>
          <p:nvSpPr>
            <p:cNvPr id="124" name="Rectangle 15">
              <a:extLst>
                <a:ext uri="{FF2B5EF4-FFF2-40B4-BE49-F238E27FC236}">
                  <a16:creationId xmlns:a16="http://schemas.microsoft.com/office/drawing/2014/main" xmlns="" id="{9D2D8C05-59FD-4CC1-BD47-E0146ED3CAA9}"/>
                </a:ext>
              </a:extLst>
            </p:cNvPr>
            <p:cNvSpPr/>
            <p:nvPr/>
          </p:nvSpPr>
          <p:spPr>
            <a:xfrm>
              <a:off x="3493009" y="5626613"/>
              <a:ext cx="882001" cy="138499"/>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Random Forest</a:t>
              </a:r>
              <a:endParaRPr lang="ko-KR" altLang="en-US" sz="9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125" name="모서리가 둥근 직사각형 85">
              <a:extLst>
                <a:ext uri="{FF2B5EF4-FFF2-40B4-BE49-F238E27FC236}">
                  <a16:creationId xmlns:a16="http://schemas.microsoft.com/office/drawing/2014/main" xmlns="" id="{D893C062-0B2B-4CE0-A52E-E6B1A37F5DF3}"/>
                </a:ext>
              </a:extLst>
            </p:cNvPr>
            <p:cNvSpPr/>
            <p:nvPr/>
          </p:nvSpPr>
          <p:spPr>
            <a:xfrm>
              <a:off x="4485348" y="5349921"/>
              <a:ext cx="792000" cy="180000"/>
            </a:xfrm>
            <a:prstGeom prst="roundRect">
              <a:avLst/>
            </a:prstGeom>
            <a:solidFill>
              <a:schemeClr val="accent1">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Boosting</a:t>
              </a:r>
              <a:endParaRPr lang="ko-KR" altLang="en-US" sz="900" dirty="0">
                <a:latin typeface="SamsungOne 400" panose="020B0503030303020204" pitchFamily="34" charset="0"/>
              </a:endParaRPr>
            </a:p>
          </p:txBody>
        </p:sp>
        <p:sp>
          <p:nvSpPr>
            <p:cNvPr id="126" name="Rectangle 15">
              <a:extLst>
                <a:ext uri="{FF2B5EF4-FFF2-40B4-BE49-F238E27FC236}">
                  <a16:creationId xmlns:a16="http://schemas.microsoft.com/office/drawing/2014/main" xmlns="" id="{8D80D78A-ECA0-4022-BDE4-1037A7403D85}"/>
                </a:ext>
              </a:extLst>
            </p:cNvPr>
            <p:cNvSpPr/>
            <p:nvPr/>
          </p:nvSpPr>
          <p:spPr>
            <a:xfrm>
              <a:off x="4576463" y="5615231"/>
              <a:ext cx="684624" cy="553998"/>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AdaBoost</a:t>
              </a:r>
            </a:p>
            <a:p>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CatBoost</a:t>
              </a:r>
            </a:p>
            <a:p>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LightGBM</a:t>
              </a:r>
            </a:p>
            <a:p>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XGBoost</a:t>
              </a:r>
              <a:endParaRPr lang="ko-KR" altLang="en-US" sz="9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sp>
        <p:nvSpPr>
          <p:cNvPr id="60" name="직사각형 59">
            <a:extLst>
              <a:ext uri="{FF2B5EF4-FFF2-40B4-BE49-F238E27FC236}">
                <a16:creationId xmlns:a16="http://schemas.microsoft.com/office/drawing/2014/main" xmlns="" id="{DB896CD5-A0B0-4F39-9F23-22CE6C96BB3D}"/>
              </a:ext>
            </a:extLst>
          </p:cNvPr>
          <p:cNvSpPr/>
          <p:nvPr/>
        </p:nvSpPr>
        <p:spPr>
          <a:xfrm>
            <a:off x="449998" y="1461273"/>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a:spcBef>
                <a:spcPct val="0"/>
              </a:spcBef>
              <a:spcAft>
                <a:spcPts val="1000"/>
              </a:spcAft>
              <a:buSzPct val="120000"/>
              <a:defRPr/>
            </a:pPr>
            <a:r>
              <a:rPr lang="en-US" altLang="ko-KR" sz="2400" dirty="0">
                <a:solidFill>
                  <a:prstClr val="black">
                    <a:lumMod val="95000"/>
                    <a:lumOff val="5000"/>
                  </a:prstClr>
                </a:solidFill>
                <a:latin typeface="Samsung Sharp Sans" pitchFamily="2" charset="0"/>
                <a:ea typeface="Samsung Sharp Sans" pitchFamily="2" charset="0"/>
                <a:cs typeface="Samsung Sharp Sans" pitchFamily="2" charset="0"/>
              </a:rPr>
              <a:t>Category of Machine Learning Techniques (Full)</a:t>
            </a:r>
          </a:p>
        </p:txBody>
      </p:sp>
    </p:spTree>
    <p:custDataLst>
      <p:tags r:id="rId1"/>
    </p:custDataLst>
    <p:extLst>
      <p:ext uri="{BB962C8B-B14F-4D97-AF65-F5344CB8AC3E}">
        <p14:creationId xmlns:p14="http://schemas.microsoft.com/office/powerpoint/2010/main" val="20336983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 y="0"/>
            <a:ext cx="9902826" cy="6858000"/>
            <a:chOff x="-1" y="0"/>
            <a:chExt cx="9902826" cy="6858000"/>
          </a:xfrm>
        </p:grpSpPr>
        <p:pic>
          <p:nvPicPr>
            <p:cNvPr id="11" name="그림 2">
              <a:extLst>
                <a:ext uri="{FF2B5EF4-FFF2-40B4-BE49-F238E27FC236}">
                  <a16:creationId xmlns:a16="http://schemas.microsoft.com/office/drawing/2014/main" xmlns="" id="{5DB88D6A-0437-41B5-8719-35E861A562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98"/>
              <a:ext cx="9902825" cy="6855802"/>
            </a:xfrm>
            <a:prstGeom prst="rect">
              <a:avLst/>
            </a:prstGeom>
          </p:spPr>
        </p:pic>
        <p:sp>
          <p:nvSpPr>
            <p:cNvPr id="13" name="직사각형 17">
              <a:extLst>
                <a:ext uri="{FF2B5EF4-FFF2-40B4-BE49-F238E27FC236}">
                  <a16:creationId xmlns:a16="http://schemas.microsoft.com/office/drawing/2014/main" xmlns="" id="{789C5074-4DAE-4026-AD47-B9945924B2E2}"/>
                </a:ext>
              </a:extLst>
            </p:cNvPr>
            <p:cNvSpPr/>
            <p:nvPr/>
          </p:nvSpPr>
          <p:spPr>
            <a:xfrm>
              <a:off x="-1" y="0"/>
              <a:ext cx="9902826"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 400" panose="020B0503030303020204" pitchFamily="34" charset="0"/>
                <a:ea typeface="맑은 고딕" panose="020B0503020000020004" pitchFamily="50" charset="-127"/>
                <a:cs typeface="+mn-cs"/>
              </a:endParaRPr>
            </a:p>
          </p:txBody>
        </p:sp>
        <p:cxnSp>
          <p:nvCxnSpPr>
            <p:cNvPr id="14" name="직선 연결선 11">
              <a:extLst>
                <a:ext uri="{FF2B5EF4-FFF2-40B4-BE49-F238E27FC236}">
                  <a16:creationId xmlns:a16="http://schemas.microsoft.com/office/drawing/2014/main" xmlns="" id="{8F374A7D-F260-4587-9A59-12BC85A3DDC1}"/>
                </a:ext>
              </a:extLst>
            </p:cNvPr>
            <p:cNvCxnSpPr/>
            <p:nvPr/>
          </p:nvCxnSpPr>
          <p:spPr>
            <a:xfrm>
              <a:off x="656391" y="2327183"/>
              <a:ext cx="0" cy="19760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직사각형 133">
              <a:extLst>
                <a:ext uri="{FF2B5EF4-FFF2-40B4-BE49-F238E27FC236}">
                  <a16:creationId xmlns:a16="http://schemas.microsoft.com/office/drawing/2014/main" xmlns="" id="{D24015EF-24A9-454E-B555-41065A382381}"/>
                </a:ext>
              </a:extLst>
            </p:cNvPr>
            <p:cNvSpPr/>
            <p:nvPr/>
          </p:nvSpPr>
          <p:spPr>
            <a:xfrm>
              <a:off x="945928" y="2468825"/>
              <a:ext cx="8398097" cy="1692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End of</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Document</a:t>
              </a:r>
            </a:p>
          </p:txBody>
        </p:sp>
      </p:grpSp>
      <p:cxnSp>
        <p:nvCxnSpPr>
          <p:cNvPr id="21" name="직선 연결선 8">
            <a:extLst>
              <a:ext uri="{FF2B5EF4-FFF2-40B4-BE49-F238E27FC236}">
                <a16:creationId xmlns:a16="http://schemas.microsoft.com/office/drawing/2014/main" xmlns="" id="{25DE7436-47BD-40B7-92CB-A7CD2878D696}"/>
              </a:ext>
            </a:extLst>
          </p:cNvPr>
          <p:cNvCxnSpPr/>
          <p:nvPr/>
        </p:nvCxnSpPr>
        <p:spPr>
          <a:xfrm>
            <a:off x="569681" y="6209429"/>
            <a:ext cx="877434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직사각형 7">
            <a:extLst>
              <a:ext uri="{FF2B5EF4-FFF2-40B4-BE49-F238E27FC236}">
                <a16:creationId xmlns:a16="http://schemas.microsoft.com/office/drawing/2014/main" xmlns="" id="{7FDCF192-C90A-4624-9B5C-7829663CF369}"/>
              </a:ext>
            </a:extLst>
          </p:cNvPr>
          <p:cNvSpPr/>
          <p:nvPr/>
        </p:nvSpPr>
        <p:spPr>
          <a:xfrm>
            <a:off x="572597" y="6355371"/>
            <a:ext cx="2888788" cy="200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3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Tree>
    <p:custDataLst>
      <p:tags r:id="rId1"/>
    </p:custDataLst>
    <p:extLst>
      <p:ext uri="{BB962C8B-B14F-4D97-AF65-F5344CB8AC3E}">
        <p14:creationId xmlns:p14="http://schemas.microsoft.com/office/powerpoint/2010/main" val="1994963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1.3. Definition of Machine Learning</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1" name="직사각형 1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pic>
        <p:nvPicPr>
          <p:cNvPr id="1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3215" y="2780928"/>
            <a:ext cx="2838796" cy="1983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직사각형 14">
            <a:extLst>
              <a:ext uri="{FF2B5EF4-FFF2-40B4-BE49-F238E27FC236}">
                <a16:creationId xmlns:a16="http://schemas.microsoft.com/office/drawing/2014/main" xmlns="" id="{557C0D87-79F6-4506-95F1-86136DF7D540}"/>
              </a:ext>
            </a:extLst>
          </p:cNvPr>
          <p:cNvSpPr/>
          <p:nvPr/>
        </p:nvSpPr>
        <p:spPr>
          <a:xfrm>
            <a:off x="702940" y="4994397"/>
            <a:ext cx="8632825" cy="7917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15888" lvl="1"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The task T is to classify dogs and cats, and the performance P represents a measure of classifying dogs and cats. E can be said to be “learning” if the performance of classifying dogs and cats gradually improves through experience, or data (10,000 photos).</a:t>
            </a:r>
          </a:p>
        </p:txBody>
      </p:sp>
      <p:sp>
        <p:nvSpPr>
          <p:cNvPr id="18" name="직사각형 17">
            <a:extLst>
              <a:ext uri="{FF2B5EF4-FFF2-40B4-BE49-F238E27FC236}">
                <a16:creationId xmlns:a16="http://schemas.microsoft.com/office/drawing/2014/main" xmlns="" id="{0552648F-C8C7-47A2-89CF-62610787942C}"/>
              </a:ext>
            </a:extLst>
          </p:cNvPr>
          <p:cNvSpPr/>
          <p:nvPr/>
        </p:nvSpPr>
        <p:spPr>
          <a:xfrm>
            <a:off x="558924" y="1626502"/>
            <a:ext cx="9180558" cy="9900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lvl="1"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“A field of research that develops algorithms that allow machines to learn from data and execute actions that are not explicitly specified by code“ - Arthur Samuel, 1959</a:t>
            </a:r>
          </a:p>
          <a:p>
            <a:pPr marL="115888" lvl="1"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“A computer program is said to learn from experience E with respect to some class of tasks T and performance measure P if its performance at tasks in T, as measured by P, improved with experience E.“ - Tom Mitchell, 1977</a:t>
            </a:r>
          </a:p>
        </p:txBody>
      </p:sp>
    </p:spTree>
    <p:custDataLst>
      <p:tags r:id="rId1"/>
    </p:custDataLst>
    <p:extLst>
      <p:ext uri="{BB962C8B-B14F-4D97-AF65-F5344CB8AC3E}">
        <p14:creationId xmlns:p14="http://schemas.microsoft.com/office/powerpoint/2010/main" val="4443755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354897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The Concept of Artificial Intelligence</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9" name="직사각형 28">
            <a:extLst>
              <a:ext uri="{FF2B5EF4-FFF2-40B4-BE49-F238E27FC236}">
                <a16:creationId xmlns:a16="http://schemas.microsoft.com/office/drawing/2014/main" xmlns="" id="{B1A360EA-1E3C-4FAB-893A-868595BFE413}"/>
              </a:ext>
            </a:extLst>
          </p:cNvPr>
          <p:cNvSpPr/>
          <p:nvPr/>
        </p:nvSpPr>
        <p:spPr>
          <a:xfrm>
            <a:off x="1054111" y="3929021"/>
            <a:ext cx="8286680" cy="22362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1.1. Definition of Artificial Intelligence</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1.2. Types and Subsets of Artificial Intelligence</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1.3. Definition of Machine Learning</a:t>
            </a:r>
          </a:p>
          <a:p>
            <a:pPr marL="176213" indent="-176213" defTabSz="914400" fontAlgn="base" latinLnBrk="1">
              <a:spcBef>
                <a:spcPct val="0"/>
              </a:spcBef>
              <a:spcAft>
                <a:spcPts val="1000"/>
              </a:spcAft>
              <a:buSzPct val="120000"/>
              <a:buBlip>
                <a:blip r:embed="rId5"/>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1.4. Disciplines Related to Machine Learning</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1.5. Types and Choices of Machine Learning-based Data Analysis</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1.6. Procedures for Machine Learning-based Data Analysis</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1.7. Reasons For Machine Learning</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1.8. Limitations of Machine Learning</a:t>
            </a:r>
          </a:p>
        </p:txBody>
      </p:sp>
    </p:spTree>
    <p:custDataLst>
      <p:tags r:id="rId1"/>
    </p:custDataLst>
    <p:extLst>
      <p:ext uri="{BB962C8B-B14F-4D97-AF65-F5344CB8AC3E}">
        <p14:creationId xmlns:p14="http://schemas.microsoft.com/office/powerpoint/2010/main" val="648698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1.4. Disciplines Related to Machine Learning</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2" name="그룹 1"/>
          <p:cNvGrpSpPr/>
          <p:nvPr/>
        </p:nvGrpSpPr>
        <p:grpSpPr>
          <a:xfrm>
            <a:off x="1362132" y="2760372"/>
            <a:ext cx="7717506" cy="3310253"/>
            <a:chOff x="1279004" y="2708920"/>
            <a:chExt cx="7717506" cy="3310253"/>
          </a:xfrm>
        </p:grpSpPr>
        <p:sp>
          <p:nvSpPr>
            <p:cNvPr id="45" name="직사각형 44">
              <a:extLst>
                <a:ext uri="{FF2B5EF4-FFF2-40B4-BE49-F238E27FC236}">
                  <a16:creationId xmlns:a16="http://schemas.microsoft.com/office/drawing/2014/main" xmlns="" id="{96FC1F66-1BC1-4116-8A50-D1CBA951A38F}"/>
                </a:ext>
              </a:extLst>
            </p:cNvPr>
            <p:cNvSpPr/>
            <p:nvPr/>
          </p:nvSpPr>
          <p:spPr>
            <a:xfrm>
              <a:off x="6229701" y="4132413"/>
              <a:ext cx="2766809"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1000"/>
                </a:spcAft>
                <a:buClr>
                  <a:srgbClr val="193EB0"/>
                </a:buCl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The Relationship Between Machine Learning and Various Disciplines</a:t>
              </a:r>
            </a:p>
          </p:txBody>
        </p:sp>
        <p:grpSp>
          <p:nvGrpSpPr>
            <p:cNvPr id="5" name="그룹 4">
              <a:extLst>
                <a:ext uri="{FF2B5EF4-FFF2-40B4-BE49-F238E27FC236}">
                  <a16:creationId xmlns:a16="http://schemas.microsoft.com/office/drawing/2014/main" xmlns="" id="{1119643F-900D-49D6-89D9-ED4749F787DF}"/>
                </a:ext>
              </a:extLst>
            </p:cNvPr>
            <p:cNvGrpSpPr/>
            <p:nvPr/>
          </p:nvGrpSpPr>
          <p:grpSpPr>
            <a:xfrm>
              <a:off x="1279004" y="2708920"/>
              <a:ext cx="4968552" cy="3310253"/>
              <a:chOff x="2374461" y="2276871"/>
              <a:chExt cx="5289782" cy="3524270"/>
            </a:xfrm>
          </p:grpSpPr>
          <p:sp>
            <p:nvSpPr>
              <p:cNvPr id="15" name="타원 14"/>
              <p:cNvSpPr/>
              <p:nvPr/>
            </p:nvSpPr>
            <p:spPr>
              <a:xfrm rot="3279454">
                <a:off x="3669958" y="3222222"/>
                <a:ext cx="3032653" cy="1141951"/>
              </a:xfrm>
              <a:prstGeom prst="ellipse">
                <a:avLst/>
              </a:prstGeom>
              <a:solidFill>
                <a:srgbClr val="9999FF">
                  <a:alpha val="42745"/>
                </a:srgbClr>
              </a:solidFill>
              <a:ln w="127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defTabSz="914400" latinLnBrk="1"/>
                <a:endParaRPr lang="ko-KR" altLang="en-US" sz="1050" b="1" dirty="0">
                  <a:solidFill>
                    <a:schemeClr val="tx1">
                      <a:lumMod val="85000"/>
                      <a:lumOff val="15000"/>
                    </a:schemeClr>
                  </a:solidFill>
                  <a:latin typeface="SamsungOne 400" panose="020B0503030303020204" pitchFamily="34" charset="0"/>
                  <a:ea typeface="SamsungOne 400" pitchFamily="34" charset="0"/>
                </a:endParaRPr>
              </a:p>
            </p:txBody>
          </p:sp>
          <p:sp>
            <p:nvSpPr>
              <p:cNvPr id="41" name="타원 40"/>
              <p:cNvSpPr/>
              <p:nvPr/>
            </p:nvSpPr>
            <p:spPr>
              <a:xfrm rot="20736843">
                <a:off x="2374461" y="3738664"/>
                <a:ext cx="3740559" cy="2062477"/>
              </a:xfrm>
              <a:prstGeom prst="ellipse">
                <a:avLst/>
              </a:prstGeom>
              <a:solidFill>
                <a:srgbClr val="996633">
                  <a:alpha val="42745"/>
                </a:srgbClr>
              </a:solidFill>
              <a:ln w="12700">
                <a:solidFill>
                  <a:srgbClr val="6633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defTabSz="914400" latinLnBrk="1"/>
                <a:endParaRPr lang="ko-KR" altLang="en-US" sz="1050" b="1" dirty="0">
                  <a:solidFill>
                    <a:schemeClr val="tx1">
                      <a:lumMod val="85000"/>
                      <a:lumOff val="15000"/>
                    </a:schemeClr>
                  </a:solidFill>
                  <a:latin typeface="SamsungOne 400" panose="020B0503030303020204" pitchFamily="34" charset="0"/>
                  <a:ea typeface="SamsungOne 400" pitchFamily="34" charset="0"/>
                </a:endParaRPr>
              </a:p>
            </p:txBody>
          </p:sp>
          <p:sp>
            <p:nvSpPr>
              <p:cNvPr id="31" name="타원 30"/>
              <p:cNvSpPr/>
              <p:nvPr/>
            </p:nvSpPr>
            <p:spPr>
              <a:xfrm rot="1203219">
                <a:off x="5234641" y="4268044"/>
                <a:ext cx="2429602" cy="1503765"/>
              </a:xfrm>
              <a:prstGeom prst="ellipse">
                <a:avLst/>
              </a:prstGeom>
              <a:solidFill>
                <a:schemeClr val="bg2">
                  <a:lumMod val="90000"/>
                  <a:alpha val="43000"/>
                </a:schemeClr>
              </a:solid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defTabSz="914400" latinLnBrk="1"/>
                <a:endParaRPr lang="ko-KR" altLang="en-US" sz="1050" b="1" dirty="0">
                  <a:solidFill>
                    <a:schemeClr val="tx1">
                      <a:lumMod val="85000"/>
                      <a:lumOff val="15000"/>
                    </a:schemeClr>
                  </a:solidFill>
                  <a:latin typeface="SamsungOne 400" panose="020B0503030303020204" pitchFamily="34" charset="0"/>
                  <a:ea typeface="SamsungOne 400" pitchFamily="34" charset="0"/>
                </a:endParaRPr>
              </a:p>
            </p:txBody>
          </p:sp>
          <p:sp>
            <p:nvSpPr>
              <p:cNvPr id="42" name="직사각형 41"/>
              <p:cNvSpPr/>
              <p:nvPr/>
            </p:nvSpPr>
            <p:spPr>
              <a:xfrm>
                <a:off x="2572421" y="4786748"/>
                <a:ext cx="657552" cy="430887"/>
              </a:xfrm>
              <a:prstGeom prst="rect">
                <a:avLst/>
              </a:prstGeom>
              <a:ln w="12700">
                <a:noFill/>
              </a:ln>
            </p:spPr>
            <p:txBody>
              <a:bodyPr wrap="none">
                <a:spAutoFit/>
              </a:bodyPr>
              <a:lstStyle/>
              <a:p>
                <a:pPr algn="ctr" defTabSz="914400" latinLnBrk="1"/>
                <a:r>
                  <a:rPr lang="en-US" altLang="ko-KR" sz="1050" b="1" dirty="0">
                    <a:solidFill>
                      <a:schemeClr val="tx1">
                        <a:lumMod val="85000"/>
                        <a:lumOff val="15000"/>
                      </a:schemeClr>
                    </a:solidFill>
                    <a:latin typeface="SamsungOne 400" panose="020B0503030303020204" pitchFamily="34" charset="0"/>
                    <a:ea typeface="SamsungOne 400" pitchFamily="34" charset="0"/>
                  </a:rPr>
                  <a:t>Data</a:t>
                </a:r>
                <a:br>
                  <a:rPr lang="en-US" altLang="ko-KR" sz="1050" b="1" dirty="0">
                    <a:solidFill>
                      <a:schemeClr val="tx1">
                        <a:lumMod val="85000"/>
                        <a:lumOff val="15000"/>
                      </a:schemeClr>
                    </a:solidFill>
                    <a:latin typeface="SamsungOne 400" panose="020B0503030303020204" pitchFamily="34" charset="0"/>
                    <a:ea typeface="SamsungOne 400" pitchFamily="34" charset="0"/>
                  </a:rPr>
                </a:br>
                <a:r>
                  <a:rPr lang="en-US" altLang="ko-KR" sz="1050" b="1" dirty="0">
                    <a:solidFill>
                      <a:schemeClr val="tx1">
                        <a:lumMod val="85000"/>
                        <a:lumOff val="15000"/>
                      </a:schemeClr>
                    </a:solidFill>
                    <a:latin typeface="SamsungOne 400" panose="020B0503030303020204" pitchFamily="34" charset="0"/>
                    <a:ea typeface="SamsungOne 400" pitchFamily="34" charset="0"/>
                  </a:rPr>
                  <a:t>Science</a:t>
                </a:r>
                <a:endParaRPr lang="ko-KR" altLang="en-US" sz="1050" b="1" dirty="0">
                  <a:solidFill>
                    <a:schemeClr val="tx1">
                      <a:lumMod val="85000"/>
                      <a:lumOff val="15000"/>
                    </a:schemeClr>
                  </a:solidFill>
                  <a:latin typeface="SamsungOne 400" panose="020B0503030303020204" pitchFamily="34" charset="0"/>
                  <a:ea typeface="SamsungOne 400" pitchFamily="34" charset="0"/>
                </a:endParaRPr>
              </a:p>
            </p:txBody>
          </p:sp>
          <p:sp>
            <p:nvSpPr>
              <p:cNvPr id="39" name="타원 38"/>
              <p:cNvSpPr/>
              <p:nvPr/>
            </p:nvSpPr>
            <p:spPr>
              <a:xfrm>
                <a:off x="3299248" y="3982517"/>
                <a:ext cx="2067341" cy="1540583"/>
              </a:xfrm>
              <a:prstGeom prst="ellipse">
                <a:avLst/>
              </a:prstGeom>
              <a:solidFill>
                <a:schemeClr val="accent1">
                  <a:lumMod val="20000"/>
                  <a:lumOff val="80000"/>
                </a:schemeClr>
              </a:solidFill>
              <a:ln w="12700">
                <a:solidFill>
                  <a:schemeClr val="accen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defTabSz="914400" latinLnBrk="1"/>
                <a:endParaRPr lang="ko-KR" altLang="en-US" sz="1050" b="1" dirty="0">
                  <a:solidFill>
                    <a:schemeClr val="tx1">
                      <a:lumMod val="85000"/>
                      <a:lumOff val="15000"/>
                    </a:schemeClr>
                  </a:solidFill>
                  <a:latin typeface="SamsungOne 400" panose="020B0503030303020204" pitchFamily="34" charset="0"/>
                  <a:ea typeface="SamsungOne 400" pitchFamily="34" charset="0"/>
                </a:endParaRPr>
              </a:p>
            </p:txBody>
          </p:sp>
          <p:sp>
            <p:nvSpPr>
              <p:cNvPr id="40" name="직사각형 39"/>
              <p:cNvSpPr/>
              <p:nvPr/>
            </p:nvSpPr>
            <p:spPr>
              <a:xfrm>
                <a:off x="3271937" y="4647268"/>
                <a:ext cx="1217198" cy="261610"/>
              </a:xfrm>
              <a:prstGeom prst="rect">
                <a:avLst/>
              </a:prstGeom>
              <a:noFill/>
              <a:ln w="12700">
                <a:noFill/>
              </a:ln>
            </p:spPr>
            <p:txBody>
              <a:bodyPr wrap="square">
                <a:spAutoFit/>
              </a:bodyPr>
              <a:lstStyle/>
              <a:p>
                <a:pPr algn="ctr" defTabSz="914400" latinLnBrk="1"/>
                <a:r>
                  <a:rPr lang="en-US" altLang="ko-KR" sz="1050" b="1" dirty="0">
                    <a:solidFill>
                      <a:schemeClr val="tx1">
                        <a:lumMod val="85000"/>
                        <a:lumOff val="15000"/>
                      </a:schemeClr>
                    </a:solidFill>
                    <a:latin typeface="SamsungOne 400" panose="020B0503030303020204" pitchFamily="34" charset="0"/>
                    <a:ea typeface="SamsungOne 400" pitchFamily="34" charset="0"/>
                  </a:rPr>
                  <a:t>Data Mining</a:t>
                </a:r>
                <a:endParaRPr lang="ko-KR" altLang="en-US" sz="1050" b="1" dirty="0">
                  <a:solidFill>
                    <a:schemeClr val="tx1">
                      <a:lumMod val="85000"/>
                      <a:lumOff val="15000"/>
                    </a:schemeClr>
                  </a:solidFill>
                  <a:latin typeface="SamsungOne 400" panose="020B0503030303020204" pitchFamily="34" charset="0"/>
                  <a:ea typeface="SamsungOne 400" pitchFamily="34" charset="0"/>
                </a:endParaRPr>
              </a:p>
            </p:txBody>
          </p:sp>
          <p:sp>
            <p:nvSpPr>
              <p:cNvPr id="37" name="타원 36"/>
              <p:cNvSpPr/>
              <p:nvPr/>
            </p:nvSpPr>
            <p:spPr>
              <a:xfrm rot="1453541">
                <a:off x="2619032" y="2994704"/>
                <a:ext cx="2911804" cy="1503765"/>
              </a:xfrm>
              <a:prstGeom prst="ellipse">
                <a:avLst/>
              </a:prstGeom>
              <a:solidFill>
                <a:schemeClr val="bg2">
                  <a:lumMod val="90000"/>
                  <a:alpha val="43000"/>
                </a:schemeClr>
              </a:solid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defTabSz="914400" latinLnBrk="1"/>
                <a:endParaRPr lang="ko-KR" altLang="en-US" sz="1050" b="1" dirty="0">
                  <a:solidFill>
                    <a:schemeClr val="tx1">
                      <a:lumMod val="85000"/>
                      <a:lumOff val="15000"/>
                    </a:schemeClr>
                  </a:solidFill>
                  <a:latin typeface="SamsungOne 400" panose="020B0503030303020204" pitchFamily="34" charset="0"/>
                  <a:ea typeface="SamsungOne 400" pitchFamily="34" charset="0"/>
                </a:endParaRPr>
              </a:p>
            </p:txBody>
          </p:sp>
          <p:sp>
            <p:nvSpPr>
              <p:cNvPr id="38" name="직사각형 37"/>
              <p:cNvSpPr/>
              <p:nvPr/>
            </p:nvSpPr>
            <p:spPr>
              <a:xfrm>
                <a:off x="2992108" y="3324500"/>
                <a:ext cx="1217198" cy="261610"/>
              </a:xfrm>
              <a:prstGeom prst="rect">
                <a:avLst/>
              </a:prstGeom>
              <a:ln w="12700">
                <a:noFill/>
              </a:ln>
            </p:spPr>
            <p:txBody>
              <a:bodyPr wrap="square">
                <a:spAutoFit/>
              </a:bodyPr>
              <a:lstStyle/>
              <a:p>
                <a:pPr algn="ctr" defTabSz="914400" latinLnBrk="1"/>
                <a:r>
                  <a:rPr lang="en-US" altLang="ko-KR" sz="1050" b="1" dirty="0">
                    <a:solidFill>
                      <a:schemeClr val="tx1">
                        <a:lumMod val="85000"/>
                        <a:lumOff val="15000"/>
                      </a:schemeClr>
                    </a:solidFill>
                    <a:latin typeface="SamsungOne 400" panose="020B0503030303020204" pitchFamily="34" charset="0"/>
                    <a:ea typeface="SamsungOne 400" pitchFamily="34" charset="0"/>
                  </a:rPr>
                  <a:t>Statistics</a:t>
                </a:r>
                <a:endParaRPr lang="ko-KR" altLang="en-US" sz="1050" b="1" dirty="0">
                  <a:solidFill>
                    <a:schemeClr val="tx1">
                      <a:lumMod val="85000"/>
                      <a:lumOff val="15000"/>
                    </a:schemeClr>
                  </a:solidFill>
                  <a:latin typeface="SamsungOne 400" panose="020B0503030303020204" pitchFamily="34" charset="0"/>
                  <a:ea typeface="SamsungOne 400" pitchFamily="34" charset="0"/>
                </a:endParaRPr>
              </a:p>
            </p:txBody>
          </p:sp>
          <p:sp>
            <p:nvSpPr>
              <p:cNvPr id="22" name="타원 21"/>
              <p:cNvSpPr/>
              <p:nvPr/>
            </p:nvSpPr>
            <p:spPr>
              <a:xfrm>
                <a:off x="4620050" y="2522396"/>
                <a:ext cx="2756454" cy="2411897"/>
              </a:xfrm>
              <a:prstGeom prst="ellipse">
                <a:avLst/>
              </a:prstGeom>
              <a:no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914400" latinLnBrk="1"/>
                <a:r>
                  <a:rPr lang="en-US" altLang="ko-KR" sz="1050" b="1" dirty="0">
                    <a:solidFill>
                      <a:schemeClr val="tx1">
                        <a:lumMod val="85000"/>
                        <a:lumOff val="15000"/>
                      </a:schemeClr>
                    </a:solidFill>
                    <a:latin typeface="SamsungOne 400" panose="020B0503030303020204" pitchFamily="34" charset="0"/>
                    <a:ea typeface="SamsungOne 400" pitchFamily="34" charset="0"/>
                  </a:rPr>
                  <a:t>Artificial Intelligence</a:t>
                </a:r>
                <a:endParaRPr lang="ko-KR" altLang="en-US" sz="1050" b="1" dirty="0">
                  <a:solidFill>
                    <a:schemeClr val="tx1">
                      <a:lumMod val="85000"/>
                      <a:lumOff val="15000"/>
                    </a:schemeClr>
                  </a:solidFill>
                  <a:latin typeface="SamsungOne 400" panose="020B0503030303020204" pitchFamily="34" charset="0"/>
                  <a:ea typeface="SamsungOne 400" pitchFamily="34" charset="0"/>
                </a:endParaRPr>
              </a:p>
            </p:txBody>
          </p:sp>
          <p:sp>
            <p:nvSpPr>
              <p:cNvPr id="33" name="타원 32"/>
              <p:cNvSpPr/>
              <p:nvPr/>
            </p:nvSpPr>
            <p:spPr>
              <a:xfrm>
                <a:off x="4907181" y="3326362"/>
                <a:ext cx="1607931" cy="1607931"/>
              </a:xfrm>
              <a:prstGeom prst="ellipse">
                <a:avLst/>
              </a:prstGeom>
              <a:solidFill>
                <a:srgbClr val="0077C8">
                  <a:alpha val="68000"/>
                </a:srgb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r" defTabSz="914400" latinLnBrk="1"/>
                <a:endParaRPr lang="ko-KR" altLang="en-US" sz="1050" b="1" dirty="0">
                  <a:solidFill>
                    <a:schemeClr val="bg1"/>
                  </a:solidFill>
                  <a:latin typeface="SamsungOne 400" panose="020B0503030303020204" pitchFamily="34" charset="0"/>
                  <a:ea typeface="SamsungOne 400" pitchFamily="34" charset="0"/>
                </a:endParaRPr>
              </a:p>
            </p:txBody>
          </p:sp>
          <p:sp>
            <p:nvSpPr>
              <p:cNvPr id="34" name="직사각형 33"/>
              <p:cNvSpPr/>
              <p:nvPr/>
            </p:nvSpPr>
            <p:spPr>
              <a:xfrm>
                <a:off x="5180437" y="3688440"/>
                <a:ext cx="1098698" cy="430887"/>
              </a:xfrm>
              <a:prstGeom prst="rect">
                <a:avLst/>
              </a:prstGeom>
              <a:ln w="12700">
                <a:noFill/>
              </a:ln>
            </p:spPr>
            <p:txBody>
              <a:bodyPr wrap="square">
                <a:spAutoFit/>
              </a:bodyPr>
              <a:lstStyle/>
              <a:p>
                <a:pPr algn="ctr" defTabSz="914400" latinLnBrk="1"/>
                <a:r>
                  <a:rPr lang="en-US" altLang="ko-KR" sz="1050" b="1" dirty="0">
                    <a:solidFill>
                      <a:schemeClr val="bg1"/>
                    </a:solidFill>
                    <a:latin typeface="SamsungOne 400" panose="020B0503030303020204" pitchFamily="34" charset="0"/>
                    <a:ea typeface="SamsungOne 400" pitchFamily="34" charset="0"/>
                  </a:rPr>
                  <a:t>Machine </a:t>
                </a:r>
                <a:br>
                  <a:rPr lang="en-US" altLang="ko-KR" sz="1050" b="1" dirty="0">
                    <a:solidFill>
                      <a:schemeClr val="bg1"/>
                    </a:solidFill>
                    <a:latin typeface="SamsungOne 400" panose="020B0503030303020204" pitchFamily="34" charset="0"/>
                    <a:ea typeface="SamsungOne 400" pitchFamily="34" charset="0"/>
                  </a:rPr>
                </a:br>
                <a:r>
                  <a:rPr lang="en-US" altLang="ko-KR" sz="1050" b="1" dirty="0">
                    <a:solidFill>
                      <a:schemeClr val="bg1"/>
                    </a:solidFill>
                    <a:latin typeface="SamsungOne 400" panose="020B0503030303020204" pitchFamily="34" charset="0"/>
                    <a:ea typeface="SamsungOne 400" pitchFamily="34" charset="0"/>
                  </a:rPr>
                  <a:t>Learning</a:t>
                </a:r>
                <a:endParaRPr lang="ko-KR" altLang="en-US" sz="1050" b="1" dirty="0">
                  <a:solidFill>
                    <a:schemeClr val="bg1"/>
                  </a:solidFill>
                  <a:latin typeface="SamsungOne 400" panose="020B0503030303020204" pitchFamily="34" charset="0"/>
                  <a:ea typeface="SamsungOne 400" pitchFamily="34" charset="0"/>
                </a:endParaRPr>
              </a:p>
            </p:txBody>
          </p:sp>
          <p:sp>
            <p:nvSpPr>
              <p:cNvPr id="32" name="직사각형 31"/>
              <p:cNvSpPr/>
              <p:nvPr/>
            </p:nvSpPr>
            <p:spPr>
              <a:xfrm>
                <a:off x="6188028" y="5019927"/>
                <a:ext cx="1109599" cy="430887"/>
              </a:xfrm>
              <a:prstGeom prst="rect">
                <a:avLst/>
              </a:prstGeom>
              <a:ln w="12700">
                <a:noFill/>
              </a:ln>
            </p:spPr>
            <p:txBody>
              <a:bodyPr wrap="none">
                <a:spAutoFit/>
              </a:bodyPr>
              <a:lstStyle/>
              <a:p>
                <a:pPr algn="ctr" defTabSz="914400" latinLnBrk="1"/>
                <a:r>
                  <a:rPr lang="en-US" altLang="ko-KR" sz="1050" b="1" dirty="0">
                    <a:solidFill>
                      <a:schemeClr val="tx1">
                        <a:lumMod val="85000"/>
                        <a:lumOff val="15000"/>
                      </a:schemeClr>
                    </a:solidFill>
                    <a:latin typeface="SamsungOne 400" panose="020B0503030303020204" pitchFamily="34" charset="0"/>
                    <a:ea typeface="SamsungOne 400" pitchFamily="34" charset="0"/>
                  </a:rPr>
                  <a:t>Computational</a:t>
                </a:r>
                <a:br>
                  <a:rPr lang="en-US" altLang="ko-KR" sz="1050" b="1" dirty="0">
                    <a:solidFill>
                      <a:schemeClr val="tx1">
                        <a:lumMod val="85000"/>
                        <a:lumOff val="15000"/>
                      </a:schemeClr>
                    </a:solidFill>
                    <a:latin typeface="SamsungOne 400" panose="020B0503030303020204" pitchFamily="34" charset="0"/>
                    <a:ea typeface="SamsungOne 400" pitchFamily="34" charset="0"/>
                  </a:rPr>
                </a:br>
                <a:r>
                  <a:rPr lang="en-US" altLang="ko-KR" sz="1050" b="1" dirty="0">
                    <a:solidFill>
                      <a:schemeClr val="tx1">
                        <a:lumMod val="85000"/>
                        <a:lumOff val="15000"/>
                      </a:schemeClr>
                    </a:solidFill>
                    <a:latin typeface="SamsungOne 400" panose="020B0503030303020204" pitchFamily="34" charset="0"/>
                    <a:ea typeface="SamsungOne 400" pitchFamily="34" charset="0"/>
                  </a:rPr>
                  <a:t>Neuro Science</a:t>
                </a:r>
                <a:endParaRPr lang="ko-KR" altLang="en-US" sz="1050" b="1" dirty="0">
                  <a:solidFill>
                    <a:schemeClr val="tx1">
                      <a:lumMod val="85000"/>
                      <a:lumOff val="15000"/>
                    </a:schemeClr>
                  </a:solidFill>
                  <a:latin typeface="SamsungOne 400" panose="020B0503030303020204" pitchFamily="34" charset="0"/>
                  <a:ea typeface="SamsungOne 400" pitchFamily="34" charset="0"/>
                </a:endParaRPr>
              </a:p>
            </p:txBody>
          </p:sp>
          <p:sp>
            <p:nvSpPr>
              <p:cNvPr id="30" name="타원 29"/>
              <p:cNvSpPr/>
              <p:nvPr/>
            </p:nvSpPr>
            <p:spPr>
              <a:xfrm>
                <a:off x="5366590" y="4245179"/>
                <a:ext cx="689113" cy="689113"/>
              </a:xfrm>
              <a:prstGeom prst="ellipse">
                <a:avLst/>
              </a:prstGeom>
              <a:solidFill>
                <a:srgbClr val="0077C8">
                  <a:alpha val="74000"/>
                </a:srgb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latinLnBrk="1"/>
                <a:r>
                  <a:rPr lang="en-US" altLang="ko-KR" sz="900" b="1" dirty="0">
                    <a:solidFill>
                      <a:schemeClr val="bg1"/>
                    </a:solidFill>
                    <a:latin typeface="SamsungOne 400" panose="020B0503030303020204" pitchFamily="34" charset="0"/>
                    <a:ea typeface="SamsungOne 400" pitchFamily="34" charset="0"/>
                  </a:rPr>
                  <a:t>Deep Learning</a:t>
                </a:r>
                <a:endParaRPr lang="ko-KR" altLang="en-US" sz="900" b="1" dirty="0">
                  <a:solidFill>
                    <a:schemeClr val="bg1"/>
                  </a:solidFill>
                  <a:latin typeface="SamsungOne 400" panose="020B0503030303020204" pitchFamily="34" charset="0"/>
                  <a:ea typeface="SamsungOne 400" pitchFamily="34" charset="0"/>
                </a:endParaRPr>
              </a:p>
            </p:txBody>
          </p:sp>
          <p:sp>
            <p:nvSpPr>
              <p:cNvPr id="18" name="직사각형 17"/>
              <p:cNvSpPr/>
              <p:nvPr/>
            </p:nvSpPr>
            <p:spPr>
              <a:xfrm>
                <a:off x="4168184" y="2860006"/>
                <a:ext cx="1217198" cy="430887"/>
              </a:xfrm>
              <a:prstGeom prst="rect">
                <a:avLst/>
              </a:prstGeom>
            </p:spPr>
            <p:txBody>
              <a:bodyPr wrap="square">
                <a:spAutoFit/>
              </a:bodyPr>
              <a:lstStyle/>
              <a:p>
                <a:pPr algn="ctr" defTabSz="914400" latinLnBrk="1"/>
                <a:r>
                  <a:rPr lang="en-US" altLang="ko-KR" sz="1050" b="1" dirty="0">
                    <a:solidFill>
                      <a:schemeClr val="tx1">
                        <a:lumMod val="85000"/>
                        <a:lumOff val="15000"/>
                      </a:schemeClr>
                    </a:solidFill>
                    <a:latin typeface="SamsungOne 400" panose="020B0503030303020204" pitchFamily="34" charset="0"/>
                    <a:ea typeface="SamsungOne 400" pitchFamily="34" charset="0"/>
                  </a:rPr>
                  <a:t>Pattern</a:t>
                </a:r>
                <a:br>
                  <a:rPr lang="en-US" altLang="ko-KR" sz="1050" b="1" dirty="0">
                    <a:solidFill>
                      <a:schemeClr val="tx1">
                        <a:lumMod val="85000"/>
                        <a:lumOff val="15000"/>
                      </a:schemeClr>
                    </a:solidFill>
                    <a:latin typeface="SamsungOne 400" panose="020B0503030303020204" pitchFamily="34" charset="0"/>
                    <a:ea typeface="SamsungOne 400" pitchFamily="34" charset="0"/>
                  </a:rPr>
                </a:br>
                <a:r>
                  <a:rPr lang="en-US" altLang="ko-KR" sz="1050" b="1" dirty="0">
                    <a:solidFill>
                      <a:schemeClr val="tx1">
                        <a:lumMod val="85000"/>
                        <a:lumOff val="15000"/>
                      </a:schemeClr>
                    </a:solidFill>
                    <a:latin typeface="SamsungOne 400" panose="020B0503030303020204" pitchFamily="34" charset="0"/>
                    <a:ea typeface="SamsungOne 400" pitchFamily="34" charset="0"/>
                  </a:rPr>
                  <a:t>Recognition</a:t>
                </a:r>
                <a:endParaRPr lang="ko-KR" altLang="en-US" sz="1050" b="1" dirty="0">
                  <a:solidFill>
                    <a:schemeClr val="tx1">
                      <a:lumMod val="85000"/>
                      <a:lumOff val="15000"/>
                    </a:schemeClr>
                  </a:solidFill>
                  <a:latin typeface="SamsungOne 400" panose="020B0503030303020204" pitchFamily="34" charset="0"/>
                  <a:ea typeface="SamsungOne 400" pitchFamily="34" charset="0"/>
                </a:endParaRPr>
              </a:p>
            </p:txBody>
          </p:sp>
          <p:sp>
            <p:nvSpPr>
              <p:cNvPr id="35" name="타원 34"/>
              <p:cNvSpPr/>
              <p:nvPr/>
            </p:nvSpPr>
            <p:spPr>
              <a:xfrm rot="20012538">
                <a:off x="2763330" y="4939665"/>
                <a:ext cx="2727492" cy="785142"/>
              </a:xfrm>
              <a:prstGeom prst="ellipse">
                <a:avLst/>
              </a:prstGeom>
              <a:solidFill>
                <a:schemeClr val="bg2">
                  <a:lumMod val="90000"/>
                  <a:alpha val="43000"/>
                </a:schemeClr>
              </a:solid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defTabSz="914400" latinLnBrk="1"/>
                <a:endParaRPr lang="ko-KR" altLang="en-US" sz="1050" b="1" dirty="0">
                  <a:solidFill>
                    <a:schemeClr val="tx1">
                      <a:lumMod val="85000"/>
                      <a:lumOff val="15000"/>
                    </a:schemeClr>
                  </a:solidFill>
                  <a:latin typeface="SamsungOne 400" panose="020B0503030303020204" pitchFamily="34" charset="0"/>
                  <a:ea typeface="SamsungOne 400" pitchFamily="34" charset="0"/>
                </a:endParaRPr>
              </a:p>
            </p:txBody>
          </p:sp>
          <p:sp>
            <p:nvSpPr>
              <p:cNvPr id="36" name="직사각형 35"/>
              <p:cNvSpPr/>
              <p:nvPr/>
            </p:nvSpPr>
            <p:spPr>
              <a:xfrm>
                <a:off x="3477886" y="5264111"/>
                <a:ext cx="764953" cy="261610"/>
              </a:xfrm>
              <a:prstGeom prst="rect">
                <a:avLst/>
              </a:prstGeom>
              <a:ln w="12700">
                <a:noFill/>
              </a:ln>
            </p:spPr>
            <p:txBody>
              <a:bodyPr wrap="none">
                <a:spAutoFit/>
              </a:bodyPr>
              <a:lstStyle/>
              <a:p>
                <a:pPr algn="ctr" defTabSz="914400" latinLnBrk="1"/>
                <a:r>
                  <a:rPr lang="en-US" altLang="ko-KR" sz="1050" b="1" dirty="0">
                    <a:solidFill>
                      <a:schemeClr val="tx1">
                        <a:lumMod val="85000"/>
                        <a:lumOff val="15000"/>
                      </a:schemeClr>
                    </a:solidFill>
                    <a:latin typeface="SamsungOne 400" panose="020B0503030303020204" pitchFamily="34" charset="0"/>
                    <a:ea typeface="SamsungOne 400" pitchFamily="34" charset="0"/>
                  </a:rPr>
                  <a:t>Database</a:t>
                </a:r>
                <a:endParaRPr lang="ko-KR" altLang="en-US" sz="1050" b="1" dirty="0">
                  <a:solidFill>
                    <a:schemeClr val="tx1">
                      <a:lumMod val="85000"/>
                      <a:lumOff val="15000"/>
                    </a:schemeClr>
                  </a:solidFill>
                  <a:latin typeface="SamsungOne 400" panose="020B0503030303020204" pitchFamily="34" charset="0"/>
                  <a:ea typeface="SamsungOne 400" pitchFamily="34" charset="0"/>
                </a:endParaRPr>
              </a:p>
            </p:txBody>
          </p:sp>
        </p:grpSp>
      </p:grpSp>
      <p:sp>
        <p:nvSpPr>
          <p:cNvPr id="47" name="직사각형 46">
            <a:extLst>
              <a:ext uri="{FF2B5EF4-FFF2-40B4-BE49-F238E27FC236}">
                <a16:creationId xmlns:a16="http://schemas.microsoft.com/office/drawing/2014/main" xmlns="" id="{D8BF98C4-B566-4812-B5F0-560CFBA969E7}"/>
              </a:ext>
            </a:extLst>
          </p:cNvPr>
          <p:cNvSpPr/>
          <p:nvPr/>
        </p:nvSpPr>
        <p:spPr>
          <a:xfrm>
            <a:off x="702940" y="2068236"/>
            <a:ext cx="8632825"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Machine learning is an interdisciplinary study that combines academic backgrounds and achievements in various fields rather than limited to the technology or methodology in one area. These fields include probability and statistics, computer science, database theory, cognitive science, neuroscience, and pattern recognition.</a:t>
            </a:r>
          </a:p>
        </p:txBody>
      </p:sp>
      <p:sp>
        <p:nvSpPr>
          <p:cNvPr id="48" name="직사각형 47">
            <a:extLst>
              <a:ext uri="{FF2B5EF4-FFF2-40B4-BE49-F238E27FC236}">
                <a16:creationId xmlns:a16="http://schemas.microsoft.com/office/drawing/2014/main" xmlns="" id="{7697581B-B950-43A9-B25A-7634F0ADE766}"/>
              </a:ext>
            </a:extLst>
          </p:cNvPr>
          <p:cNvSpPr/>
          <p:nvPr/>
        </p:nvSpPr>
        <p:spPr>
          <a:xfrm>
            <a:off x="558924" y="1853167"/>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Studies Related to Machine Learning</a:t>
            </a:r>
          </a:p>
        </p:txBody>
      </p:sp>
      <p:sp>
        <p:nvSpPr>
          <p:cNvPr id="50" name="직사각형 49">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a:spcBef>
                <a:spcPct val="0"/>
              </a:spcBef>
              <a:spcAft>
                <a:spcPts val="1000"/>
              </a:spcAft>
              <a:buSzPct val="120000"/>
              <a:defRPr/>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Disciplines Related to Machine Learning</a:t>
            </a:r>
          </a:p>
        </p:txBody>
      </p:sp>
    </p:spTree>
    <p:custDataLst>
      <p:tags r:id="rId1"/>
    </p:custDataLst>
    <p:extLst>
      <p:ext uri="{BB962C8B-B14F-4D97-AF65-F5344CB8AC3E}">
        <p14:creationId xmlns:p14="http://schemas.microsoft.com/office/powerpoint/2010/main" val="20375693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xmlns="" id="{D8BF98C4-B566-4812-B5F0-560CFBA969E7}"/>
              </a:ext>
            </a:extLst>
          </p:cNvPr>
          <p:cNvSpPr/>
          <p:nvPr/>
        </p:nvSpPr>
        <p:spPr>
          <a:xfrm>
            <a:off x="702940" y="1700808"/>
            <a:ext cx="8632825" cy="27512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b="1" dirty="0">
                <a:solidFill>
                  <a:srgbClr val="1429A0"/>
                </a:solidFill>
                <a:latin typeface="SamsungOne 400" panose="020B0503030303020204" pitchFamily="34" charset="0"/>
                <a:ea typeface="SamsungOne 400" panose="020B0503030303020204" pitchFamily="34" charset="0"/>
              </a:rPr>
              <a:t>Statistics</a:t>
            </a: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are traditionally regarded as the theoretical foundation that provides a scientific and systematic method for converting data into information. The areas particularly emphasized in statistics are inference and verification. Various methodologies and theories have been established to </a:t>
            </a:r>
            <a:r>
              <a:rPr lang="en-US" altLang="ko-KR" sz="1300" b="1" dirty="0">
                <a:solidFill>
                  <a:srgbClr val="1429A0"/>
                </a:solidFill>
                <a:latin typeface="SamsungOne 400" panose="020B0503030303020204" pitchFamily="34" charset="0"/>
                <a:ea typeface="SamsungOne 400" panose="020B0503030303020204" pitchFamily="34" charset="0"/>
              </a:rPr>
              <a:t>explain how well the given data conform to the researcher’s hypothesis and theory</a:t>
            </a: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(or how accurately the values derived from observations estimate the actual population parameters).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Meanwhile, </a:t>
            </a:r>
            <a:r>
              <a:rPr lang="en-US" altLang="ko-KR" sz="1300" b="1" dirty="0">
                <a:solidFill>
                  <a:srgbClr val="1429A0"/>
                </a:solidFill>
                <a:latin typeface="SamsungOne 400" panose="020B0503030303020204" pitchFamily="34" charset="0"/>
                <a:ea typeface="SamsungOne 400" panose="020B0503030303020204" pitchFamily="34" charset="0"/>
              </a:rPr>
              <a:t>machine learning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mainly used to </a:t>
            </a:r>
            <a:r>
              <a:rPr lang="en-US" altLang="ko-KR" sz="1300" b="1" dirty="0">
                <a:solidFill>
                  <a:srgbClr val="1429A0"/>
                </a:solidFill>
                <a:latin typeface="SamsungOne 400" panose="020B0503030303020204" pitchFamily="34" charset="0"/>
                <a:ea typeface="SamsungOne 400" panose="020B0503030303020204" pitchFamily="34" charset="0"/>
              </a:rPr>
              <a:t>solve tasks that are difficult to design or program explicit algorithms</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Most machine learning algorithms are first used to </a:t>
            </a:r>
            <a:r>
              <a:rPr lang="en-US" altLang="ko-KR" sz="1300" b="1" dirty="0">
                <a:solidFill>
                  <a:srgbClr val="1429A0"/>
                </a:solidFill>
                <a:latin typeface="SamsungOne 400" panose="020B0503030303020204" pitchFamily="34" charset="0"/>
                <a:ea typeface="SamsungOne 400" panose="020B0503030303020204" pitchFamily="34" charset="0"/>
              </a:rPr>
              <a:t>quantify complex relationships by identifying the feature of potential mechanisms generated by data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and then to </a:t>
            </a:r>
            <a:r>
              <a:rPr lang="en-US" altLang="ko-KR" sz="1300" b="1" dirty="0">
                <a:solidFill>
                  <a:srgbClr val="1429A0"/>
                </a:solidFill>
                <a:latin typeface="SamsungOne 400" panose="020B0503030303020204" pitchFamily="34" charset="0"/>
                <a:ea typeface="SamsungOne 400" panose="020B0503030303020204" pitchFamily="34" charset="0"/>
              </a:rPr>
              <a:t>make predictions on new data using this identified pattern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first glance, the approaches of statistics and machine learning may look the complete opposite. But except for some aspects, the methodologies that form the basis of each discipline are very similar. In fact, it can be said that </a:t>
            </a:r>
            <a:r>
              <a:rPr lang="en-US" altLang="ko-KR" sz="1300" b="1" dirty="0">
                <a:solidFill>
                  <a:srgbClr val="1429A0"/>
                </a:solidFill>
                <a:latin typeface="SamsungOne 400" panose="020B0503030303020204" pitchFamily="34" charset="0"/>
              </a:rPr>
              <a:t>many methodologies of machine learning are based on statistical learning from statistics</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p:txBody>
      </p:sp>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1.4. Disciplines Related to Machine Learning</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4" name="직사각형 1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1" name="직사각형 10">
            <a:extLst>
              <a:ext uri="{FF2B5EF4-FFF2-40B4-BE49-F238E27FC236}">
                <a16:creationId xmlns:a16="http://schemas.microsoft.com/office/drawing/2014/main" xmlns="" id="{7697581B-B950-43A9-B25A-7634F0ADE766}"/>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Machine Learning vs. Statistics</a:t>
            </a:r>
          </a:p>
        </p:txBody>
      </p:sp>
      <p:grpSp>
        <p:nvGrpSpPr>
          <p:cNvPr id="9" name="그룹 8">
            <a:extLst>
              <a:ext uri="{FF2B5EF4-FFF2-40B4-BE49-F238E27FC236}">
                <a16:creationId xmlns:a16="http://schemas.microsoft.com/office/drawing/2014/main" xmlns="" id="{AB556189-68F0-49CB-A022-E95152069C88}"/>
              </a:ext>
            </a:extLst>
          </p:cNvPr>
          <p:cNvGrpSpPr/>
          <p:nvPr/>
        </p:nvGrpSpPr>
        <p:grpSpPr>
          <a:xfrm>
            <a:off x="883622" y="4725144"/>
            <a:ext cx="8316262" cy="1512168"/>
            <a:chOff x="1027763" y="4797152"/>
            <a:chExt cx="8316262" cy="1512168"/>
          </a:xfrm>
        </p:grpSpPr>
        <p:grpSp>
          <p:nvGrpSpPr>
            <p:cNvPr id="10" name="그룹 9">
              <a:extLst>
                <a:ext uri="{FF2B5EF4-FFF2-40B4-BE49-F238E27FC236}">
                  <a16:creationId xmlns:a16="http://schemas.microsoft.com/office/drawing/2014/main" xmlns="" id="{B99B4724-FA3A-492F-996B-FF80906F5CFA}"/>
                </a:ext>
              </a:extLst>
            </p:cNvPr>
            <p:cNvGrpSpPr/>
            <p:nvPr/>
          </p:nvGrpSpPr>
          <p:grpSpPr>
            <a:xfrm>
              <a:off x="1027763" y="4797152"/>
              <a:ext cx="8316262" cy="1512168"/>
              <a:chOff x="467241" y="4437112"/>
              <a:chExt cx="9504301" cy="1728192"/>
            </a:xfrm>
          </p:grpSpPr>
          <p:sp>
            <p:nvSpPr>
              <p:cNvPr id="17" name="직사각형 16">
                <a:extLst>
                  <a:ext uri="{FF2B5EF4-FFF2-40B4-BE49-F238E27FC236}">
                    <a16:creationId xmlns:a16="http://schemas.microsoft.com/office/drawing/2014/main" xmlns="" id="{E426954A-3DBA-4A05-94B5-558A3D288AC6}"/>
                  </a:ext>
                </a:extLst>
              </p:cNvPr>
              <p:cNvSpPr/>
              <p:nvPr/>
            </p:nvSpPr>
            <p:spPr>
              <a:xfrm>
                <a:off x="467241" y="4437112"/>
                <a:ext cx="9504301" cy="17281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a16="http://schemas.microsoft.com/office/drawing/2014/main" xmlns="" id="{46B1C3C1-B3ED-4108-BD08-F378FAF565C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02142" y="4552064"/>
                <a:ext cx="3799284" cy="1495217"/>
              </a:xfrm>
              <a:prstGeom prst="rect">
                <a:avLst/>
              </a:prstGeom>
            </p:spPr>
          </p:pic>
        </p:grpSp>
        <p:sp>
          <p:nvSpPr>
            <p:cNvPr id="15" name="직사각형 14">
              <a:extLst>
                <a:ext uri="{FF2B5EF4-FFF2-40B4-BE49-F238E27FC236}">
                  <a16:creationId xmlns:a16="http://schemas.microsoft.com/office/drawing/2014/main" xmlns="" id="{9C34EBBB-14AD-4E20-9C5F-6240CF9F6E23}"/>
                </a:ext>
              </a:extLst>
            </p:cNvPr>
            <p:cNvSpPr/>
            <p:nvPr/>
          </p:nvSpPr>
          <p:spPr>
            <a:xfrm>
              <a:off x="6842868" y="5494662"/>
              <a:ext cx="877163" cy="292388"/>
            </a:xfrm>
            <a:prstGeom prst="rect">
              <a:avLst/>
            </a:prstGeom>
          </p:spPr>
          <p:txBody>
            <a:bodyPr wrap="square">
              <a:spAutoFit/>
            </a:bodyPr>
            <a:lstStyle/>
            <a:p>
              <a:pPr algn="ctr">
                <a:spcAft>
                  <a:spcPts val="600"/>
                </a:spcAft>
                <a:buClr>
                  <a:srgbClr val="A5A5A5"/>
                </a:buClr>
              </a:pPr>
              <a:r>
                <a:rPr lang="en-US" altLang="ko-KR" sz="1300" dirty="0">
                  <a:solidFill>
                    <a:prstClr val="black">
                      <a:lumMod val="85000"/>
                      <a:lumOff val="15000"/>
                    </a:prstClr>
                  </a:solidFill>
                  <a:latin typeface="SamsungOne 700" panose="020B0803030303020204" pitchFamily="34" charset="0"/>
                  <a:ea typeface="SamsungOne 700" panose="020B0803030303020204" pitchFamily="34" charset="0"/>
                </a:rPr>
                <a:t>Statistics</a:t>
              </a:r>
              <a:endParaRPr lang="ko-KR" altLang="en-US" sz="1300" dirty="0">
                <a:solidFill>
                  <a:prstClr val="black">
                    <a:lumMod val="85000"/>
                    <a:lumOff val="15000"/>
                  </a:prstClr>
                </a:solidFill>
                <a:latin typeface="SamsungOne 700" panose="020B0803030303020204" pitchFamily="34" charset="0"/>
              </a:endParaRPr>
            </a:p>
          </p:txBody>
        </p:sp>
        <p:sp>
          <p:nvSpPr>
            <p:cNvPr id="16" name="직사각형 15">
              <a:extLst>
                <a:ext uri="{FF2B5EF4-FFF2-40B4-BE49-F238E27FC236}">
                  <a16:creationId xmlns:a16="http://schemas.microsoft.com/office/drawing/2014/main" xmlns="" id="{B09FF949-5B49-4C95-AC9F-927F5E16F923}"/>
                </a:ext>
              </a:extLst>
            </p:cNvPr>
            <p:cNvSpPr/>
            <p:nvPr/>
          </p:nvSpPr>
          <p:spPr>
            <a:xfrm>
              <a:off x="1940793" y="5431507"/>
              <a:ext cx="1656183" cy="292388"/>
            </a:xfrm>
            <a:prstGeom prst="rect">
              <a:avLst/>
            </a:prstGeom>
          </p:spPr>
          <p:txBody>
            <a:bodyPr wrap="square">
              <a:spAutoFit/>
            </a:bodyPr>
            <a:lstStyle/>
            <a:p>
              <a:pPr algn="ctr">
                <a:spcAft>
                  <a:spcPts val="600"/>
                </a:spcAft>
                <a:buClr>
                  <a:srgbClr val="A5A5A5"/>
                </a:buClr>
                <a:defRPr/>
              </a:pPr>
              <a:r>
                <a:rPr lang="en-US" altLang="ko-KR" sz="1300" dirty="0">
                  <a:solidFill>
                    <a:prstClr val="black">
                      <a:lumMod val="85000"/>
                      <a:lumOff val="15000"/>
                    </a:prstClr>
                  </a:solidFill>
                  <a:latin typeface="SamsungOne 700" panose="020B0803030303020204" pitchFamily="34" charset="0"/>
                  <a:ea typeface="SamsungOne 700" panose="020B0803030303020204" pitchFamily="34" charset="0"/>
                </a:rPr>
                <a:t>Machine Learning </a:t>
              </a:r>
              <a:endParaRPr lang="ko-KR" altLang="en-US" sz="1300" dirty="0">
                <a:latin typeface="SamsungOne 700" panose="020B0803030303020204" pitchFamily="34" charset="0"/>
              </a:endParaRPr>
            </a:p>
          </p:txBody>
        </p:sp>
      </p:grpSp>
    </p:spTree>
    <p:custDataLst>
      <p:tags r:id="rId1"/>
    </p:custDataLst>
    <p:extLst>
      <p:ext uri="{BB962C8B-B14F-4D97-AF65-F5344CB8AC3E}">
        <p14:creationId xmlns:p14="http://schemas.microsoft.com/office/powerpoint/2010/main" val="2716275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8BF98C4-B566-4812-B5F0-560CFBA969E7}"/>
              </a:ext>
            </a:extLst>
          </p:cNvPr>
          <p:cNvSpPr/>
          <p:nvPr/>
        </p:nvSpPr>
        <p:spPr>
          <a:xfrm>
            <a:off x="702940" y="1700808"/>
            <a:ext cx="8632825" cy="2356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What is Data Mining?</a:t>
            </a: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refers to a process of mining useful information [gold nuggets] from a large data warehouse [stone pile].</a:t>
            </a: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a series of processes that help companies make decisions to secure competitiveness. These processes involve finding and modeling relationships, patterns, and rules between data existing in large amounts of data.</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Machine learning is also deeply related to data mining because it extracts useful rules, knowledge expression, or judgment criteria from data.</a:t>
            </a:r>
          </a:p>
          <a:p>
            <a:pPr marL="182563" indent="-182563">
              <a:spcAft>
                <a:spcPts val="800"/>
              </a:spcAft>
              <a:buClr>
                <a:srgbClr val="193EB0"/>
              </a:buClr>
              <a:buFont typeface="SamsungOne 400" panose="020B0503030303020204" pitchFamily="34" charset="0"/>
              <a:buChar char="‣"/>
            </a:pPr>
            <a:r>
              <a:rPr lang="en-US" altLang="ko-KR" sz="1300" b="1" dirty="0">
                <a:solidFill>
                  <a:srgbClr val="1429A0"/>
                </a:solidFill>
                <a:latin typeface="SamsungOne 400" panose="020B0503030303020204" pitchFamily="34" charset="0"/>
                <a:ea typeface="SamsungOne 400" panose="020B0503030303020204" pitchFamily="34" charset="0"/>
              </a:rPr>
              <a:t>Data mining </a:t>
            </a: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is a process of systematically and automatically discovering meaningful rules or patterns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within large-scale stored data and intellectualizing them. </a:t>
            </a:r>
            <a:r>
              <a:rPr lang="en-US" altLang="ko-KR" sz="1300" b="1" dirty="0">
                <a:solidFill>
                  <a:srgbClr val="1429A0"/>
                </a:solidFill>
                <a:latin typeface="SamsungOne 400" panose="020B0503030303020204" pitchFamily="34" charset="0"/>
                <a:ea typeface="SamsungOne 400" panose="020B0503030303020204" pitchFamily="34" charset="0"/>
              </a:rPr>
              <a:t>Machine learning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somehow different as it is a process in which </a:t>
            </a: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computer programs learn, make predictions, and research and build algorithms for said process</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grpSp>
        <p:nvGrpSpPr>
          <p:cNvPr id="13" name="그룹 1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1.4. Disciplines Related to Machine Learning</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5" name="직사각형 1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2" name="직사각형 11">
            <a:extLst>
              <a:ext uri="{FF2B5EF4-FFF2-40B4-BE49-F238E27FC236}">
                <a16:creationId xmlns:a16="http://schemas.microsoft.com/office/drawing/2014/main" xmlns="" id="{92BA8964-C933-43C0-9010-6C6BE755A8EF}"/>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Machine Learning vs. Data Mining</a:t>
            </a:r>
          </a:p>
        </p:txBody>
      </p:sp>
      <p:grpSp>
        <p:nvGrpSpPr>
          <p:cNvPr id="4" name="그룹 3">
            <a:extLst>
              <a:ext uri="{FF2B5EF4-FFF2-40B4-BE49-F238E27FC236}">
                <a16:creationId xmlns:a16="http://schemas.microsoft.com/office/drawing/2014/main" xmlns="" id="{CB71EBDF-6F2A-4989-9E8F-635C878ED575}"/>
              </a:ext>
            </a:extLst>
          </p:cNvPr>
          <p:cNvGrpSpPr/>
          <p:nvPr/>
        </p:nvGrpSpPr>
        <p:grpSpPr>
          <a:xfrm>
            <a:off x="846956" y="4390270"/>
            <a:ext cx="8304163" cy="1775035"/>
            <a:chOff x="725497" y="4304816"/>
            <a:chExt cx="8473761" cy="1811287"/>
          </a:xfrm>
        </p:grpSpPr>
        <p:pic>
          <p:nvPicPr>
            <p:cNvPr id="27" name="그림 26">
              <a:extLst>
                <a:ext uri="{FF2B5EF4-FFF2-40B4-BE49-F238E27FC236}">
                  <a16:creationId xmlns:a16="http://schemas.microsoft.com/office/drawing/2014/main" xmlns="" id="{C3E66982-9B6C-439E-9C73-705096DF33C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5497" y="4426093"/>
              <a:ext cx="3976761" cy="1656306"/>
            </a:xfrm>
            <a:prstGeom prst="rect">
              <a:avLst/>
            </a:prstGeom>
          </p:spPr>
        </p:pic>
        <p:pic>
          <p:nvPicPr>
            <p:cNvPr id="30" name="그림 29">
              <a:extLst>
                <a:ext uri="{FF2B5EF4-FFF2-40B4-BE49-F238E27FC236}">
                  <a16:creationId xmlns:a16="http://schemas.microsoft.com/office/drawing/2014/main" xmlns="" id="{3AA643A5-DB14-4EB4-BAC9-A848B04A78C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86330" y="4304816"/>
              <a:ext cx="4312928" cy="1811287"/>
            </a:xfrm>
            <a:prstGeom prst="rect">
              <a:avLst/>
            </a:prstGeom>
          </p:spPr>
        </p:pic>
      </p:grpSp>
    </p:spTree>
    <p:custDataLst>
      <p:tags r:id="rId1"/>
    </p:custDataLst>
    <p:extLst>
      <p:ext uri="{BB962C8B-B14F-4D97-AF65-F5344CB8AC3E}">
        <p14:creationId xmlns:p14="http://schemas.microsoft.com/office/powerpoint/2010/main" val="27786862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데이터 마이닝 대 기계 학습 대 인공 지능의 차이 - 다른"/>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dirty="0"/>
          </a:p>
        </p:txBody>
      </p:sp>
      <p:pic>
        <p:nvPicPr>
          <p:cNvPr id="1028" name="Picture 4" descr="데이터 마이닝 대 기계 학습 대 인공 지능의 차이 - 다른"/>
          <p:cNvPicPr>
            <a:picLocks noChangeAspect="1" noChangeArrowheads="1"/>
          </p:cNvPicPr>
          <p:nvPr/>
        </p:nvPicPr>
        <p:blipFill rotWithShape="1">
          <a:blip r:embed="rId4">
            <a:extLst>
              <a:ext uri="{28A0092B-C50C-407E-A947-70E740481C1C}">
                <a14:useLocalDpi xmlns:a14="http://schemas.microsoft.com/office/drawing/2010/main" val="0"/>
              </a:ext>
            </a:extLst>
          </a:blip>
          <a:srcRect l="5507" t="3582" r="3521" b="3393"/>
          <a:stretch/>
        </p:blipFill>
        <p:spPr bwMode="auto">
          <a:xfrm>
            <a:off x="7286895" y="4005064"/>
            <a:ext cx="1768973" cy="1739325"/>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1.4. Disciplines Related to Machine Learning</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2" name="직사각형 1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4" name="직사각형 13">
            <a:extLst>
              <a:ext uri="{FF2B5EF4-FFF2-40B4-BE49-F238E27FC236}">
                <a16:creationId xmlns:a16="http://schemas.microsoft.com/office/drawing/2014/main" xmlns="" id="{588DD848-7B91-4F1B-8118-EB5A385A2BE6}"/>
              </a:ext>
            </a:extLst>
          </p:cNvPr>
          <p:cNvSpPr/>
          <p:nvPr/>
        </p:nvSpPr>
        <p:spPr>
          <a:xfrm>
            <a:off x="702940" y="1700808"/>
            <a:ext cx="8632825" cy="25614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Traditional Statistical Analysis</a:t>
            </a: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With a target group, analysis is conducted based on different assumptions on the distribution or model of a population.</a:t>
            </a:r>
          </a:p>
          <a:p>
            <a:pPr marL="355600" lvl="1">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process of inferring the entire parameter of a population by observing a sample.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Data Mining</a:t>
            </a: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There are no prerequisites for the distribution or model that is inevitably involved in the sample survey or experiment.</a:t>
            </a:r>
          </a:p>
          <a:p>
            <a:pPr marL="355600" lvl="1">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process of extracting necessary information or knowledge using the entire data of a population.</a:t>
            </a: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Data mining requires a large amount of data.</a:t>
            </a:r>
          </a:p>
        </p:txBody>
      </p:sp>
      <p:sp>
        <p:nvSpPr>
          <p:cNvPr id="15" name="직사각형 14">
            <a:extLst>
              <a:ext uri="{FF2B5EF4-FFF2-40B4-BE49-F238E27FC236}">
                <a16:creationId xmlns:a16="http://schemas.microsoft.com/office/drawing/2014/main" xmlns="" id="{3962CC36-78C6-43CB-A99E-CAB9AF21044D}"/>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Statistical Analysis vs. Data Mining</a:t>
            </a:r>
          </a:p>
        </p:txBody>
      </p:sp>
    </p:spTree>
    <p:custDataLst>
      <p:tags r:id="rId1"/>
    </p:custDataLst>
    <p:extLst>
      <p:ext uri="{BB962C8B-B14F-4D97-AF65-F5344CB8AC3E}">
        <p14:creationId xmlns:p14="http://schemas.microsoft.com/office/powerpoint/2010/main" val="4110902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The Concept of Artificial Intelligence</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8" name="직사각형 27">
            <a:extLst>
              <a:ext uri="{FF2B5EF4-FFF2-40B4-BE49-F238E27FC236}">
                <a16:creationId xmlns:a16="http://schemas.microsoft.com/office/drawing/2014/main" xmlns="" id="{B9F98A7E-0155-4617-AC68-4B4CFAE4C637}"/>
              </a:ext>
            </a:extLst>
          </p:cNvPr>
          <p:cNvSpPr/>
          <p:nvPr/>
        </p:nvSpPr>
        <p:spPr>
          <a:xfrm>
            <a:off x="1054111" y="3929021"/>
            <a:ext cx="8286680" cy="22362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1.1. Definition of Artificial Intelligence</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1.2. Types and Subsets of Artificial Intelligence</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1.3. Definition of Machine Learning</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1.4. Disciplines Related to Machine Learning</a:t>
            </a:r>
          </a:p>
          <a:p>
            <a:pPr marL="176213" indent="-176213" defTabSz="914400" fontAlgn="base" latinLnBrk="1">
              <a:spcBef>
                <a:spcPct val="0"/>
              </a:spcBef>
              <a:spcAft>
                <a:spcPts val="1000"/>
              </a:spcAft>
              <a:buSzPct val="120000"/>
              <a:buBlip>
                <a:blip r:embed="rId5"/>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1.5. Types and Choices of Machine Learning-based Data Analysis</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1.6. Procedures for Machine Learning-based Data Analysis</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1.7. Reasons For Machine Learning</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1.8. Limitations of Machine Learning</a:t>
            </a:r>
          </a:p>
        </p:txBody>
      </p:sp>
    </p:spTree>
    <p:custDataLst>
      <p:tags r:id="rId1"/>
    </p:custDataLst>
    <p:extLst>
      <p:ext uri="{BB962C8B-B14F-4D97-AF65-F5344CB8AC3E}">
        <p14:creationId xmlns:p14="http://schemas.microsoft.com/office/powerpoint/2010/main" val="3447085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 name="그룹 137">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39" name="직사각형 138">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1.5. Types and Choices of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40" name="직사각형 139">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3" name="그룹 2">
            <a:extLst>
              <a:ext uri="{FF2B5EF4-FFF2-40B4-BE49-F238E27FC236}">
                <a16:creationId xmlns:a16="http://schemas.microsoft.com/office/drawing/2014/main" xmlns="" id="{D62BC09B-8CC1-4660-8987-22561C985BAD}"/>
              </a:ext>
            </a:extLst>
          </p:cNvPr>
          <p:cNvGrpSpPr/>
          <p:nvPr/>
        </p:nvGrpSpPr>
        <p:grpSpPr>
          <a:xfrm>
            <a:off x="558800" y="2132856"/>
            <a:ext cx="8784209" cy="4176464"/>
            <a:chOff x="558800" y="1916832"/>
            <a:chExt cx="8784209" cy="4176464"/>
          </a:xfrm>
        </p:grpSpPr>
        <p:sp>
          <p:nvSpPr>
            <p:cNvPr id="142" name="직사각형 141"/>
            <p:cNvSpPr/>
            <p:nvPr/>
          </p:nvSpPr>
          <p:spPr>
            <a:xfrm>
              <a:off x="558800" y="2081312"/>
              <a:ext cx="8784209" cy="4011984"/>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3" name="직사각형 9">
              <a:extLst>
                <a:ext uri="{FF2B5EF4-FFF2-40B4-BE49-F238E27FC236}">
                  <a16:creationId xmlns:a16="http://schemas.microsoft.com/office/drawing/2014/main" xmlns="" id="{19D09BE8-181E-4B71-8FF9-8CE3E133865B}"/>
                </a:ext>
              </a:extLst>
            </p:cNvPr>
            <p:cNvSpPr/>
            <p:nvPr/>
          </p:nvSpPr>
          <p:spPr>
            <a:xfrm>
              <a:off x="3438228" y="1916832"/>
              <a:ext cx="3025352" cy="369332"/>
            </a:xfrm>
            <a:prstGeom prst="rect">
              <a:avLst/>
            </a:prstGeom>
            <a:solidFill>
              <a:schemeClr val="bg1"/>
            </a:solidFill>
          </p:spPr>
          <p:txBody>
            <a:bodyPr wrap="square">
              <a:spAutoFit/>
            </a:bodyPr>
            <a:lstStyle/>
            <a:p>
              <a:pPr algn="ctr"/>
              <a:r>
                <a:rPr lang="en-US" altLang="ko-KR" b="1" dirty="0">
                  <a:solidFill>
                    <a:srgbClr val="1429A0"/>
                  </a:solidFill>
                  <a:latin typeface="SamsungOne 400" pitchFamily="34" charset="0"/>
                  <a:ea typeface="SamsungOne 400" pitchFamily="34" charset="0"/>
                </a:rPr>
                <a:t>Machine Learning Workflow</a:t>
              </a:r>
              <a:endParaRPr lang="ko-KR" altLang="en-US" b="1" dirty="0">
                <a:solidFill>
                  <a:srgbClr val="1429A0"/>
                </a:solidFill>
                <a:latin typeface="SamsungOne 400" pitchFamily="34" charset="0"/>
              </a:endParaRPr>
            </a:p>
          </p:txBody>
        </p:sp>
        <p:sp>
          <p:nvSpPr>
            <p:cNvPr id="144" name="사각형: 둥근 모서리 32">
              <a:extLst>
                <a:ext uri="{FF2B5EF4-FFF2-40B4-BE49-F238E27FC236}">
                  <a16:creationId xmlns:a16="http://schemas.microsoft.com/office/drawing/2014/main" xmlns="" id="{9F9FFF6C-7C72-4E08-8072-03F5113CBF51}"/>
                </a:ext>
              </a:extLst>
            </p:cNvPr>
            <p:cNvSpPr/>
            <p:nvPr/>
          </p:nvSpPr>
          <p:spPr>
            <a:xfrm>
              <a:off x="8014847" y="5805264"/>
              <a:ext cx="1196539" cy="212364"/>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 400" panose="020B0503030303020204" pitchFamily="34" charset="0"/>
                  <a:ea typeface="SamsungOne 400" panose="020B0503030303020204" pitchFamily="34" charset="0"/>
                </a:rPr>
                <a:t>MathWorks</a:t>
              </a:r>
            </a:p>
          </p:txBody>
        </p:sp>
        <p:sp>
          <p:nvSpPr>
            <p:cNvPr id="146" name="직사각형 86">
              <a:extLst>
                <a:ext uri="{FF2B5EF4-FFF2-40B4-BE49-F238E27FC236}">
                  <a16:creationId xmlns:a16="http://schemas.microsoft.com/office/drawing/2014/main" xmlns="" id="{8CC60548-36B1-4CA9-9DF8-126F618BFC9E}"/>
                </a:ext>
              </a:extLst>
            </p:cNvPr>
            <p:cNvSpPr/>
            <p:nvPr/>
          </p:nvSpPr>
          <p:spPr>
            <a:xfrm>
              <a:off x="6771235" y="3231683"/>
              <a:ext cx="1384028" cy="1384026"/>
            </a:xfrm>
            <a:prstGeom prst="rect">
              <a:avLst/>
            </a:prstGeom>
            <a:solidFill>
              <a:schemeClr val="bg1"/>
            </a:solid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 name="그룹 1">
              <a:extLst>
                <a:ext uri="{FF2B5EF4-FFF2-40B4-BE49-F238E27FC236}">
                  <a16:creationId xmlns:a16="http://schemas.microsoft.com/office/drawing/2014/main" xmlns="" id="{D7FB1B29-DADB-42CD-A1F1-A83E271FDA43}"/>
                </a:ext>
              </a:extLst>
            </p:cNvPr>
            <p:cNvGrpSpPr/>
            <p:nvPr/>
          </p:nvGrpSpPr>
          <p:grpSpPr>
            <a:xfrm>
              <a:off x="6947598" y="3381690"/>
              <a:ext cx="1060555" cy="1060555"/>
              <a:chOff x="6851314" y="3334131"/>
              <a:chExt cx="1216948" cy="1216948"/>
            </a:xfrm>
          </p:grpSpPr>
          <p:pic>
            <p:nvPicPr>
              <p:cNvPr id="147" name="Picture 5" descr="C:\Users\USER\Downloads\kitte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1314" y="3334131"/>
                <a:ext cx="1216948" cy="1216948"/>
              </a:xfrm>
              <a:prstGeom prst="rect">
                <a:avLst/>
              </a:prstGeom>
              <a:noFill/>
              <a:extLst>
                <a:ext uri="{909E8E84-426E-40DD-AFC4-6F175D3DCCD1}">
                  <a14:hiddenFill xmlns:a14="http://schemas.microsoft.com/office/drawing/2010/main">
                    <a:solidFill>
                      <a:srgbClr val="FFFFFF"/>
                    </a:solidFill>
                  </a14:hiddenFill>
                </a:ext>
              </a:extLst>
            </p:spPr>
          </p:pic>
          <p:sp>
            <p:nvSpPr>
              <p:cNvPr id="148" name="타원 164">
                <a:extLst>
                  <a:ext uri="{FF2B5EF4-FFF2-40B4-BE49-F238E27FC236}">
                    <a16:creationId xmlns:a16="http://schemas.microsoft.com/office/drawing/2014/main" xmlns="" id="{0398915E-A178-42F9-864C-5EDB1348E849}"/>
                  </a:ext>
                </a:extLst>
              </p:cNvPr>
              <p:cNvSpPr/>
              <p:nvPr/>
            </p:nvSpPr>
            <p:spPr>
              <a:xfrm>
                <a:off x="6914547" y="3418579"/>
                <a:ext cx="72000" cy="72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9" name="타원 165">
                <a:extLst>
                  <a:ext uri="{FF2B5EF4-FFF2-40B4-BE49-F238E27FC236}">
                    <a16:creationId xmlns:a16="http://schemas.microsoft.com/office/drawing/2014/main" xmlns="" id="{CAE30F70-FF99-4437-A744-B9B1E290B7C5}"/>
                  </a:ext>
                </a:extLst>
              </p:cNvPr>
              <p:cNvSpPr/>
              <p:nvPr/>
            </p:nvSpPr>
            <p:spPr>
              <a:xfrm>
                <a:off x="7604259" y="3432785"/>
                <a:ext cx="72000" cy="72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0" name="타원 166">
                <a:extLst>
                  <a:ext uri="{FF2B5EF4-FFF2-40B4-BE49-F238E27FC236}">
                    <a16:creationId xmlns:a16="http://schemas.microsoft.com/office/drawing/2014/main" xmlns="" id="{2BC9CA1B-5898-4018-A964-F302F65C5CC4}"/>
                  </a:ext>
                </a:extLst>
              </p:cNvPr>
              <p:cNvSpPr/>
              <p:nvPr/>
            </p:nvSpPr>
            <p:spPr>
              <a:xfrm>
                <a:off x="7111683" y="3585185"/>
                <a:ext cx="72000" cy="72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1" name="타원 167">
                <a:extLst>
                  <a:ext uri="{FF2B5EF4-FFF2-40B4-BE49-F238E27FC236}">
                    <a16:creationId xmlns:a16="http://schemas.microsoft.com/office/drawing/2014/main" xmlns="" id="{35C14718-B113-4EB8-BE14-AA199794216A}"/>
                  </a:ext>
                </a:extLst>
              </p:cNvPr>
              <p:cNvSpPr/>
              <p:nvPr/>
            </p:nvSpPr>
            <p:spPr>
              <a:xfrm>
                <a:off x="7465653" y="3585185"/>
                <a:ext cx="72000" cy="72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2" name="타원 168">
                <a:extLst>
                  <a:ext uri="{FF2B5EF4-FFF2-40B4-BE49-F238E27FC236}">
                    <a16:creationId xmlns:a16="http://schemas.microsoft.com/office/drawing/2014/main" xmlns="" id="{9360AB24-47F3-4F21-BEC9-E3791CC9731A}"/>
                  </a:ext>
                </a:extLst>
              </p:cNvPr>
              <p:cNvSpPr/>
              <p:nvPr/>
            </p:nvSpPr>
            <p:spPr>
              <a:xfrm>
                <a:off x="7530468" y="3816168"/>
                <a:ext cx="72000" cy="72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3" name="타원 169">
                <a:extLst>
                  <a:ext uri="{FF2B5EF4-FFF2-40B4-BE49-F238E27FC236}">
                    <a16:creationId xmlns:a16="http://schemas.microsoft.com/office/drawing/2014/main" xmlns="" id="{CCAE329C-BADE-4AE0-871E-04D07136203D}"/>
                  </a:ext>
                </a:extLst>
              </p:cNvPr>
              <p:cNvSpPr/>
              <p:nvPr/>
            </p:nvSpPr>
            <p:spPr>
              <a:xfrm>
                <a:off x="7075683" y="3887390"/>
                <a:ext cx="72000" cy="72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4" name="타원 170">
                <a:extLst>
                  <a:ext uri="{FF2B5EF4-FFF2-40B4-BE49-F238E27FC236}">
                    <a16:creationId xmlns:a16="http://schemas.microsoft.com/office/drawing/2014/main" xmlns="" id="{BCAC0417-D9A8-4214-8592-7C9F3F8F0514}"/>
                  </a:ext>
                </a:extLst>
              </p:cNvPr>
              <p:cNvSpPr/>
              <p:nvPr/>
            </p:nvSpPr>
            <p:spPr>
              <a:xfrm>
                <a:off x="7313572" y="3851390"/>
                <a:ext cx="72000" cy="72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5" name="타원 171">
                <a:extLst>
                  <a:ext uri="{FF2B5EF4-FFF2-40B4-BE49-F238E27FC236}">
                    <a16:creationId xmlns:a16="http://schemas.microsoft.com/office/drawing/2014/main" xmlns="" id="{8CC98573-8DDF-462E-867F-764AA03EF8FF}"/>
                  </a:ext>
                </a:extLst>
              </p:cNvPr>
              <p:cNvSpPr/>
              <p:nvPr/>
            </p:nvSpPr>
            <p:spPr>
              <a:xfrm>
                <a:off x="7604259" y="4423516"/>
                <a:ext cx="72000" cy="72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6" name="타원 172">
                <a:extLst>
                  <a:ext uri="{FF2B5EF4-FFF2-40B4-BE49-F238E27FC236}">
                    <a16:creationId xmlns:a16="http://schemas.microsoft.com/office/drawing/2014/main" xmlns="" id="{63788275-9FB0-4BD9-9FB9-D722B404B52E}"/>
                  </a:ext>
                </a:extLst>
              </p:cNvPr>
              <p:cNvSpPr/>
              <p:nvPr/>
            </p:nvSpPr>
            <p:spPr>
              <a:xfrm>
                <a:off x="7147683" y="4343154"/>
                <a:ext cx="72000" cy="72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7" name="타원 173">
                <a:extLst>
                  <a:ext uri="{FF2B5EF4-FFF2-40B4-BE49-F238E27FC236}">
                    <a16:creationId xmlns:a16="http://schemas.microsoft.com/office/drawing/2014/main" xmlns="" id="{6B70B356-73C9-4735-9035-FCDA2B7389A6}"/>
                  </a:ext>
                </a:extLst>
              </p:cNvPr>
              <p:cNvSpPr/>
              <p:nvPr/>
            </p:nvSpPr>
            <p:spPr>
              <a:xfrm>
                <a:off x="7411952" y="4415154"/>
                <a:ext cx="72000" cy="72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8" name="타원 174">
                <a:extLst>
                  <a:ext uri="{FF2B5EF4-FFF2-40B4-BE49-F238E27FC236}">
                    <a16:creationId xmlns:a16="http://schemas.microsoft.com/office/drawing/2014/main" xmlns="" id="{167AE807-B32D-4A93-B4A7-7AAF6814CF7E}"/>
                  </a:ext>
                </a:extLst>
              </p:cNvPr>
              <p:cNvSpPr/>
              <p:nvPr/>
            </p:nvSpPr>
            <p:spPr>
              <a:xfrm>
                <a:off x="7926247" y="4011358"/>
                <a:ext cx="72000" cy="72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59" name="그룹 158"/>
            <p:cNvGrpSpPr/>
            <p:nvPr/>
          </p:nvGrpSpPr>
          <p:grpSpPr>
            <a:xfrm>
              <a:off x="2904396" y="2671173"/>
              <a:ext cx="831653" cy="823143"/>
              <a:chOff x="2987853" y="2557926"/>
              <a:chExt cx="831653" cy="823143"/>
            </a:xfrm>
          </p:grpSpPr>
          <p:grpSp>
            <p:nvGrpSpPr>
              <p:cNvPr id="263" name="그룹 262"/>
              <p:cNvGrpSpPr/>
              <p:nvPr/>
            </p:nvGrpSpPr>
            <p:grpSpPr>
              <a:xfrm>
                <a:off x="2987853" y="2557926"/>
                <a:ext cx="831653" cy="823143"/>
                <a:chOff x="2987853" y="2557926"/>
                <a:chExt cx="831653" cy="823143"/>
              </a:xfrm>
            </p:grpSpPr>
            <p:sp>
              <p:nvSpPr>
                <p:cNvPr id="265" name="직사각형 43">
                  <a:extLst>
                    <a:ext uri="{FF2B5EF4-FFF2-40B4-BE49-F238E27FC236}">
                      <a16:creationId xmlns:a16="http://schemas.microsoft.com/office/drawing/2014/main" xmlns="" id="{02B0E7FC-28AE-4861-B650-C052C5033A7B}"/>
                    </a:ext>
                  </a:extLst>
                </p:cNvPr>
                <p:cNvSpPr/>
                <p:nvPr/>
              </p:nvSpPr>
              <p:spPr>
                <a:xfrm>
                  <a:off x="3114371" y="2557926"/>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6" name="직사각형 46">
                  <a:extLst>
                    <a:ext uri="{FF2B5EF4-FFF2-40B4-BE49-F238E27FC236}">
                      <a16:creationId xmlns:a16="http://schemas.microsoft.com/office/drawing/2014/main" xmlns="" id="{E8621871-2FB4-4CD9-8FBB-9A33181A56AA}"/>
                    </a:ext>
                  </a:extLst>
                </p:cNvPr>
                <p:cNvSpPr/>
                <p:nvPr/>
              </p:nvSpPr>
              <p:spPr>
                <a:xfrm>
                  <a:off x="3051112" y="2616931"/>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7" name="직사각형 48">
                  <a:extLst>
                    <a:ext uri="{FF2B5EF4-FFF2-40B4-BE49-F238E27FC236}">
                      <a16:creationId xmlns:a16="http://schemas.microsoft.com/office/drawing/2014/main" xmlns="" id="{89B02F4A-156B-4790-9059-03F927177A4E}"/>
                    </a:ext>
                  </a:extLst>
                </p:cNvPr>
                <p:cNvSpPr/>
                <p:nvPr/>
              </p:nvSpPr>
              <p:spPr>
                <a:xfrm>
                  <a:off x="2987853" y="2675935"/>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pic>
            <p:nvPicPr>
              <p:cNvPr id="264" name="Picture 3" descr="C:\Users\USER\Downloads\ca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82703" y="2775526"/>
                <a:ext cx="513480" cy="5134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0" name="그룹 76">
              <a:extLst>
                <a:ext uri="{FF2B5EF4-FFF2-40B4-BE49-F238E27FC236}">
                  <a16:creationId xmlns:a16="http://schemas.microsoft.com/office/drawing/2014/main" xmlns="" id="{FF7B8D9C-110D-4111-AD65-3FB11CFCBAEC}"/>
                </a:ext>
              </a:extLst>
            </p:cNvPr>
            <p:cNvGrpSpPr/>
            <p:nvPr/>
          </p:nvGrpSpPr>
          <p:grpSpPr>
            <a:xfrm>
              <a:off x="2904396" y="4444886"/>
              <a:ext cx="831653" cy="823143"/>
              <a:chOff x="1242272" y="4698669"/>
              <a:chExt cx="831653" cy="823143"/>
            </a:xfrm>
          </p:grpSpPr>
          <p:sp>
            <p:nvSpPr>
              <p:cNvPr id="260" name="직사각형 69">
                <a:extLst>
                  <a:ext uri="{FF2B5EF4-FFF2-40B4-BE49-F238E27FC236}">
                    <a16:creationId xmlns:a16="http://schemas.microsoft.com/office/drawing/2014/main" xmlns="" id="{D1080295-7218-4A43-9103-6746C90019D4}"/>
                  </a:ext>
                </a:extLst>
              </p:cNvPr>
              <p:cNvSpPr/>
              <p:nvPr/>
            </p:nvSpPr>
            <p:spPr>
              <a:xfrm>
                <a:off x="1368790" y="4698669"/>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1" name="직사각형 70">
                <a:extLst>
                  <a:ext uri="{FF2B5EF4-FFF2-40B4-BE49-F238E27FC236}">
                    <a16:creationId xmlns:a16="http://schemas.microsoft.com/office/drawing/2014/main" xmlns="" id="{ED2FE2A7-C581-42ED-B136-332BFEF204E8}"/>
                  </a:ext>
                </a:extLst>
              </p:cNvPr>
              <p:cNvSpPr/>
              <p:nvPr/>
            </p:nvSpPr>
            <p:spPr>
              <a:xfrm>
                <a:off x="1305531" y="4757674"/>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2" name="직사각형 72">
                <a:extLst>
                  <a:ext uri="{FF2B5EF4-FFF2-40B4-BE49-F238E27FC236}">
                    <a16:creationId xmlns:a16="http://schemas.microsoft.com/office/drawing/2014/main" xmlns="" id="{4E1DFE28-D850-4B70-BE6A-9FC9B35F9EB9}"/>
                  </a:ext>
                </a:extLst>
              </p:cNvPr>
              <p:cNvSpPr/>
              <p:nvPr/>
            </p:nvSpPr>
            <p:spPr>
              <a:xfrm>
                <a:off x="1242272" y="4816678"/>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pic>
          <p:nvPicPr>
            <p:cNvPr id="161" name="Picture 4" descr="C:\Users\USER\Downloads\parro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00059" y="4634915"/>
              <a:ext cx="561094" cy="561094"/>
            </a:xfrm>
            <a:prstGeom prst="rect">
              <a:avLst/>
            </a:prstGeom>
            <a:noFill/>
            <a:extLst>
              <a:ext uri="{909E8E84-426E-40DD-AFC4-6F175D3DCCD1}">
                <a14:hiddenFill xmlns:a14="http://schemas.microsoft.com/office/drawing/2010/main">
                  <a:solidFill>
                    <a:srgbClr val="FFFFFF"/>
                  </a:solidFill>
                </a14:hiddenFill>
              </a:ext>
            </a:extLst>
          </p:spPr>
        </p:pic>
        <p:sp>
          <p:nvSpPr>
            <p:cNvPr id="162" name="타원 159">
              <a:extLst>
                <a:ext uri="{FF2B5EF4-FFF2-40B4-BE49-F238E27FC236}">
                  <a16:creationId xmlns:a16="http://schemas.microsoft.com/office/drawing/2014/main" xmlns="" id="{8591B58F-792B-422E-954B-FDBB50424A98}"/>
                </a:ext>
              </a:extLst>
            </p:cNvPr>
            <p:cNvSpPr/>
            <p:nvPr/>
          </p:nvSpPr>
          <p:spPr>
            <a:xfrm>
              <a:off x="3075081" y="4735832"/>
              <a:ext cx="36000" cy="36000"/>
            </a:xfrm>
            <a:prstGeom prst="ellipse">
              <a:avLst/>
            </a:prstGeom>
            <a:solidFill>
              <a:srgbClr val="00C3B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3" name="타원 160">
              <a:extLst>
                <a:ext uri="{FF2B5EF4-FFF2-40B4-BE49-F238E27FC236}">
                  <a16:creationId xmlns:a16="http://schemas.microsoft.com/office/drawing/2014/main" xmlns="" id="{7179E257-3924-4C26-A1A2-C815890EA6B8}"/>
                </a:ext>
              </a:extLst>
            </p:cNvPr>
            <p:cNvSpPr/>
            <p:nvPr/>
          </p:nvSpPr>
          <p:spPr>
            <a:xfrm>
              <a:off x="3142192" y="4708673"/>
              <a:ext cx="36000" cy="36000"/>
            </a:xfrm>
            <a:prstGeom prst="ellipse">
              <a:avLst/>
            </a:prstGeom>
            <a:solidFill>
              <a:srgbClr val="00C3B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4" name="타원 161">
              <a:extLst>
                <a:ext uri="{FF2B5EF4-FFF2-40B4-BE49-F238E27FC236}">
                  <a16:creationId xmlns:a16="http://schemas.microsoft.com/office/drawing/2014/main" xmlns="" id="{C4822E62-9BEF-4BF3-B083-8D679D34FA1A}"/>
                </a:ext>
              </a:extLst>
            </p:cNvPr>
            <p:cNvSpPr/>
            <p:nvPr/>
          </p:nvSpPr>
          <p:spPr>
            <a:xfrm>
              <a:off x="3173881" y="4800199"/>
              <a:ext cx="36000" cy="36000"/>
            </a:xfrm>
            <a:prstGeom prst="ellipse">
              <a:avLst/>
            </a:prstGeom>
            <a:solidFill>
              <a:srgbClr val="00C3B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5" name="타원 162">
              <a:extLst>
                <a:ext uri="{FF2B5EF4-FFF2-40B4-BE49-F238E27FC236}">
                  <a16:creationId xmlns:a16="http://schemas.microsoft.com/office/drawing/2014/main" xmlns="" id="{DE841FF2-1043-4237-A178-5871F71217A7}"/>
                </a:ext>
              </a:extLst>
            </p:cNvPr>
            <p:cNvSpPr/>
            <p:nvPr/>
          </p:nvSpPr>
          <p:spPr>
            <a:xfrm>
              <a:off x="3169165" y="4856458"/>
              <a:ext cx="36000" cy="36000"/>
            </a:xfrm>
            <a:prstGeom prst="ellipse">
              <a:avLst/>
            </a:prstGeom>
            <a:solidFill>
              <a:srgbClr val="00C3B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6" name="타원 163">
              <a:extLst>
                <a:ext uri="{FF2B5EF4-FFF2-40B4-BE49-F238E27FC236}">
                  <a16:creationId xmlns:a16="http://schemas.microsoft.com/office/drawing/2014/main" xmlns="" id="{A0816E6A-B87C-4118-B03F-868E3E273755}"/>
                </a:ext>
              </a:extLst>
            </p:cNvPr>
            <p:cNvSpPr/>
            <p:nvPr/>
          </p:nvSpPr>
          <p:spPr>
            <a:xfrm>
              <a:off x="3209211" y="5051283"/>
              <a:ext cx="36000" cy="36000"/>
            </a:xfrm>
            <a:prstGeom prst="ellipse">
              <a:avLst/>
            </a:prstGeom>
            <a:solidFill>
              <a:srgbClr val="00C3B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7" name="타원 158">
              <a:extLst>
                <a:ext uri="{FF2B5EF4-FFF2-40B4-BE49-F238E27FC236}">
                  <a16:creationId xmlns:a16="http://schemas.microsoft.com/office/drawing/2014/main" xmlns="" id="{3329F811-63A7-4214-BB27-1BBE43A07C93}"/>
                </a:ext>
              </a:extLst>
            </p:cNvPr>
            <p:cNvSpPr/>
            <p:nvPr/>
          </p:nvSpPr>
          <p:spPr>
            <a:xfrm>
              <a:off x="3280606" y="4920964"/>
              <a:ext cx="36000" cy="36000"/>
            </a:xfrm>
            <a:prstGeom prst="ellipse">
              <a:avLst/>
            </a:prstGeom>
            <a:solidFill>
              <a:srgbClr val="00C3B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68" name="그룹 37">
              <a:extLst>
                <a:ext uri="{FF2B5EF4-FFF2-40B4-BE49-F238E27FC236}">
                  <a16:creationId xmlns:a16="http://schemas.microsoft.com/office/drawing/2014/main" xmlns="" id="{4F779372-DD46-4591-8D45-3B2580A12C65}"/>
                </a:ext>
              </a:extLst>
            </p:cNvPr>
            <p:cNvGrpSpPr/>
            <p:nvPr/>
          </p:nvGrpSpPr>
          <p:grpSpPr>
            <a:xfrm>
              <a:off x="2904396" y="3558029"/>
              <a:ext cx="831653" cy="823143"/>
              <a:chOff x="1242272" y="3783237"/>
              <a:chExt cx="831653" cy="823143"/>
            </a:xfrm>
          </p:grpSpPr>
          <p:sp>
            <p:nvSpPr>
              <p:cNvPr id="257" name="직사각형 57">
                <a:extLst>
                  <a:ext uri="{FF2B5EF4-FFF2-40B4-BE49-F238E27FC236}">
                    <a16:creationId xmlns:a16="http://schemas.microsoft.com/office/drawing/2014/main" xmlns="" id="{C590512B-927A-4FA3-AAD3-D536B151F7DE}"/>
                  </a:ext>
                </a:extLst>
              </p:cNvPr>
              <p:cNvSpPr/>
              <p:nvPr/>
            </p:nvSpPr>
            <p:spPr>
              <a:xfrm>
                <a:off x="1368790" y="3783237"/>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8" name="직사각형 58">
                <a:extLst>
                  <a:ext uri="{FF2B5EF4-FFF2-40B4-BE49-F238E27FC236}">
                    <a16:creationId xmlns:a16="http://schemas.microsoft.com/office/drawing/2014/main" xmlns="" id="{D2FD95EF-D8B7-4F01-A906-6701873363A0}"/>
                  </a:ext>
                </a:extLst>
              </p:cNvPr>
              <p:cNvSpPr/>
              <p:nvPr/>
            </p:nvSpPr>
            <p:spPr>
              <a:xfrm>
                <a:off x="1305531" y="3842242"/>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9" name="직사각형 60">
                <a:extLst>
                  <a:ext uri="{FF2B5EF4-FFF2-40B4-BE49-F238E27FC236}">
                    <a16:creationId xmlns:a16="http://schemas.microsoft.com/office/drawing/2014/main" xmlns="" id="{478EC8A1-7A97-4348-9F17-05D5FA3FFCE1}"/>
                  </a:ext>
                </a:extLst>
              </p:cNvPr>
              <p:cNvSpPr/>
              <p:nvPr/>
            </p:nvSpPr>
            <p:spPr>
              <a:xfrm>
                <a:off x="1242272" y="3901246"/>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pic>
          <p:nvPicPr>
            <p:cNvPr id="169" name="Picture 2" descr="C:\Users\USER\Downloads\shiba.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81843" y="3746198"/>
              <a:ext cx="550240" cy="550240"/>
            </a:xfrm>
            <a:prstGeom prst="rect">
              <a:avLst/>
            </a:prstGeom>
            <a:noFill/>
            <a:extLst>
              <a:ext uri="{909E8E84-426E-40DD-AFC4-6F175D3DCCD1}">
                <a14:hiddenFill xmlns:a14="http://schemas.microsoft.com/office/drawing/2010/main">
                  <a:solidFill>
                    <a:srgbClr val="FFFFFF"/>
                  </a:solidFill>
                </a14:hiddenFill>
              </a:ext>
            </a:extLst>
          </p:spPr>
        </p:pic>
        <p:grpSp>
          <p:nvGrpSpPr>
            <p:cNvPr id="170" name="그룹 34">
              <a:extLst>
                <a:ext uri="{FF2B5EF4-FFF2-40B4-BE49-F238E27FC236}">
                  <a16:creationId xmlns:a16="http://schemas.microsoft.com/office/drawing/2014/main" xmlns="" id="{5F34478F-BBA3-450E-8DDD-09CC2390838A}"/>
                </a:ext>
              </a:extLst>
            </p:cNvPr>
            <p:cNvGrpSpPr/>
            <p:nvPr/>
          </p:nvGrpSpPr>
          <p:grpSpPr>
            <a:xfrm>
              <a:off x="1588153" y="3558029"/>
              <a:ext cx="831653" cy="823143"/>
              <a:chOff x="129476" y="3783237"/>
              <a:chExt cx="831653" cy="823143"/>
            </a:xfrm>
          </p:grpSpPr>
          <p:sp>
            <p:nvSpPr>
              <p:cNvPr id="254" name="직사각형 51">
                <a:extLst>
                  <a:ext uri="{FF2B5EF4-FFF2-40B4-BE49-F238E27FC236}">
                    <a16:creationId xmlns:a16="http://schemas.microsoft.com/office/drawing/2014/main" xmlns="" id="{40EAA8DE-30F0-4206-8D7E-698C2512FF9E}"/>
                  </a:ext>
                </a:extLst>
              </p:cNvPr>
              <p:cNvSpPr/>
              <p:nvPr/>
            </p:nvSpPr>
            <p:spPr>
              <a:xfrm>
                <a:off x="255994" y="3783237"/>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5" name="직사각형 52">
                <a:extLst>
                  <a:ext uri="{FF2B5EF4-FFF2-40B4-BE49-F238E27FC236}">
                    <a16:creationId xmlns:a16="http://schemas.microsoft.com/office/drawing/2014/main" xmlns="" id="{DF8CEE32-225A-4C6D-9FCE-8BE5F951FDDD}"/>
                  </a:ext>
                </a:extLst>
              </p:cNvPr>
              <p:cNvSpPr/>
              <p:nvPr/>
            </p:nvSpPr>
            <p:spPr>
              <a:xfrm>
                <a:off x="192735" y="3842242"/>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6" name="직사각형 54">
                <a:extLst>
                  <a:ext uri="{FF2B5EF4-FFF2-40B4-BE49-F238E27FC236}">
                    <a16:creationId xmlns:a16="http://schemas.microsoft.com/office/drawing/2014/main" xmlns="" id="{C4B09A56-242D-4B5B-89FB-92EA485003FB}"/>
                  </a:ext>
                </a:extLst>
              </p:cNvPr>
              <p:cNvSpPr/>
              <p:nvPr/>
            </p:nvSpPr>
            <p:spPr>
              <a:xfrm>
                <a:off x="129476" y="3901246"/>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71" name="그룹 24">
              <a:extLst>
                <a:ext uri="{FF2B5EF4-FFF2-40B4-BE49-F238E27FC236}">
                  <a16:creationId xmlns:a16="http://schemas.microsoft.com/office/drawing/2014/main" xmlns="" id="{551DC6C9-E182-4D4F-8CC2-F1B868B3D8C3}"/>
                </a:ext>
              </a:extLst>
            </p:cNvPr>
            <p:cNvGrpSpPr/>
            <p:nvPr/>
          </p:nvGrpSpPr>
          <p:grpSpPr>
            <a:xfrm>
              <a:off x="1588153" y="2671173"/>
              <a:ext cx="831653" cy="823143"/>
              <a:chOff x="129476" y="2867806"/>
              <a:chExt cx="831653" cy="823143"/>
            </a:xfrm>
          </p:grpSpPr>
          <p:sp>
            <p:nvSpPr>
              <p:cNvPr id="251" name="직사각형 36">
                <a:extLst>
                  <a:ext uri="{FF2B5EF4-FFF2-40B4-BE49-F238E27FC236}">
                    <a16:creationId xmlns:a16="http://schemas.microsoft.com/office/drawing/2014/main" xmlns="" id="{2832027A-961D-462B-9F01-8844D14019D4}"/>
                  </a:ext>
                </a:extLst>
              </p:cNvPr>
              <p:cNvSpPr/>
              <p:nvPr/>
            </p:nvSpPr>
            <p:spPr>
              <a:xfrm>
                <a:off x="255994" y="2867806"/>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2" name="직사각형 35">
                <a:extLst>
                  <a:ext uri="{FF2B5EF4-FFF2-40B4-BE49-F238E27FC236}">
                    <a16:creationId xmlns:a16="http://schemas.microsoft.com/office/drawing/2014/main" xmlns="" id="{307CD315-A353-43E0-AA2B-7EF02671A274}"/>
                  </a:ext>
                </a:extLst>
              </p:cNvPr>
              <p:cNvSpPr/>
              <p:nvPr/>
            </p:nvSpPr>
            <p:spPr>
              <a:xfrm>
                <a:off x="192735" y="2926811"/>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3" name="직사각형 11">
                <a:extLst>
                  <a:ext uri="{FF2B5EF4-FFF2-40B4-BE49-F238E27FC236}">
                    <a16:creationId xmlns:a16="http://schemas.microsoft.com/office/drawing/2014/main" xmlns="" id="{E2471DA1-47D5-4D68-9A2A-22B86209EDD6}"/>
                  </a:ext>
                </a:extLst>
              </p:cNvPr>
              <p:cNvSpPr/>
              <p:nvPr/>
            </p:nvSpPr>
            <p:spPr>
              <a:xfrm>
                <a:off x="129476" y="2985815"/>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72" name="양쪽 중괄호 4">
              <a:extLst>
                <a:ext uri="{FF2B5EF4-FFF2-40B4-BE49-F238E27FC236}">
                  <a16:creationId xmlns:a16="http://schemas.microsoft.com/office/drawing/2014/main" xmlns="" id="{0F9934A1-972B-4560-A5A7-4C5EA4162513}"/>
                </a:ext>
              </a:extLst>
            </p:cNvPr>
            <p:cNvSpPr/>
            <p:nvPr/>
          </p:nvSpPr>
          <p:spPr>
            <a:xfrm>
              <a:off x="3852376" y="2760607"/>
              <a:ext cx="236719" cy="2326676"/>
            </a:xfrm>
            <a:custGeom>
              <a:avLst/>
              <a:gdLst>
                <a:gd name="connsiteX0" fmla="*/ 236719 w 1420368"/>
                <a:gd name="connsiteY0" fmla="*/ 2326676 h 2326676"/>
                <a:gd name="connsiteX1" fmla="*/ 118360 w 1420368"/>
                <a:gd name="connsiteY1" fmla="*/ 2208317 h 2326676"/>
                <a:gd name="connsiteX2" fmla="*/ 118359 w 1420368"/>
                <a:gd name="connsiteY2" fmla="*/ 1281697 h 2326676"/>
                <a:gd name="connsiteX3" fmla="*/ 0 w 1420368"/>
                <a:gd name="connsiteY3" fmla="*/ 1163338 h 2326676"/>
                <a:gd name="connsiteX4" fmla="*/ 118359 w 1420368"/>
                <a:gd name="connsiteY4" fmla="*/ 1044979 h 2326676"/>
                <a:gd name="connsiteX5" fmla="*/ 118359 w 1420368"/>
                <a:gd name="connsiteY5" fmla="*/ 118359 h 2326676"/>
                <a:gd name="connsiteX6" fmla="*/ 236718 w 1420368"/>
                <a:gd name="connsiteY6" fmla="*/ 0 h 2326676"/>
                <a:gd name="connsiteX7" fmla="*/ 1183649 w 1420368"/>
                <a:gd name="connsiteY7" fmla="*/ 0 h 2326676"/>
                <a:gd name="connsiteX8" fmla="*/ 1302008 w 1420368"/>
                <a:gd name="connsiteY8" fmla="*/ 118359 h 2326676"/>
                <a:gd name="connsiteX9" fmla="*/ 1302009 w 1420368"/>
                <a:gd name="connsiteY9" fmla="*/ 1044979 h 2326676"/>
                <a:gd name="connsiteX10" fmla="*/ 1420368 w 1420368"/>
                <a:gd name="connsiteY10" fmla="*/ 1163338 h 2326676"/>
                <a:gd name="connsiteX11" fmla="*/ 1302009 w 1420368"/>
                <a:gd name="connsiteY11" fmla="*/ 1281697 h 2326676"/>
                <a:gd name="connsiteX12" fmla="*/ 1302009 w 1420368"/>
                <a:gd name="connsiteY12" fmla="*/ 2208317 h 2326676"/>
                <a:gd name="connsiteX13" fmla="*/ 1183650 w 1420368"/>
                <a:gd name="connsiteY13" fmla="*/ 2326676 h 2326676"/>
                <a:gd name="connsiteX14" fmla="*/ 236719 w 1420368"/>
                <a:gd name="connsiteY14" fmla="*/ 2326676 h 2326676"/>
                <a:gd name="connsiteX0" fmla="*/ 236719 w 1420368"/>
                <a:gd name="connsiteY0" fmla="*/ 2326676 h 2326676"/>
                <a:gd name="connsiteX1" fmla="*/ 118360 w 1420368"/>
                <a:gd name="connsiteY1" fmla="*/ 2208317 h 2326676"/>
                <a:gd name="connsiteX2" fmla="*/ 118359 w 1420368"/>
                <a:gd name="connsiteY2" fmla="*/ 1281697 h 2326676"/>
                <a:gd name="connsiteX3" fmla="*/ 0 w 1420368"/>
                <a:gd name="connsiteY3" fmla="*/ 1163338 h 2326676"/>
                <a:gd name="connsiteX4" fmla="*/ 118359 w 1420368"/>
                <a:gd name="connsiteY4" fmla="*/ 1044979 h 2326676"/>
                <a:gd name="connsiteX5" fmla="*/ 118359 w 1420368"/>
                <a:gd name="connsiteY5" fmla="*/ 118359 h 2326676"/>
                <a:gd name="connsiteX6" fmla="*/ 236718 w 1420368"/>
                <a:gd name="connsiteY6" fmla="*/ 0 h 2326676"/>
                <a:gd name="connsiteX7" fmla="*/ 1183649 w 1420368"/>
                <a:gd name="connsiteY7" fmla="*/ 0 h 2326676"/>
                <a:gd name="connsiteX8" fmla="*/ 1302008 w 1420368"/>
                <a:gd name="connsiteY8" fmla="*/ 118359 h 2326676"/>
                <a:gd name="connsiteX9" fmla="*/ 1302009 w 1420368"/>
                <a:gd name="connsiteY9" fmla="*/ 1044979 h 2326676"/>
                <a:gd name="connsiteX10" fmla="*/ 1420368 w 1420368"/>
                <a:gd name="connsiteY10" fmla="*/ 1163338 h 2326676"/>
                <a:gd name="connsiteX11" fmla="*/ 1302009 w 1420368"/>
                <a:gd name="connsiteY11" fmla="*/ 1281697 h 2326676"/>
                <a:gd name="connsiteX12" fmla="*/ 1302009 w 1420368"/>
                <a:gd name="connsiteY12" fmla="*/ 2208317 h 2326676"/>
                <a:gd name="connsiteX13" fmla="*/ 1183650 w 1420368"/>
                <a:gd name="connsiteY13" fmla="*/ 2326676 h 2326676"/>
                <a:gd name="connsiteX0" fmla="*/ 236719 w 1420368"/>
                <a:gd name="connsiteY0" fmla="*/ 2326676 h 2326676"/>
                <a:gd name="connsiteX1" fmla="*/ 118360 w 1420368"/>
                <a:gd name="connsiteY1" fmla="*/ 2208317 h 2326676"/>
                <a:gd name="connsiteX2" fmla="*/ 118359 w 1420368"/>
                <a:gd name="connsiteY2" fmla="*/ 1281697 h 2326676"/>
                <a:gd name="connsiteX3" fmla="*/ 0 w 1420368"/>
                <a:gd name="connsiteY3" fmla="*/ 1163338 h 2326676"/>
                <a:gd name="connsiteX4" fmla="*/ 118359 w 1420368"/>
                <a:gd name="connsiteY4" fmla="*/ 1044979 h 2326676"/>
                <a:gd name="connsiteX5" fmla="*/ 118359 w 1420368"/>
                <a:gd name="connsiteY5" fmla="*/ 118359 h 2326676"/>
                <a:gd name="connsiteX6" fmla="*/ 236718 w 1420368"/>
                <a:gd name="connsiteY6" fmla="*/ 0 h 2326676"/>
                <a:gd name="connsiteX7" fmla="*/ 1183649 w 1420368"/>
                <a:gd name="connsiteY7" fmla="*/ 0 h 2326676"/>
                <a:gd name="connsiteX8" fmla="*/ 1302008 w 1420368"/>
                <a:gd name="connsiteY8" fmla="*/ 118359 h 2326676"/>
                <a:gd name="connsiteX9" fmla="*/ 1302009 w 1420368"/>
                <a:gd name="connsiteY9" fmla="*/ 1044979 h 2326676"/>
                <a:gd name="connsiteX10" fmla="*/ 1420368 w 1420368"/>
                <a:gd name="connsiteY10" fmla="*/ 1163338 h 2326676"/>
                <a:gd name="connsiteX11" fmla="*/ 1302009 w 1420368"/>
                <a:gd name="connsiteY11" fmla="*/ 1281697 h 2326676"/>
                <a:gd name="connsiteX12" fmla="*/ 1302009 w 1420368"/>
                <a:gd name="connsiteY12" fmla="*/ 2208317 h 2326676"/>
                <a:gd name="connsiteX13" fmla="*/ 1183650 w 1420368"/>
                <a:gd name="connsiteY13" fmla="*/ 2326676 h 2326676"/>
                <a:gd name="connsiteX14" fmla="*/ 236719 w 1420368"/>
                <a:gd name="connsiteY14" fmla="*/ 2326676 h 2326676"/>
                <a:gd name="connsiteX0" fmla="*/ 236719 w 1420368"/>
                <a:gd name="connsiteY0" fmla="*/ 2326676 h 2326676"/>
                <a:gd name="connsiteX1" fmla="*/ 118360 w 1420368"/>
                <a:gd name="connsiteY1" fmla="*/ 2208317 h 2326676"/>
                <a:gd name="connsiteX2" fmla="*/ 118359 w 1420368"/>
                <a:gd name="connsiteY2" fmla="*/ 1281697 h 2326676"/>
                <a:gd name="connsiteX3" fmla="*/ 118359 w 1420368"/>
                <a:gd name="connsiteY3" fmla="*/ 1044979 h 2326676"/>
                <a:gd name="connsiteX4" fmla="*/ 118359 w 1420368"/>
                <a:gd name="connsiteY4" fmla="*/ 118359 h 2326676"/>
                <a:gd name="connsiteX5" fmla="*/ 236718 w 1420368"/>
                <a:gd name="connsiteY5" fmla="*/ 0 h 2326676"/>
                <a:gd name="connsiteX6" fmla="*/ 1183649 w 1420368"/>
                <a:gd name="connsiteY6" fmla="*/ 0 h 2326676"/>
                <a:gd name="connsiteX7" fmla="*/ 1302008 w 1420368"/>
                <a:gd name="connsiteY7" fmla="*/ 118359 h 2326676"/>
                <a:gd name="connsiteX8" fmla="*/ 1302009 w 1420368"/>
                <a:gd name="connsiteY8" fmla="*/ 1044979 h 2326676"/>
                <a:gd name="connsiteX9" fmla="*/ 1420368 w 1420368"/>
                <a:gd name="connsiteY9" fmla="*/ 1163338 h 2326676"/>
                <a:gd name="connsiteX10" fmla="*/ 1302009 w 1420368"/>
                <a:gd name="connsiteY10" fmla="*/ 1281697 h 2326676"/>
                <a:gd name="connsiteX11" fmla="*/ 1302009 w 1420368"/>
                <a:gd name="connsiteY11" fmla="*/ 2208317 h 2326676"/>
                <a:gd name="connsiteX12" fmla="*/ 1183650 w 1420368"/>
                <a:gd name="connsiteY12" fmla="*/ 2326676 h 2326676"/>
                <a:gd name="connsiteX0" fmla="*/ 236719 w 1420368"/>
                <a:gd name="connsiteY0" fmla="*/ 2326676 h 2347845"/>
                <a:gd name="connsiteX1" fmla="*/ 118360 w 1420368"/>
                <a:gd name="connsiteY1" fmla="*/ 2208317 h 2347845"/>
                <a:gd name="connsiteX2" fmla="*/ 118359 w 1420368"/>
                <a:gd name="connsiteY2" fmla="*/ 1281697 h 2347845"/>
                <a:gd name="connsiteX3" fmla="*/ 0 w 1420368"/>
                <a:gd name="connsiteY3" fmla="*/ 1163338 h 2347845"/>
                <a:gd name="connsiteX4" fmla="*/ 118359 w 1420368"/>
                <a:gd name="connsiteY4" fmla="*/ 1044979 h 2347845"/>
                <a:gd name="connsiteX5" fmla="*/ 118359 w 1420368"/>
                <a:gd name="connsiteY5" fmla="*/ 118359 h 2347845"/>
                <a:gd name="connsiteX6" fmla="*/ 236718 w 1420368"/>
                <a:gd name="connsiteY6" fmla="*/ 0 h 2347845"/>
                <a:gd name="connsiteX7" fmla="*/ 1183649 w 1420368"/>
                <a:gd name="connsiteY7" fmla="*/ 0 h 2347845"/>
                <a:gd name="connsiteX8" fmla="*/ 1302008 w 1420368"/>
                <a:gd name="connsiteY8" fmla="*/ 118359 h 2347845"/>
                <a:gd name="connsiteX9" fmla="*/ 1302009 w 1420368"/>
                <a:gd name="connsiteY9" fmla="*/ 1044979 h 2347845"/>
                <a:gd name="connsiteX10" fmla="*/ 1420368 w 1420368"/>
                <a:gd name="connsiteY10" fmla="*/ 1163338 h 2347845"/>
                <a:gd name="connsiteX11" fmla="*/ 1302009 w 1420368"/>
                <a:gd name="connsiteY11" fmla="*/ 1281697 h 2347845"/>
                <a:gd name="connsiteX12" fmla="*/ 1302009 w 1420368"/>
                <a:gd name="connsiteY12" fmla="*/ 2208317 h 2347845"/>
                <a:gd name="connsiteX13" fmla="*/ 1183650 w 1420368"/>
                <a:gd name="connsiteY13" fmla="*/ 2326676 h 2347845"/>
                <a:gd name="connsiteX14" fmla="*/ 236719 w 1420368"/>
                <a:gd name="connsiteY14" fmla="*/ 2326676 h 2347845"/>
                <a:gd name="connsiteX0" fmla="*/ 236719 w 1420368"/>
                <a:gd name="connsiteY0" fmla="*/ 2326676 h 2347845"/>
                <a:gd name="connsiteX1" fmla="*/ 118360 w 1420368"/>
                <a:gd name="connsiteY1" fmla="*/ 2208317 h 2347845"/>
                <a:gd name="connsiteX2" fmla="*/ 118359 w 1420368"/>
                <a:gd name="connsiteY2" fmla="*/ 1044979 h 2347845"/>
                <a:gd name="connsiteX3" fmla="*/ 118359 w 1420368"/>
                <a:gd name="connsiteY3" fmla="*/ 118359 h 2347845"/>
                <a:gd name="connsiteX4" fmla="*/ 236718 w 1420368"/>
                <a:gd name="connsiteY4" fmla="*/ 0 h 2347845"/>
                <a:gd name="connsiteX5" fmla="*/ 1183649 w 1420368"/>
                <a:gd name="connsiteY5" fmla="*/ 0 h 2347845"/>
                <a:gd name="connsiteX6" fmla="*/ 1302008 w 1420368"/>
                <a:gd name="connsiteY6" fmla="*/ 118359 h 2347845"/>
                <a:gd name="connsiteX7" fmla="*/ 1302009 w 1420368"/>
                <a:gd name="connsiteY7" fmla="*/ 1044979 h 2347845"/>
                <a:gd name="connsiteX8" fmla="*/ 1420368 w 1420368"/>
                <a:gd name="connsiteY8" fmla="*/ 1163338 h 2347845"/>
                <a:gd name="connsiteX9" fmla="*/ 1302009 w 1420368"/>
                <a:gd name="connsiteY9" fmla="*/ 1281697 h 2347845"/>
                <a:gd name="connsiteX10" fmla="*/ 1302009 w 1420368"/>
                <a:gd name="connsiteY10" fmla="*/ 2208317 h 2347845"/>
                <a:gd name="connsiteX11" fmla="*/ 1183650 w 1420368"/>
                <a:gd name="connsiteY11" fmla="*/ 2326676 h 2347845"/>
                <a:gd name="connsiteX0" fmla="*/ 236719 w 1420368"/>
                <a:gd name="connsiteY0" fmla="*/ 2326676 h 2409432"/>
                <a:gd name="connsiteX1" fmla="*/ 118360 w 1420368"/>
                <a:gd name="connsiteY1" fmla="*/ 2208317 h 2409432"/>
                <a:gd name="connsiteX2" fmla="*/ 118359 w 1420368"/>
                <a:gd name="connsiteY2" fmla="*/ 1281697 h 2409432"/>
                <a:gd name="connsiteX3" fmla="*/ 0 w 1420368"/>
                <a:gd name="connsiteY3" fmla="*/ 1163338 h 2409432"/>
                <a:gd name="connsiteX4" fmla="*/ 118359 w 1420368"/>
                <a:gd name="connsiteY4" fmla="*/ 1044979 h 2409432"/>
                <a:gd name="connsiteX5" fmla="*/ 118359 w 1420368"/>
                <a:gd name="connsiteY5" fmla="*/ 118359 h 2409432"/>
                <a:gd name="connsiteX6" fmla="*/ 236718 w 1420368"/>
                <a:gd name="connsiteY6" fmla="*/ 0 h 2409432"/>
                <a:gd name="connsiteX7" fmla="*/ 1183649 w 1420368"/>
                <a:gd name="connsiteY7" fmla="*/ 0 h 2409432"/>
                <a:gd name="connsiteX8" fmla="*/ 1302008 w 1420368"/>
                <a:gd name="connsiteY8" fmla="*/ 118359 h 2409432"/>
                <a:gd name="connsiteX9" fmla="*/ 1302009 w 1420368"/>
                <a:gd name="connsiteY9" fmla="*/ 1044979 h 2409432"/>
                <a:gd name="connsiteX10" fmla="*/ 1420368 w 1420368"/>
                <a:gd name="connsiteY10" fmla="*/ 1163338 h 2409432"/>
                <a:gd name="connsiteX11" fmla="*/ 1302009 w 1420368"/>
                <a:gd name="connsiteY11" fmla="*/ 1281697 h 2409432"/>
                <a:gd name="connsiteX12" fmla="*/ 1302009 w 1420368"/>
                <a:gd name="connsiteY12" fmla="*/ 2208317 h 2409432"/>
                <a:gd name="connsiteX13" fmla="*/ 1183650 w 1420368"/>
                <a:gd name="connsiteY13" fmla="*/ 2326676 h 2409432"/>
                <a:gd name="connsiteX14" fmla="*/ 236719 w 1420368"/>
                <a:gd name="connsiteY14" fmla="*/ 2326676 h 2409432"/>
                <a:gd name="connsiteX0" fmla="*/ 236719 w 1420368"/>
                <a:gd name="connsiteY0" fmla="*/ 2326676 h 2409432"/>
                <a:gd name="connsiteX1" fmla="*/ 118360 w 1420368"/>
                <a:gd name="connsiteY1" fmla="*/ 2208317 h 2409432"/>
                <a:gd name="connsiteX2" fmla="*/ 118359 w 1420368"/>
                <a:gd name="connsiteY2" fmla="*/ 118359 h 2409432"/>
                <a:gd name="connsiteX3" fmla="*/ 236718 w 1420368"/>
                <a:gd name="connsiteY3" fmla="*/ 0 h 2409432"/>
                <a:gd name="connsiteX4" fmla="*/ 1183649 w 1420368"/>
                <a:gd name="connsiteY4" fmla="*/ 0 h 2409432"/>
                <a:gd name="connsiteX5" fmla="*/ 1302008 w 1420368"/>
                <a:gd name="connsiteY5" fmla="*/ 118359 h 2409432"/>
                <a:gd name="connsiteX6" fmla="*/ 1302009 w 1420368"/>
                <a:gd name="connsiteY6" fmla="*/ 1044979 h 2409432"/>
                <a:gd name="connsiteX7" fmla="*/ 1420368 w 1420368"/>
                <a:gd name="connsiteY7" fmla="*/ 1163338 h 2409432"/>
                <a:gd name="connsiteX8" fmla="*/ 1302009 w 1420368"/>
                <a:gd name="connsiteY8" fmla="*/ 1281697 h 2409432"/>
                <a:gd name="connsiteX9" fmla="*/ 1302009 w 1420368"/>
                <a:gd name="connsiteY9" fmla="*/ 2208317 h 2409432"/>
                <a:gd name="connsiteX10" fmla="*/ 1183650 w 1420368"/>
                <a:gd name="connsiteY10" fmla="*/ 2326676 h 2409432"/>
                <a:gd name="connsiteX0" fmla="*/ 403032 w 1586681"/>
                <a:gd name="connsiteY0" fmla="*/ 2326676 h 2409432"/>
                <a:gd name="connsiteX1" fmla="*/ 284673 w 1586681"/>
                <a:gd name="connsiteY1" fmla="*/ 2208317 h 2409432"/>
                <a:gd name="connsiteX2" fmla="*/ 284672 w 1586681"/>
                <a:gd name="connsiteY2" fmla="*/ 1281697 h 2409432"/>
                <a:gd name="connsiteX3" fmla="*/ 166313 w 1586681"/>
                <a:gd name="connsiteY3" fmla="*/ 1163338 h 2409432"/>
                <a:gd name="connsiteX4" fmla="*/ 0 w 1586681"/>
                <a:gd name="connsiteY4" fmla="*/ 967341 h 2409432"/>
                <a:gd name="connsiteX5" fmla="*/ 284672 w 1586681"/>
                <a:gd name="connsiteY5" fmla="*/ 118359 h 2409432"/>
                <a:gd name="connsiteX6" fmla="*/ 403031 w 1586681"/>
                <a:gd name="connsiteY6" fmla="*/ 0 h 2409432"/>
                <a:gd name="connsiteX7" fmla="*/ 1349962 w 1586681"/>
                <a:gd name="connsiteY7" fmla="*/ 0 h 2409432"/>
                <a:gd name="connsiteX8" fmla="*/ 1468321 w 1586681"/>
                <a:gd name="connsiteY8" fmla="*/ 118359 h 2409432"/>
                <a:gd name="connsiteX9" fmla="*/ 1468322 w 1586681"/>
                <a:gd name="connsiteY9" fmla="*/ 1044979 h 2409432"/>
                <a:gd name="connsiteX10" fmla="*/ 1586681 w 1586681"/>
                <a:gd name="connsiteY10" fmla="*/ 1163338 h 2409432"/>
                <a:gd name="connsiteX11" fmla="*/ 1468322 w 1586681"/>
                <a:gd name="connsiteY11" fmla="*/ 1281697 h 2409432"/>
                <a:gd name="connsiteX12" fmla="*/ 1468322 w 1586681"/>
                <a:gd name="connsiteY12" fmla="*/ 2208317 h 2409432"/>
                <a:gd name="connsiteX13" fmla="*/ 1349963 w 1586681"/>
                <a:gd name="connsiteY13" fmla="*/ 2326676 h 2409432"/>
                <a:gd name="connsiteX14" fmla="*/ 403032 w 1586681"/>
                <a:gd name="connsiteY14" fmla="*/ 2326676 h 2409432"/>
                <a:gd name="connsiteX0" fmla="*/ 403032 w 1586681"/>
                <a:gd name="connsiteY0" fmla="*/ 2326676 h 2409432"/>
                <a:gd name="connsiteX1" fmla="*/ 284673 w 1586681"/>
                <a:gd name="connsiteY1" fmla="*/ 2208317 h 2409432"/>
                <a:gd name="connsiteX2" fmla="*/ 284672 w 1586681"/>
                <a:gd name="connsiteY2" fmla="*/ 118359 h 2409432"/>
                <a:gd name="connsiteX3" fmla="*/ 403031 w 1586681"/>
                <a:gd name="connsiteY3" fmla="*/ 0 h 2409432"/>
                <a:gd name="connsiteX4" fmla="*/ 1349962 w 1586681"/>
                <a:gd name="connsiteY4" fmla="*/ 0 h 2409432"/>
                <a:gd name="connsiteX5" fmla="*/ 1468321 w 1586681"/>
                <a:gd name="connsiteY5" fmla="*/ 118359 h 2409432"/>
                <a:gd name="connsiteX6" fmla="*/ 1468322 w 1586681"/>
                <a:gd name="connsiteY6" fmla="*/ 1044979 h 2409432"/>
                <a:gd name="connsiteX7" fmla="*/ 1586681 w 1586681"/>
                <a:gd name="connsiteY7" fmla="*/ 1163338 h 2409432"/>
                <a:gd name="connsiteX8" fmla="*/ 1468322 w 1586681"/>
                <a:gd name="connsiteY8" fmla="*/ 1281697 h 2409432"/>
                <a:gd name="connsiteX9" fmla="*/ 1468322 w 1586681"/>
                <a:gd name="connsiteY9" fmla="*/ 2208317 h 2409432"/>
                <a:gd name="connsiteX10" fmla="*/ 1349963 w 1586681"/>
                <a:gd name="connsiteY10" fmla="*/ 2326676 h 2409432"/>
                <a:gd name="connsiteX0" fmla="*/ 724061 w 1907710"/>
                <a:gd name="connsiteY0" fmla="*/ 2326676 h 2409432"/>
                <a:gd name="connsiteX1" fmla="*/ 605702 w 1907710"/>
                <a:gd name="connsiteY1" fmla="*/ 2208317 h 2409432"/>
                <a:gd name="connsiteX2" fmla="*/ 605701 w 1907710"/>
                <a:gd name="connsiteY2" fmla="*/ 1281697 h 2409432"/>
                <a:gd name="connsiteX3" fmla="*/ 4263 w 1907710"/>
                <a:gd name="connsiteY3" fmla="*/ 1318613 h 2409432"/>
                <a:gd name="connsiteX4" fmla="*/ 321029 w 1907710"/>
                <a:gd name="connsiteY4" fmla="*/ 967341 h 2409432"/>
                <a:gd name="connsiteX5" fmla="*/ 605701 w 1907710"/>
                <a:gd name="connsiteY5" fmla="*/ 118359 h 2409432"/>
                <a:gd name="connsiteX6" fmla="*/ 724060 w 1907710"/>
                <a:gd name="connsiteY6" fmla="*/ 0 h 2409432"/>
                <a:gd name="connsiteX7" fmla="*/ 1670991 w 1907710"/>
                <a:gd name="connsiteY7" fmla="*/ 0 h 2409432"/>
                <a:gd name="connsiteX8" fmla="*/ 1789350 w 1907710"/>
                <a:gd name="connsiteY8" fmla="*/ 118359 h 2409432"/>
                <a:gd name="connsiteX9" fmla="*/ 1789351 w 1907710"/>
                <a:gd name="connsiteY9" fmla="*/ 1044979 h 2409432"/>
                <a:gd name="connsiteX10" fmla="*/ 1907710 w 1907710"/>
                <a:gd name="connsiteY10" fmla="*/ 1163338 h 2409432"/>
                <a:gd name="connsiteX11" fmla="*/ 1789351 w 1907710"/>
                <a:gd name="connsiteY11" fmla="*/ 1281697 h 2409432"/>
                <a:gd name="connsiteX12" fmla="*/ 1789351 w 1907710"/>
                <a:gd name="connsiteY12" fmla="*/ 2208317 h 2409432"/>
                <a:gd name="connsiteX13" fmla="*/ 1670992 w 1907710"/>
                <a:gd name="connsiteY13" fmla="*/ 2326676 h 2409432"/>
                <a:gd name="connsiteX14" fmla="*/ 724061 w 1907710"/>
                <a:gd name="connsiteY14" fmla="*/ 2326676 h 2409432"/>
                <a:gd name="connsiteX0" fmla="*/ 724061 w 1907710"/>
                <a:gd name="connsiteY0" fmla="*/ 2326676 h 2409432"/>
                <a:gd name="connsiteX1" fmla="*/ 605702 w 1907710"/>
                <a:gd name="connsiteY1" fmla="*/ 2208317 h 2409432"/>
                <a:gd name="connsiteX2" fmla="*/ 605701 w 1907710"/>
                <a:gd name="connsiteY2" fmla="*/ 118359 h 2409432"/>
                <a:gd name="connsiteX3" fmla="*/ 724060 w 1907710"/>
                <a:gd name="connsiteY3" fmla="*/ 0 h 2409432"/>
                <a:gd name="connsiteX4" fmla="*/ 1670991 w 1907710"/>
                <a:gd name="connsiteY4" fmla="*/ 0 h 2409432"/>
                <a:gd name="connsiteX5" fmla="*/ 1789350 w 1907710"/>
                <a:gd name="connsiteY5" fmla="*/ 118359 h 2409432"/>
                <a:gd name="connsiteX6" fmla="*/ 1789351 w 1907710"/>
                <a:gd name="connsiteY6" fmla="*/ 1044979 h 2409432"/>
                <a:gd name="connsiteX7" fmla="*/ 1907710 w 1907710"/>
                <a:gd name="connsiteY7" fmla="*/ 1163338 h 2409432"/>
                <a:gd name="connsiteX8" fmla="*/ 1789351 w 1907710"/>
                <a:gd name="connsiteY8" fmla="*/ 1281697 h 2409432"/>
                <a:gd name="connsiteX9" fmla="*/ 1789351 w 1907710"/>
                <a:gd name="connsiteY9" fmla="*/ 2208317 h 2409432"/>
                <a:gd name="connsiteX10" fmla="*/ 1670992 w 1907710"/>
                <a:gd name="connsiteY10" fmla="*/ 2326676 h 2409432"/>
                <a:gd name="connsiteX0" fmla="*/ 720109 w 1903758"/>
                <a:gd name="connsiteY0" fmla="*/ 2326676 h 2409432"/>
                <a:gd name="connsiteX1" fmla="*/ 601750 w 1903758"/>
                <a:gd name="connsiteY1" fmla="*/ 2208317 h 2409432"/>
                <a:gd name="connsiteX2" fmla="*/ 265319 w 1903758"/>
                <a:gd name="connsiteY2" fmla="*/ 1411093 h 2409432"/>
                <a:gd name="connsiteX3" fmla="*/ 311 w 1903758"/>
                <a:gd name="connsiteY3" fmla="*/ 1318613 h 2409432"/>
                <a:gd name="connsiteX4" fmla="*/ 317077 w 1903758"/>
                <a:gd name="connsiteY4" fmla="*/ 967341 h 2409432"/>
                <a:gd name="connsiteX5" fmla="*/ 601749 w 1903758"/>
                <a:gd name="connsiteY5" fmla="*/ 118359 h 2409432"/>
                <a:gd name="connsiteX6" fmla="*/ 720108 w 1903758"/>
                <a:gd name="connsiteY6" fmla="*/ 0 h 2409432"/>
                <a:gd name="connsiteX7" fmla="*/ 1667039 w 1903758"/>
                <a:gd name="connsiteY7" fmla="*/ 0 h 2409432"/>
                <a:gd name="connsiteX8" fmla="*/ 1785398 w 1903758"/>
                <a:gd name="connsiteY8" fmla="*/ 118359 h 2409432"/>
                <a:gd name="connsiteX9" fmla="*/ 1785399 w 1903758"/>
                <a:gd name="connsiteY9" fmla="*/ 1044979 h 2409432"/>
                <a:gd name="connsiteX10" fmla="*/ 1903758 w 1903758"/>
                <a:gd name="connsiteY10" fmla="*/ 1163338 h 2409432"/>
                <a:gd name="connsiteX11" fmla="*/ 1785399 w 1903758"/>
                <a:gd name="connsiteY11" fmla="*/ 1281697 h 2409432"/>
                <a:gd name="connsiteX12" fmla="*/ 1785399 w 1903758"/>
                <a:gd name="connsiteY12" fmla="*/ 2208317 h 2409432"/>
                <a:gd name="connsiteX13" fmla="*/ 1667040 w 1903758"/>
                <a:gd name="connsiteY13" fmla="*/ 2326676 h 2409432"/>
                <a:gd name="connsiteX14" fmla="*/ 720109 w 1903758"/>
                <a:gd name="connsiteY14" fmla="*/ 2326676 h 2409432"/>
                <a:gd name="connsiteX0" fmla="*/ 720109 w 1903758"/>
                <a:gd name="connsiteY0" fmla="*/ 2326676 h 2409432"/>
                <a:gd name="connsiteX1" fmla="*/ 601750 w 1903758"/>
                <a:gd name="connsiteY1" fmla="*/ 2208317 h 2409432"/>
                <a:gd name="connsiteX2" fmla="*/ 601749 w 1903758"/>
                <a:gd name="connsiteY2" fmla="*/ 118359 h 2409432"/>
                <a:gd name="connsiteX3" fmla="*/ 720108 w 1903758"/>
                <a:gd name="connsiteY3" fmla="*/ 0 h 2409432"/>
                <a:gd name="connsiteX4" fmla="*/ 1667039 w 1903758"/>
                <a:gd name="connsiteY4" fmla="*/ 0 h 2409432"/>
                <a:gd name="connsiteX5" fmla="*/ 1785398 w 1903758"/>
                <a:gd name="connsiteY5" fmla="*/ 118359 h 2409432"/>
                <a:gd name="connsiteX6" fmla="*/ 1785399 w 1903758"/>
                <a:gd name="connsiteY6" fmla="*/ 1044979 h 2409432"/>
                <a:gd name="connsiteX7" fmla="*/ 1903758 w 1903758"/>
                <a:gd name="connsiteY7" fmla="*/ 1163338 h 2409432"/>
                <a:gd name="connsiteX8" fmla="*/ 1785399 w 1903758"/>
                <a:gd name="connsiteY8" fmla="*/ 1281697 h 2409432"/>
                <a:gd name="connsiteX9" fmla="*/ 1785399 w 1903758"/>
                <a:gd name="connsiteY9" fmla="*/ 2208317 h 2409432"/>
                <a:gd name="connsiteX10" fmla="*/ 1667040 w 1903758"/>
                <a:gd name="connsiteY10" fmla="*/ 2326676 h 2409432"/>
                <a:gd name="connsiteX0" fmla="*/ 720109 w 1903758"/>
                <a:gd name="connsiteY0" fmla="*/ 2326676 h 2373194"/>
                <a:gd name="connsiteX1" fmla="*/ 601750 w 1903758"/>
                <a:gd name="connsiteY1" fmla="*/ 2208317 h 2373194"/>
                <a:gd name="connsiteX2" fmla="*/ 265319 w 1903758"/>
                <a:gd name="connsiteY2" fmla="*/ 1411093 h 2373194"/>
                <a:gd name="connsiteX3" fmla="*/ 311 w 1903758"/>
                <a:gd name="connsiteY3" fmla="*/ 1318613 h 2373194"/>
                <a:gd name="connsiteX4" fmla="*/ 317077 w 1903758"/>
                <a:gd name="connsiteY4" fmla="*/ 967341 h 2373194"/>
                <a:gd name="connsiteX5" fmla="*/ 601749 w 1903758"/>
                <a:gd name="connsiteY5" fmla="*/ 118359 h 2373194"/>
                <a:gd name="connsiteX6" fmla="*/ 720108 w 1903758"/>
                <a:gd name="connsiteY6" fmla="*/ 0 h 2373194"/>
                <a:gd name="connsiteX7" fmla="*/ 1667039 w 1903758"/>
                <a:gd name="connsiteY7" fmla="*/ 0 h 2373194"/>
                <a:gd name="connsiteX8" fmla="*/ 1785398 w 1903758"/>
                <a:gd name="connsiteY8" fmla="*/ 118359 h 2373194"/>
                <a:gd name="connsiteX9" fmla="*/ 1785399 w 1903758"/>
                <a:gd name="connsiteY9" fmla="*/ 1044979 h 2373194"/>
                <a:gd name="connsiteX10" fmla="*/ 1903758 w 1903758"/>
                <a:gd name="connsiteY10" fmla="*/ 1163338 h 2373194"/>
                <a:gd name="connsiteX11" fmla="*/ 1785399 w 1903758"/>
                <a:gd name="connsiteY11" fmla="*/ 1281697 h 2373194"/>
                <a:gd name="connsiteX12" fmla="*/ 1785399 w 1903758"/>
                <a:gd name="connsiteY12" fmla="*/ 2208317 h 2373194"/>
                <a:gd name="connsiteX13" fmla="*/ 1667040 w 1903758"/>
                <a:gd name="connsiteY13" fmla="*/ 2326676 h 2373194"/>
                <a:gd name="connsiteX14" fmla="*/ 720109 w 1903758"/>
                <a:gd name="connsiteY14" fmla="*/ 2326676 h 2373194"/>
                <a:gd name="connsiteX0" fmla="*/ 720109 w 1903758"/>
                <a:gd name="connsiteY0" fmla="*/ 2326676 h 2373194"/>
                <a:gd name="connsiteX1" fmla="*/ 601750 w 1903758"/>
                <a:gd name="connsiteY1" fmla="*/ 2208317 h 2373194"/>
                <a:gd name="connsiteX2" fmla="*/ 133726 w 1903758"/>
                <a:gd name="connsiteY2" fmla="*/ 2226401 h 2373194"/>
                <a:gd name="connsiteX3" fmla="*/ 601749 w 1903758"/>
                <a:gd name="connsiteY3" fmla="*/ 118359 h 2373194"/>
                <a:gd name="connsiteX4" fmla="*/ 720108 w 1903758"/>
                <a:gd name="connsiteY4" fmla="*/ 0 h 2373194"/>
                <a:gd name="connsiteX5" fmla="*/ 1667039 w 1903758"/>
                <a:gd name="connsiteY5" fmla="*/ 0 h 2373194"/>
                <a:gd name="connsiteX6" fmla="*/ 1785398 w 1903758"/>
                <a:gd name="connsiteY6" fmla="*/ 118359 h 2373194"/>
                <a:gd name="connsiteX7" fmla="*/ 1785399 w 1903758"/>
                <a:gd name="connsiteY7" fmla="*/ 1044979 h 2373194"/>
                <a:gd name="connsiteX8" fmla="*/ 1903758 w 1903758"/>
                <a:gd name="connsiteY8" fmla="*/ 1163338 h 2373194"/>
                <a:gd name="connsiteX9" fmla="*/ 1785399 w 1903758"/>
                <a:gd name="connsiteY9" fmla="*/ 1281697 h 2373194"/>
                <a:gd name="connsiteX10" fmla="*/ 1785399 w 1903758"/>
                <a:gd name="connsiteY10" fmla="*/ 2208317 h 2373194"/>
                <a:gd name="connsiteX11" fmla="*/ 1667040 w 1903758"/>
                <a:gd name="connsiteY11" fmla="*/ 2326676 h 2373194"/>
                <a:gd name="connsiteX0" fmla="*/ 728778 w 1912427"/>
                <a:gd name="connsiteY0" fmla="*/ 2326676 h 2373194"/>
                <a:gd name="connsiteX1" fmla="*/ 610419 w 1912427"/>
                <a:gd name="connsiteY1" fmla="*/ 2208317 h 2373194"/>
                <a:gd name="connsiteX2" fmla="*/ 273988 w 1912427"/>
                <a:gd name="connsiteY2" fmla="*/ 1411093 h 2373194"/>
                <a:gd name="connsiteX3" fmla="*/ 8980 w 1912427"/>
                <a:gd name="connsiteY3" fmla="*/ 1318613 h 2373194"/>
                <a:gd name="connsiteX4" fmla="*/ 610418 w 1912427"/>
                <a:gd name="connsiteY4" fmla="*/ 118359 h 2373194"/>
                <a:gd name="connsiteX5" fmla="*/ 728777 w 1912427"/>
                <a:gd name="connsiteY5" fmla="*/ 0 h 2373194"/>
                <a:gd name="connsiteX6" fmla="*/ 1675708 w 1912427"/>
                <a:gd name="connsiteY6" fmla="*/ 0 h 2373194"/>
                <a:gd name="connsiteX7" fmla="*/ 1794067 w 1912427"/>
                <a:gd name="connsiteY7" fmla="*/ 118359 h 2373194"/>
                <a:gd name="connsiteX8" fmla="*/ 1794068 w 1912427"/>
                <a:gd name="connsiteY8" fmla="*/ 1044979 h 2373194"/>
                <a:gd name="connsiteX9" fmla="*/ 1912427 w 1912427"/>
                <a:gd name="connsiteY9" fmla="*/ 1163338 h 2373194"/>
                <a:gd name="connsiteX10" fmla="*/ 1794068 w 1912427"/>
                <a:gd name="connsiteY10" fmla="*/ 1281697 h 2373194"/>
                <a:gd name="connsiteX11" fmla="*/ 1794068 w 1912427"/>
                <a:gd name="connsiteY11" fmla="*/ 2208317 h 2373194"/>
                <a:gd name="connsiteX12" fmla="*/ 1675709 w 1912427"/>
                <a:gd name="connsiteY12" fmla="*/ 2326676 h 2373194"/>
                <a:gd name="connsiteX13" fmla="*/ 728778 w 1912427"/>
                <a:gd name="connsiteY13" fmla="*/ 2326676 h 2373194"/>
                <a:gd name="connsiteX0" fmla="*/ 728778 w 1912427"/>
                <a:gd name="connsiteY0" fmla="*/ 2326676 h 2373194"/>
                <a:gd name="connsiteX1" fmla="*/ 610419 w 1912427"/>
                <a:gd name="connsiteY1" fmla="*/ 2208317 h 2373194"/>
                <a:gd name="connsiteX2" fmla="*/ 142395 w 1912427"/>
                <a:gd name="connsiteY2" fmla="*/ 2226401 h 2373194"/>
                <a:gd name="connsiteX3" fmla="*/ 610418 w 1912427"/>
                <a:gd name="connsiteY3" fmla="*/ 118359 h 2373194"/>
                <a:gd name="connsiteX4" fmla="*/ 728777 w 1912427"/>
                <a:gd name="connsiteY4" fmla="*/ 0 h 2373194"/>
                <a:gd name="connsiteX5" fmla="*/ 1675708 w 1912427"/>
                <a:gd name="connsiteY5" fmla="*/ 0 h 2373194"/>
                <a:gd name="connsiteX6" fmla="*/ 1794067 w 1912427"/>
                <a:gd name="connsiteY6" fmla="*/ 118359 h 2373194"/>
                <a:gd name="connsiteX7" fmla="*/ 1794068 w 1912427"/>
                <a:gd name="connsiteY7" fmla="*/ 1044979 h 2373194"/>
                <a:gd name="connsiteX8" fmla="*/ 1912427 w 1912427"/>
                <a:gd name="connsiteY8" fmla="*/ 1163338 h 2373194"/>
                <a:gd name="connsiteX9" fmla="*/ 1794068 w 1912427"/>
                <a:gd name="connsiteY9" fmla="*/ 1281697 h 2373194"/>
                <a:gd name="connsiteX10" fmla="*/ 1794068 w 1912427"/>
                <a:gd name="connsiteY10" fmla="*/ 2208317 h 2373194"/>
                <a:gd name="connsiteX11" fmla="*/ 1675709 w 1912427"/>
                <a:gd name="connsiteY11" fmla="*/ 2326676 h 2373194"/>
                <a:gd name="connsiteX0" fmla="*/ 719798 w 1903447"/>
                <a:gd name="connsiteY0" fmla="*/ 2326676 h 2373194"/>
                <a:gd name="connsiteX1" fmla="*/ 601439 w 1903447"/>
                <a:gd name="connsiteY1" fmla="*/ 2208317 h 2373194"/>
                <a:gd name="connsiteX2" fmla="*/ 0 w 1903447"/>
                <a:gd name="connsiteY2" fmla="*/ 1318613 h 2373194"/>
                <a:gd name="connsiteX3" fmla="*/ 601438 w 1903447"/>
                <a:gd name="connsiteY3" fmla="*/ 118359 h 2373194"/>
                <a:gd name="connsiteX4" fmla="*/ 719797 w 1903447"/>
                <a:gd name="connsiteY4" fmla="*/ 0 h 2373194"/>
                <a:gd name="connsiteX5" fmla="*/ 1666728 w 1903447"/>
                <a:gd name="connsiteY5" fmla="*/ 0 h 2373194"/>
                <a:gd name="connsiteX6" fmla="*/ 1785087 w 1903447"/>
                <a:gd name="connsiteY6" fmla="*/ 118359 h 2373194"/>
                <a:gd name="connsiteX7" fmla="*/ 1785088 w 1903447"/>
                <a:gd name="connsiteY7" fmla="*/ 1044979 h 2373194"/>
                <a:gd name="connsiteX8" fmla="*/ 1903447 w 1903447"/>
                <a:gd name="connsiteY8" fmla="*/ 1163338 h 2373194"/>
                <a:gd name="connsiteX9" fmla="*/ 1785088 w 1903447"/>
                <a:gd name="connsiteY9" fmla="*/ 1281697 h 2373194"/>
                <a:gd name="connsiteX10" fmla="*/ 1785088 w 1903447"/>
                <a:gd name="connsiteY10" fmla="*/ 2208317 h 2373194"/>
                <a:gd name="connsiteX11" fmla="*/ 1666729 w 1903447"/>
                <a:gd name="connsiteY11" fmla="*/ 2326676 h 2373194"/>
                <a:gd name="connsiteX12" fmla="*/ 719798 w 1903447"/>
                <a:gd name="connsiteY12" fmla="*/ 2326676 h 2373194"/>
                <a:gd name="connsiteX0" fmla="*/ 719798 w 1903447"/>
                <a:gd name="connsiteY0" fmla="*/ 2326676 h 2373194"/>
                <a:gd name="connsiteX1" fmla="*/ 601439 w 1903447"/>
                <a:gd name="connsiteY1" fmla="*/ 2208317 h 2373194"/>
                <a:gd name="connsiteX2" fmla="*/ 133415 w 1903447"/>
                <a:gd name="connsiteY2" fmla="*/ 2226401 h 2373194"/>
                <a:gd name="connsiteX3" fmla="*/ 601438 w 1903447"/>
                <a:gd name="connsiteY3" fmla="*/ 118359 h 2373194"/>
                <a:gd name="connsiteX4" fmla="*/ 719797 w 1903447"/>
                <a:gd name="connsiteY4" fmla="*/ 0 h 2373194"/>
                <a:gd name="connsiteX5" fmla="*/ 1666728 w 1903447"/>
                <a:gd name="connsiteY5" fmla="*/ 0 h 2373194"/>
                <a:gd name="connsiteX6" fmla="*/ 1785087 w 1903447"/>
                <a:gd name="connsiteY6" fmla="*/ 118359 h 2373194"/>
                <a:gd name="connsiteX7" fmla="*/ 1785088 w 1903447"/>
                <a:gd name="connsiteY7" fmla="*/ 1044979 h 2373194"/>
                <a:gd name="connsiteX8" fmla="*/ 1903447 w 1903447"/>
                <a:gd name="connsiteY8" fmla="*/ 1163338 h 2373194"/>
                <a:gd name="connsiteX9" fmla="*/ 1785088 w 1903447"/>
                <a:gd name="connsiteY9" fmla="*/ 1281697 h 2373194"/>
                <a:gd name="connsiteX10" fmla="*/ 1785088 w 1903447"/>
                <a:gd name="connsiteY10" fmla="*/ 2208317 h 2373194"/>
                <a:gd name="connsiteX11" fmla="*/ 1666729 w 1903447"/>
                <a:gd name="connsiteY11" fmla="*/ 2326676 h 2373194"/>
                <a:gd name="connsiteX0" fmla="*/ 586383 w 1770032"/>
                <a:gd name="connsiteY0" fmla="*/ 2326676 h 2409432"/>
                <a:gd name="connsiteX1" fmla="*/ 468024 w 1770032"/>
                <a:gd name="connsiteY1" fmla="*/ 2208317 h 2409432"/>
                <a:gd name="connsiteX2" fmla="*/ 468023 w 1770032"/>
                <a:gd name="connsiteY2" fmla="*/ 118359 h 2409432"/>
                <a:gd name="connsiteX3" fmla="*/ 586382 w 1770032"/>
                <a:gd name="connsiteY3" fmla="*/ 0 h 2409432"/>
                <a:gd name="connsiteX4" fmla="*/ 1533313 w 1770032"/>
                <a:gd name="connsiteY4" fmla="*/ 0 h 2409432"/>
                <a:gd name="connsiteX5" fmla="*/ 1651672 w 1770032"/>
                <a:gd name="connsiteY5" fmla="*/ 118359 h 2409432"/>
                <a:gd name="connsiteX6" fmla="*/ 1651673 w 1770032"/>
                <a:gd name="connsiteY6" fmla="*/ 1044979 h 2409432"/>
                <a:gd name="connsiteX7" fmla="*/ 1770032 w 1770032"/>
                <a:gd name="connsiteY7" fmla="*/ 1163338 h 2409432"/>
                <a:gd name="connsiteX8" fmla="*/ 1651673 w 1770032"/>
                <a:gd name="connsiteY8" fmla="*/ 1281697 h 2409432"/>
                <a:gd name="connsiteX9" fmla="*/ 1651673 w 1770032"/>
                <a:gd name="connsiteY9" fmla="*/ 2208317 h 2409432"/>
                <a:gd name="connsiteX10" fmla="*/ 1533314 w 1770032"/>
                <a:gd name="connsiteY10" fmla="*/ 2326676 h 2409432"/>
                <a:gd name="connsiteX11" fmla="*/ 586383 w 1770032"/>
                <a:gd name="connsiteY11" fmla="*/ 2326676 h 2409432"/>
                <a:gd name="connsiteX0" fmla="*/ 586383 w 1770032"/>
                <a:gd name="connsiteY0" fmla="*/ 2326676 h 2409432"/>
                <a:gd name="connsiteX1" fmla="*/ 468024 w 1770032"/>
                <a:gd name="connsiteY1" fmla="*/ 2208317 h 2409432"/>
                <a:gd name="connsiteX2" fmla="*/ 0 w 1770032"/>
                <a:gd name="connsiteY2" fmla="*/ 2226401 h 2409432"/>
                <a:gd name="connsiteX3" fmla="*/ 468023 w 1770032"/>
                <a:gd name="connsiteY3" fmla="*/ 118359 h 2409432"/>
                <a:gd name="connsiteX4" fmla="*/ 586382 w 1770032"/>
                <a:gd name="connsiteY4" fmla="*/ 0 h 2409432"/>
                <a:gd name="connsiteX5" fmla="*/ 1533313 w 1770032"/>
                <a:gd name="connsiteY5" fmla="*/ 0 h 2409432"/>
                <a:gd name="connsiteX6" fmla="*/ 1651672 w 1770032"/>
                <a:gd name="connsiteY6" fmla="*/ 118359 h 2409432"/>
                <a:gd name="connsiteX7" fmla="*/ 1651673 w 1770032"/>
                <a:gd name="connsiteY7" fmla="*/ 1044979 h 2409432"/>
                <a:gd name="connsiteX8" fmla="*/ 1770032 w 1770032"/>
                <a:gd name="connsiteY8" fmla="*/ 1163338 h 2409432"/>
                <a:gd name="connsiteX9" fmla="*/ 1651673 w 1770032"/>
                <a:gd name="connsiteY9" fmla="*/ 1281697 h 2409432"/>
                <a:gd name="connsiteX10" fmla="*/ 1651673 w 1770032"/>
                <a:gd name="connsiteY10" fmla="*/ 2208317 h 2409432"/>
                <a:gd name="connsiteX11" fmla="*/ 1533314 w 1770032"/>
                <a:gd name="connsiteY11" fmla="*/ 2326676 h 2409432"/>
                <a:gd name="connsiteX0" fmla="*/ 587105 w 1770754"/>
                <a:gd name="connsiteY0" fmla="*/ 2326676 h 2409432"/>
                <a:gd name="connsiteX1" fmla="*/ 468746 w 1770754"/>
                <a:gd name="connsiteY1" fmla="*/ 2208317 h 2409432"/>
                <a:gd name="connsiteX2" fmla="*/ 468745 w 1770754"/>
                <a:gd name="connsiteY2" fmla="*/ 118359 h 2409432"/>
                <a:gd name="connsiteX3" fmla="*/ 587104 w 1770754"/>
                <a:gd name="connsiteY3" fmla="*/ 0 h 2409432"/>
                <a:gd name="connsiteX4" fmla="*/ 1534035 w 1770754"/>
                <a:gd name="connsiteY4" fmla="*/ 0 h 2409432"/>
                <a:gd name="connsiteX5" fmla="*/ 1652394 w 1770754"/>
                <a:gd name="connsiteY5" fmla="*/ 118359 h 2409432"/>
                <a:gd name="connsiteX6" fmla="*/ 1652395 w 1770754"/>
                <a:gd name="connsiteY6" fmla="*/ 1044979 h 2409432"/>
                <a:gd name="connsiteX7" fmla="*/ 1770754 w 1770754"/>
                <a:gd name="connsiteY7" fmla="*/ 1163338 h 2409432"/>
                <a:gd name="connsiteX8" fmla="*/ 1652395 w 1770754"/>
                <a:gd name="connsiteY8" fmla="*/ 1281697 h 2409432"/>
                <a:gd name="connsiteX9" fmla="*/ 1652395 w 1770754"/>
                <a:gd name="connsiteY9" fmla="*/ 2208317 h 2409432"/>
                <a:gd name="connsiteX10" fmla="*/ 1534036 w 1770754"/>
                <a:gd name="connsiteY10" fmla="*/ 2326676 h 2409432"/>
                <a:gd name="connsiteX11" fmla="*/ 587105 w 1770754"/>
                <a:gd name="connsiteY11" fmla="*/ 2326676 h 2409432"/>
                <a:gd name="connsiteX0" fmla="*/ 587105 w 1770754"/>
                <a:gd name="connsiteY0" fmla="*/ 2326676 h 2409432"/>
                <a:gd name="connsiteX1" fmla="*/ 468746 w 1770754"/>
                <a:gd name="connsiteY1" fmla="*/ 2208317 h 2409432"/>
                <a:gd name="connsiteX2" fmla="*/ 722 w 1770754"/>
                <a:gd name="connsiteY2" fmla="*/ 2226401 h 2409432"/>
                <a:gd name="connsiteX3" fmla="*/ 587104 w 1770754"/>
                <a:gd name="connsiteY3" fmla="*/ 0 h 2409432"/>
                <a:gd name="connsiteX4" fmla="*/ 1534035 w 1770754"/>
                <a:gd name="connsiteY4" fmla="*/ 0 h 2409432"/>
                <a:gd name="connsiteX5" fmla="*/ 1652394 w 1770754"/>
                <a:gd name="connsiteY5" fmla="*/ 118359 h 2409432"/>
                <a:gd name="connsiteX6" fmla="*/ 1652395 w 1770754"/>
                <a:gd name="connsiteY6" fmla="*/ 1044979 h 2409432"/>
                <a:gd name="connsiteX7" fmla="*/ 1770754 w 1770754"/>
                <a:gd name="connsiteY7" fmla="*/ 1163338 h 2409432"/>
                <a:gd name="connsiteX8" fmla="*/ 1652395 w 1770754"/>
                <a:gd name="connsiteY8" fmla="*/ 1281697 h 2409432"/>
                <a:gd name="connsiteX9" fmla="*/ 1652395 w 1770754"/>
                <a:gd name="connsiteY9" fmla="*/ 2208317 h 2409432"/>
                <a:gd name="connsiteX10" fmla="*/ 1534036 w 1770754"/>
                <a:gd name="connsiteY10" fmla="*/ 2326676 h 2409432"/>
                <a:gd name="connsiteX0" fmla="*/ 133155 w 1316804"/>
                <a:gd name="connsiteY0" fmla="*/ 2326676 h 2417782"/>
                <a:gd name="connsiteX1" fmla="*/ 14796 w 1316804"/>
                <a:gd name="connsiteY1" fmla="*/ 2208317 h 2417782"/>
                <a:gd name="connsiteX2" fmla="*/ 14795 w 1316804"/>
                <a:gd name="connsiteY2" fmla="*/ 118359 h 2417782"/>
                <a:gd name="connsiteX3" fmla="*/ 133154 w 1316804"/>
                <a:gd name="connsiteY3" fmla="*/ 0 h 2417782"/>
                <a:gd name="connsiteX4" fmla="*/ 1080085 w 1316804"/>
                <a:gd name="connsiteY4" fmla="*/ 0 h 2417782"/>
                <a:gd name="connsiteX5" fmla="*/ 1198444 w 1316804"/>
                <a:gd name="connsiteY5" fmla="*/ 118359 h 2417782"/>
                <a:gd name="connsiteX6" fmla="*/ 1198445 w 1316804"/>
                <a:gd name="connsiteY6" fmla="*/ 1044979 h 2417782"/>
                <a:gd name="connsiteX7" fmla="*/ 1316804 w 1316804"/>
                <a:gd name="connsiteY7" fmla="*/ 1163338 h 2417782"/>
                <a:gd name="connsiteX8" fmla="*/ 1198445 w 1316804"/>
                <a:gd name="connsiteY8" fmla="*/ 1281697 h 2417782"/>
                <a:gd name="connsiteX9" fmla="*/ 1198445 w 1316804"/>
                <a:gd name="connsiteY9" fmla="*/ 2208317 h 2417782"/>
                <a:gd name="connsiteX10" fmla="*/ 1080086 w 1316804"/>
                <a:gd name="connsiteY10" fmla="*/ 2326676 h 2417782"/>
                <a:gd name="connsiteX11" fmla="*/ 133155 w 1316804"/>
                <a:gd name="connsiteY11" fmla="*/ 2326676 h 2417782"/>
                <a:gd name="connsiteX0" fmla="*/ 133155 w 1316804"/>
                <a:gd name="connsiteY0" fmla="*/ 2326676 h 2417782"/>
                <a:gd name="connsiteX1" fmla="*/ 14796 w 1316804"/>
                <a:gd name="connsiteY1" fmla="*/ 2208317 h 2417782"/>
                <a:gd name="connsiteX2" fmla="*/ 133154 w 1316804"/>
                <a:gd name="connsiteY2" fmla="*/ 0 h 2417782"/>
                <a:gd name="connsiteX3" fmla="*/ 1080085 w 1316804"/>
                <a:gd name="connsiteY3" fmla="*/ 0 h 2417782"/>
                <a:gd name="connsiteX4" fmla="*/ 1198444 w 1316804"/>
                <a:gd name="connsiteY4" fmla="*/ 118359 h 2417782"/>
                <a:gd name="connsiteX5" fmla="*/ 1198445 w 1316804"/>
                <a:gd name="connsiteY5" fmla="*/ 1044979 h 2417782"/>
                <a:gd name="connsiteX6" fmla="*/ 1316804 w 1316804"/>
                <a:gd name="connsiteY6" fmla="*/ 1163338 h 2417782"/>
                <a:gd name="connsiteX7" fmla="*/ 1198445 w 1316804"/>
                <a:gd name="connsiteY7" fmla="*/ 1281697 h 2417782"/>
                <a:gd name="connsiteX8" fmla="*/ 1198445 w 1316804"/>
                <a:gd name="connsiteY8" fmla="*/ 2208317 h 2417782"/>
                <a:gd name="connsiteX9" fmla="*/ 1080086 w 1316804"/>
                <a:gd name="connsiteY9" fmla="*/ 2326676 h 2417782"/>
                <a:gd name="connsiteX0" fmla="*/ 133155 w 1316804"/>
                <a:gd name="connsiteY0" fmla="*/ 2326676 h 2409432"/>
                <a:gd name="connsiteX1" fmla="*/ 14796 w 1316804"/>
                <a:gd name="connsiteY1" fmla="*/ 2208317 h 2409432"/>
                <a:gd name="connsiteX2" fmla="*/ 14795 w 1316804"/>
                <a:gd name="connsiteY2" fmla="*/ 118359 h 2409432"/>
                <a:gd name="connsiteX3" fmla="*/ 133154 w 1316804"/>
                <a:gd name="connsiteY3" fmla="*/ 0 h 2409432"/>
                <a:gd name="connsiteX4" fmla="*/ 1080085 w 1316804"/>
                <a:gd name="connsiteY4" fmla="*/ 0 h 2409432"/>
                <a:gd name="connsiteX5" fmla="*/ 1198444 w 1316804"/>
                <a:gd name="connsiteY5" fmla="*/ 118359 h 2409432"/>
                <a:gd name="connsiteX6" fmla="*/ 1198445 w 1316804"/>
                <a:gd name="connsiteY6" fmla="*/ 1044979 h 2409432"/>
                <a:gd name="connsiteX7" fmla="*/ 1316804 w 1316804"/>
                <a:gd name="connsiteY7" fmla="*/ 1163338 h 2409432"/>
                <a:gd name="connsiteX8" fmla="*/ 1198445 w 1316804"/>
                <a:gd name="connsiteY8" fmla="*/ 1281697 h 2409432"/>
                <a:gd name="connsiteX9" fmla="*/ 1198445 w 1316804"/>
                <a:gd name="connsiteY9" fmla="*/ 2208317 h 2409432"/>
                <a:gd name="connsiteX10" fmla="*/ 1080086 w 1316804"/>
                <a:gd name="connsiteY10" fmla="*/ 2326676 h 2409432"/>
                <a:gd name="connsiteX11" fmla="*/ 133155 w 1316804"/>
                <a:gd name="connsiteY11" fmla="*/ 2326676 h 2409432"/>
                <a:gd name="connsiteX0" fmla="*/ 133155 w 1316804"/>
                <a:gd name="connsiteY0" fmla="*/ 2326676 h 2409432"/>
                <a:gd name="connsiteX1" fmla="*/ 133154 w 1316804"/>
                <a:gd name="connsiteY1" fmla="*/ 0 h 2409432"/>
                <a:gd name="connsiteX2" fmla="*/ 1080085 w 1316804"/>
                <a:gd name="connsiteY2" fmla="*/ 0 h 2409432"/>
                <a:gd name="connsiteX3" fmla="*/ 1198444 w 1316804"/>
                <a:gd name="connsiteY3" fmla="*/ 118359 h 2409432"/>
                <a:gd name="connsiteX4" fmla="*/ 1198445 w 1316804"/>
                <a:gd name="connsiteY4" fmla="*/ 1044979 h 2409432"/>
                <a:gd name="connsiteX5" fmla="*/ 1316804 w 1316804"/>
                <a:gd name="connsiteY5" fmla="*/ 1163338 h 2409432"/>
                <a:gd name="connsiteX6" fmla="*/ 1198445 w 1316804"/>
                <a:gd name="connsiteY6" fmla="*/ 1281697 h 2409432"/>
                <a:gd name="connsiteX7" fmla="*/ 1198445 w 1316804"/>
                <a:gd name="connsiteY7" fmla="*/ 2208317 h 2409432"/>
                <a:gd name="connsiteX8" fmla="*/ 1080086 w 1316804"/>
                <a:gd name="connsiteY8" fmla="*/ 2326676 h 2409432"/>
                <a:gd name="connsiteX0" fmla="*/ 133155 w 1316804"/>
                <a:gd name="connsiteY0" fmla="*/ 2326676 h 2409432"/>
                <a:gd name="connsiteX1" fmla="*/ 14796 w 1316804"/>
                <a:gd name="connsiteY1" fmla="*/ 2208317 h 2409432"/>
                <a:gd name="connsiteX2" fmla="*/ 14795 w 1316804"/>
                <a:gd name="connsiteY2" fmla="*/ 118359 h 2409432"/>
                <a:gd name="connsiteX3" fmla="*/ 133154 w 1316804"/>
                <a:gd name="connsiteY3" fmla="*/ 0 h 2409432"/>
                <a:gd name="connsiteX4" fmla="*/ 1080085 w 1316804"/>
                <a:gd name="connsiteY4" fmla="*/ 0 h 2409432"/>
                <a:gd name="connsiteX5" fmla="*/ 1198444 w 1316804"/>
                <a:gd name="connsiteY5" fmla="*/ 118359 h 2409432"/>
                <a:gd name="connsiteX6" fmla="*/ 1198445 w 1316804"/>
                <a:gd name="connsiteY6" fmla="*/ 1044979 h 2409432"/>
                <a:gd name="connsiteX7" fmla="*/ 1316804 w 1316804"/>
                <a:gd name="connsiteY7" fmla="*/ 1163338 h 2409432"/>
                <a:gd name="connsiteX8" fmla="*/ 1198445 w 1316804"/>
                <a:gd name="connsiteY8" fmla="*/ 1281697 h 2409432"/>
                <a:gd name="connsiteX9" fmla="*/ 1198445 w 1316804"/>
                <a:gd name="connsiteY9" fmla="*/ 2208317 h 2409432"/>
                <a:gd name="connsiteX10" fmla="*/ 1080086 w 1316804"/>
                <a:gd name="connsiteY10" fmla="*/ 2326676 h 2409432"/>
                <a:gd name="connsiteX11" fmla="*/ 133155 w 1316804"/>
                <a:gd name="connsiteY11" fmla="*/ 2326676 h 2409432"/>
                <a:gd name="connsiteX0" fmla="*/ 1080085 w 1316804"/>
                <a:gd name="connsiteY0" fmla="*/ 0 h 2409432"/>
                <a:gd name="connsiteX1" fmla="*/ 1198444 w 1316804"/>
                <a:gd name="connsiteY1" fmla="*/ 118359 h 2409432"/>
                <a:gd name="connsiteX2" fmla="*/ 1198445 w 1316804"/>
                <a:gd name="connsiteY2" fmla="*/ 1044979 h 2409432"/>
                <a:gd name="connsiteX3" fmla="*/ 1316804 w 1316804"/>
                <a:gd name="connsiteY3" fmla="*/ 1163338 h 2409432"/>
                <a:gd name="connsiteX4" fmla="*/ 1198445 w 1316804"/>
                <a:gd name="connsiteY4" fmla="*/ 1281697 h 2409432"/>
                <a:gd name="connsiteX5" fmla="*/ 1198445 w 1316804"/>
                <a:gd name="connsiteY5" fmla="*/ 2208317 h 2409432"/>
                <a:gd name="connsiteX6" fmla="*/ 1080086 w 1316804"/>
                <a:gd name="connsiteY6" fmla="*/ 2326676 h 2409432"/>
                <a:gd name="connsiteX0" fmla="*/ 133155 w 1316804"/>
                <a:gd name="connsiteY0" fmla="*/ 2409432 h 2492188"/>
                <a:gd name="connsiteX1" fmla="*/ 14796 w 1316804"/>
                <a:gd name="connsiteY1" fmla="*/ 2291073 h 2492188"/>
                <a:gd name="connsiteX2" fmla="*/ 14795 w 1316804"/>
                <a:gd name="connsiteY2" fmla="*/ 201115 h 2492188"/>
                <a:gd name="connsiteX3" fmla="*/ 1080085 w 1316804"/>
                <a:gd name="connsiteY3" fmla="*/ 82756 h 2492188"/>
                <a:gd name="connsiteX4" fmla="*/ 1198444 w 1316804"/>
                <a:gd name="connsiteY4" fmla="*/ 201115 h 2492188"/>
                <a:gd name="connsiteX5" fmla="*/ 1198445 w 1316804"/>
                <a:gd name="connsiteY5" fmla="*/ 1127735 h 2492188"/>
                <a:gd name="connsiteX6" fmla="*/ 1316804 w 1316804"/>
                <a:gd name="connsiteY6" fmla="*/ 1246094 h 2492188"/>
                <a:gd name="connsiteX7" fmla="*/ 1198445 w 1316804"/>
                <a:gd name="connsiteY7" fmla="*/ 1364453 h 2492188"/>
                <a:gd name="connsiteX8" fmla="*/ 1198445 w 1316804"/>
                <a:gd name="connsiteY8" fmla="*/ 2291073 h 2492188"/>
                <a:gd name="connsiteX9" fmla="*/ 1080086 w 1316804"/>
                <a:gd name="connsiteY9" fmla="*/ 2409432 h 2492188"/>
                <a:gd name="connsiteX10" fmla="*/ 133155 w 1316804"/>
                <a:gd name="connsiteY10" fmla="*/ 2409432 h 2492188"/>
                <a:gd name="connsiteX0" fmla="*/ 1080085 w 1316804"/>
                <a:gd name="connsiteY0" fmla="*/ 82756 h 2492188"/>
                <a:gd name="connsiteX1" fmla="*/ 1198444 w 1316804"/>
                <a:gd name="connsiteY1" fmla="*/ 201115 h 2492188"/>
                <a:gd name="connsiteX2" fmla="*/ 1198445 w 1316804"/>
                <a:gd name="connsiteY2" fmla="*/ 1127735 h 2492188"/>
                <a:gd name="connsiteX3" fmla="*/ 1316804 w 1316804"/>
                <a:gd name="connsiteY3" fmla="*/ 1246094 h 2492188"/>
                <a:gd name="connsiteX4" fmla="*/ 1198445 w 1316804"/>
                <a:gd name="connsiteY4" fmla="*/ 1364453 h 2492188"/>
                <a:gd name="connsiteX5" fmla="*/ 1198445 w 1316804"/>
                <a:gd name="connsiteY5" fmla="*/ 2291073 h 2492188"/>
                <a:gd name="connsiteX6" fmla="*/ 1080086 w 1316804"/>
                <a:gd name="connsiteY6" fmla="*/ 2409432 h 2492188"/>
                <a:gd name="connsiteX0" fmla="*/ 175738 w 1359387"/>
                <a:gd name="connsiteY0" fmla="*/ 2326676 h 2417782"/>
                <a:gd name="connsiteX1" fmla="*/ 57379 w 1359387"/>
                <a:gd name="connsiteY1" fmla="*/ 2208317 h 2417782"/>
                <a:gd name="connsiteX2" fmla="*/ 1122668 w 1359387"/>
                <a:gd name="connsiteY2" fmla="*/ 0 h 2417782"/>
                <a:gd name="connsiteX3" fmla="*/ 1241027 w 1359387"/>
                <a:gd name="connsiteY3" fmla="*/ 118359 h 2417782"/>
                <a:gd name="connsiteX4" fmla="*/ 1241028 w 1359387"/>
                <a:gd name="connsiteY4" fmla="*/ 1044979 h 2417782"/>
                <a:gd name="connsiteX5" fmla="*/ 1359387 w 1359387"/>
                <a:gd name="connsiteY5" fmla="*/ 1163338 h 2417782"/>
                <a:gd name="connsiteX6" fmla="*/ 1241028 w 1359387"/>
                <a:gd name="connsiteY6" fmla="*/ 1281697 h 2417782"/>
                <a:gd name="connsiteX7" fmla="*/ 1241028 w 1359387"/>
                <a:gd name="connsiteY7" fmla="*/ 2208317 h 2417782"/>
                <a:gd name="connsiteX8" fmla="*/ 1122669 w 1359387"/>
                <a:gd name="connsiteY8" fmla="*/ 2326676 h 2417782"/>
                <a:gd name="connsiteX9" fmla="*/ 175738 w 1359387"/>
                <a:gd name="connsiteY9" fmla="*/ 2326676 h 2417782"/>
                <a:gd name="connsiteX0" fmla="*/ 1122668 w 1359387"/>
                <a:gd name="connsiteY0" fmla="*/ 0 h 2417782"/>
                <a:gd name="connsiteX1" fmla="*/ 1241027 w 1359387"/>
                <a:gd name="connsiteY1" fmla="*/ 118359 h 2417782"/>
                <a:gd name="connsiteX2" fmla="*/ 1241028 w 1359387"/>
                <a:gd name="connsiteY2" fmla="*/ 1044979 h 2417782"/>
                <a:gd name="connsiteX3" fmla="*/ 1359387 w 1359387"/>
                <a:gd name="connsiteY3" fmla="*/ 1163338 h 2417782"/>
                <a:gd name="connsiteX4" fmla="*/ 1241028 w 1359387"/>
                <a:gd name="connsiteY4" fmla="*/ 1281697 h 2417782"/>
                <a:gd name="connsiteX5" fmla="*/ 1241028 w 1359387"/>
                <a:gd name="connsiteY5" fmla="*/ 2208317 h 2417782"/>
                <a:gd name="connsiteX6" fmla="*/ 1122669 w 1359387"/>
                <a:gd name="connsiteY6" fmla="*/ 2326676 h 2417782"/>
                <a:gd name="connsiteX0" fmla="*/ 0 w 1183649"/>
                <a:gd name="connsiteY0" fmla="*/ 2326676 h 2326676"/>
                <a:gd name="connsiteX1" fmla="*/ 946930 w 1183649"/>
                <a:gd name="connsiteY1" fmla="*/ 0 h 2326676"/>
                <a:gd name="connsiteX2" fmla="*/ 1065289 w 1183649"/>
                <a:gd name="connsiteY2" fmla="*/ 118359 h 2326676"/>
                <a:gd name="connsiteX3" fmla="*/ 1065290 w 1183649"/>
                <a:gd name="connsiteY3" fmla="*/ 1044979 h 2326676"/>
                <a:gd name="connsiteX4" fmla="*/ 1183649 w 1183649"/>
                <a:gd name="connsiteY4" fmla="*/ 1163338 h 2326676"/>
                <a:gd name="connsiteX5" fmla="*/ 1065290 w 1183649"/>
                <a:gd name="connsiteY5" fmla="*/ 1281697 h 2326676"/>
                <a:gd name="connsiteX6" fmla="*/ 1065290 w 1183649"/>
                <a:gd name="connsiteY6" fmla="*/ 2208317 h 2326676"/>
                <a:gd name="connsiteX7" fmla="*/ 946931 w 1183649"/>
                <a:gd name="connsiteY7" fmla="*/ 2326676 h 2326676"/>
                <a:gd name="connsiteX8" fmla="*/ 0 w 1183649"/>
                <a:gd name="connsiteY8" fmla="*/ 2326676 h 2326676"/>
                <a:gd name="connsiteX0" fmla="*/ 946930 w 1183649"/>
                <a:gd name="connsiteY0" fmla="*/ 0 h 2326676"/>
                <a:gd name="connsiteX1" fmla="*/ 1065289 w 1183649"/>
                <a:gd name="connsiteY1" fmla="*/ 118359 h 2326676"/>
                <a:gd name="connsiteX2" fmla="*/ 1065290 w 1183649"/>
                <a:gd name="connsiteY2" fmla="*/ 1044979 h 2326676"/>
                <a:gd name="connsiteX3" fmla="*/ 1183649 w 1183649"/>
                <a:gd name="connsiteY3" fmla="*/ 1163338 h 2326676"/>
                <a:gd name="connsiteX4" fmla="*/ 1065290 w 1183649"/>
                <a:gd name="connsiteY4" fmla="*/ 1281697 h 2326676"/>
                <a:gd name="connsiteX5" fmla="*/ 1065290 w 1183649"/>
                <a:gd name="connsiteY5" fmla="*/ 2208317 h 2326676"/>
                <a:gd name="connsiteX6" fmla="*/ 946931 w 1183649"/>
                <a:gd name="connsiteY6" fmla="*/ 2326676 h 2326676"/>
                <a:gd name="connsiteX0" fmla="*/ 1 w 236719"/>
                <a:gd name="connsiteY0" fmla="*/ 2326676 h 2326676"/>
                <a:gd name="connsiteX1" fmla="*/ 0 w 236719"/>
                <a:gd name="connsiteY1" fmla="*/ 0 h 2326676"/>
                <a:gd name="connsiteX2" fmla="*/ 118359 w 236719"/>
                <a:gd name="connsiteY2" fmla="*/ 118359 h 2326676"/>
                <a:gd name="connsiteX3" fmla="*/ 118360 w 236719"/>
                <a:gd name="connsiteY3" fmla="*/ 1044979 h 2326676"/>
                <a:gd name="connsiteX4" fmla="*/ 236719 w 236719"/>
                <a:gd name="connsiteY4" fmla="*/ 1163338 h 2326676"/>
                <a:gd name="connsiteX5" fmla="*/ 118360 w 236719"/>
                <a:gd name="connsiteY5" fmla="*/ 1281697 h 2326676"/>
                <a:gd name="connsiteX6" fmla="*/ 118360 w 236719"/>
                <a:gd name="connsiteY6" fmla="*/ 2208317 h 2326676"/>
                <a:gd name="connsiteX7" fmla="*/ 1 w 236719"/>
                <a:gd name="connsiteY7" fmla="*/ 2326676 h 2326676"/>
                <a:gd name="connsiteX0" fmla="*/ 0 w 236719"/>
                <a:gd name="connsiteY0" fmla="*/ 0 h 2326676"/>
                <a:gd name="connsiteX1" fmla="*/ 118359 w 236719"/>
                <a:gd name="connsiteY1" fmla="*/ 118359 h 2326676"/>
                <a:gd name="connsiteX2" fmla="*/ 118360 w 236719"/>
                <a:gd name="connsiteY2" fmla="*/ 1044979 h 2326676"/>
                <a:gd name="connsiteX3" fmla="*/ 236719 w 236719"/>
                <a:gd name="connsiteY3" fmla="*/ 1163338 h 2326676"/>
                <a:gd name="connsiteX4" fmla="*/ 118360 w 236719"/>
                <a:gd name="connsiteY4" fmla="*/ 1281697 h 2326676"/>
                <a:gd name="connsiteX5" fmla="*/ 118360 w 236719"/>
                <a:gd name="connsiteY5" fmla="*/ 2208317 h 2326676"/>
                <a:gd name="connsiteX6" fmla="*/ 1 w 236719"/>
                <a:gd name="connsiteY6" fmla="*/ 2326676 h 232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719" h="2326676" stroke="0" extrusionOk="0">
                  <a:moveTo>
                    <a:pt x="1" y="2326676"/>
                  </a:moveTo>
                  <a:cubicBezTo>
                    <a:pt x="1" y="1551117"/>
                    <a:pt x="0" y="775559"/>
                    <a:pt x="0" y="0"/>
                  </a:cubicBezTo>
                  <a:cubicBezTo>
                    <a:pt x="65368" y="0"/>
                    <a:pt x="118359" y="52991"/>
                    <a:pt x="118359" y="118359"/>
                  </a:cubicBezTo>
                  <a:cubicBezTo>
                    <a:pt x="118359" y="427232"/>
                    <a:pt x="118360" y="736106"/>
                    <a:pt x="118360" y="1044979"/>
                  </a:cubicBezTo>
                  <a:cubicBezTo>
                    <a:pt x="118360" y="1110347"/>
                    <a:pt x="171351" y="1163338"/>
                    <a:pt x="236719" y="1163338"/>
                  </a:cubicBezTo>
                  <a:cubicBezTo>
                    <a:pt x="171351" y="1163338"/>
                    <a:pt x="118360" y="1216329"/>
                    <a:pt x="118360" y="1281697"/>
                  </a:cubicBezTo>
                  <a:lnTo>
                    <a:pt x="118360" y="2208317"/>
                  </a:lnTo>
                  <a:cubicBezTo>
                    <a:pt x="118360" y="2273685"/>
                    <a:pt x="65369" y="2326676"/>
                    <a:pt x="1" y="2326676"/>
                  </a:cubicBezTo>
                  <a:close/>
                </a:path>
                <a:path w="236719" h="2326676" fill="none">
                  <a:moveTo>
                    <a:pt x="0" y="0"/>
                  </a:moveTo>
                  <a:cubicBezTo>
                    <a:pt x="65368" y="0"/>
                    <a:pt x="118359" y="52991"/>
                    <a:pt x="118359" y="118359"/>
                  </a:cubicBezTo>
                  <a:cubicBezTo>
                    <a:pt x="118359" y="427232"/>
                    <a:pt x="118360" y="736106"/>
                    <a:pt x="118360" y="1044979"/>
                  </a:cubicBezTo>
                  <a:cubicBezTo>
                    <a:pt x="118360" y="1110347"/>
                    <a:pt x="171351" y="1163338"/>
                    <a:pt x="236719" y="1163338"/>
                  </a:cubicBezTo>
                  <a:cubicBezTo>
                    <a:pt x="171351" y="1163338"/>
                    <a:pt x="118360" y="1216329"/>
                    <a:pt x="118360" y="1281697"/>
                  </a:cubicBezTo>
                  <a:lnTo>
                    <a:pt x="118360" y="2208317"/>
                  </a:lnTo>
                  <a:cubicBezTo>
                    <a:pt x="118360" y="2273685"/>
                    <a:pt x="65369" y="2326676"/>
                    <a:pt x="1" y="2326676"/>
                  </a:cubicBezTo>
                </a:path>
              </a:pathLst>
            </a:custGeom>
            <a:ln w="19050">
              <a:solidFill>
                <a:schemeClr val="bg2">
                  <a:lumMod val="75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ko-KR" altLang="en-US" dirty="0"/>
            </a:p>
          </p:txBody>
        </p:sp>
        <p:sp>
          <p:nvSpPr>
            <p:cNvPr id="173" name="Rectangle 15">
              <a:extLst>
                <a:ext uri="{FF2B5EF4-FFF2-40B4-BE49-F238E27FC236}">
                  <a16:creationId xmlns:a16="http://schemas.microsoft.com/office/drawing/2014/main" xmlns="" id="{F5AA69A2-E4D6-4048-89E7-46C307EF2E14}"/>
                </a:ext>
              </a:extLst>
            </p:cNvPr>
            <p:cNvSpPr/>
            <p:nvPr/>
          </p:nvSpPr>
          <p:spPr>
            <a:xfrm>
              <a:off x="1512003" y="2443660"/>
              <a:ext cx="990657" cy="200055"/>
            </a:xfrm>
            <a:prstGeom prst="rect">
              <a:avLst/>
            </a:prstGeom>
          </p:spPr>
          <p:txBody>
            <a:bodyPr wrap="non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Training</a:t>
              </a:r>
              <a:r>
                <a:rPr lang="ko-KR" altLang="en-US" sz="1300" dirty="0">
                  <a:solidFill>
                    <a:schemeClr val="tx1">
                      <a:lumMod val="85000"/>
                      <a:lumOff val="15000"/>
                    </a:schemeClr>
                  </a:solidFill>
                  <a:latin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Data</a:t>
              </a:r>
              <a:endParaRPr lang="ko-KR" altLang="en-US" sz="1300" dirty="0">
                <a:solidFill>
                  <a:schemeClr val="tx1">
                    <a:lumMod val="85000"/>
                    <a:lumOff val="15000"/>
                  </a:schemeClr>
                </a:solidFill>
                <a:latin typeface="SamsungOne 400" panose="020B0503030303020204" pitchFamily="34" charset="0"/>
              </a:endParaRPr>
            </a:p>
          </p:txBody>
        </p:sp>
        <p:sp>
          <p:nvSpPr>
            <p:cNvPr id="174" name="Rectangle 15">
              <a:extLst>
                <a:ext uri="{FF2B5EF4-FFF2-40B4-BE49-F238E27FC236}">
                  <a16:creationId xmlns:a16="http://schemas.microsoft.com/office/drawing/2014/main" xmlns="" id="{8F9B882D-4053-4ED3-B3F6-EE0D2C3CA75B}"/>
                </a:ext>
              </a:extLst>
            </p:cNvPr>
            <p:cNvSpPr/>
            <p:nvPr/>
          </p:nvSpPr>
          <p:spPr>
            <a:xfrm>
              <a:off x="2706030" y="2443660"/>
              <a:ext cx="1362552" cy="200055"/>
            </a:xfrm>
            <a:prstGeom prst="rect">
              <a:avLst/>
            </a:prstGeom>
          </p:spPr>
          <p:txBody>
            <a:bodyPr wrap="non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300" dirty="0">
                  <a:solidFill>
                    <a:schemeClr val="tx1">
                      <a:lumMod val="85000"/>
                      <a:lumOff val="15000"/>
                    </a:schemeClr>
                  </a:solidFill>
                  <a:latin typeface="SamsungOne 400" panose="020B0503030303020204" pitchFamily="34" charset="0"/>
                  <a:ea typeface="SamsungOne 400" pitchFamily="34" charset="0"/>
                </a:rPr>
                <a:t>Feature Extraction</a:t>
              </a:r>
              <a:endParaRPr lang="ko-KR" altLang="en-US" sz="1300" dirty="0">
                <a:solidFill>
                  <a:schemeClr val="tx1">
                    <a:lumMod val="85000"/>
                    <a:lumOff val="15000"/>
                  </a:schemeClr>
                </a:solidFill>
                <a:latin typeface="SamsungOne 400" panose="020B0503030303020204" pitchFamily="34" charset="0"/>
              </a:endParaRPr>
            </a:p>
          </p:txBody>
        </p:sp>
        <p:sp>
          <p:nvSpPr>
            <p:cNvPr id="175" name="오른쪽 화살표 22">
              <a:extLst>
                <a:ext uri="{FF2B5EF4-FFF2-40B4-BE49-F238E27FC236}">
                  <a16:creationId xmlns:a16="http://schemas.microsoft.com/office/drawing/2014/main" xmlns="" id="{F5EC0F20-E5DF-4998-9692-DF686461BC18}"/>
                </a:ext>
              </a:extLst>
            </p:cNvPr>
            <p:cNvSpPr/>
            <p:nvPr/>
          </p:nvSpPr>
          <p:spPr>
            <a:xfrm>
              <a:off x="2370412" y="5436269"/>
              <a:ext cx="305960" cy="109699"/>
            </a:xfrm>
            <a:prstGeom prst="right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6" name="오른쪽 화살표 81">
              <a:extLst>
                <a:ext uri="{FF2B5EF4-FFF2-40B4-BE49-F238E27FC236}">
                  <a16:creationId xmlns:a16="http://schemas.microsoft.com/office/drawing/2014/main" xmlns="" id="{B6BFECEA-53E2-4AC6-9AF0-343D4C04357E}"/>
                </a:ext>
              </a:extLst>
            </p:cNvPr>
            <p:cNvSpPr/>
            <p:nvPr/>
          </p:nvSpPr>
          <p:spPr>
            <a:xfrm>
              <a:off x="3776886" y="5436269"/>
              <a:ext cx="305960" cy="109699"/>
            </a:xfrm>
            <a:prstGeom prst="right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7" name="오른쪽 화살표 82">
              <a:extLst>
                <a:ext uri="{FF2B5EF4-FFF2-40B4-BE49-F238E27FC236}">
                  <a16:creationId xmlns:a16="http://schemas.microsoft.com/office/drawing/2014/main" xmlns="" id="{7BC66AA5-46FC-4E78-BCB0-35A393726290}"/>
                </a:ext>
              </a:extLst>
            </p:cNvPr>
            <p:cNvSpPr/>
            <p:nvPr/>
          </p:nvSpPr>
          <p:spPr>
            <a:xfrm>
              <a:off x="6054163" y="5436269"/>
              <a:ext cx="305960" cy="109699"/>
            </a:xfrm>
            <a:prstGeom prst="right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8" name="모서리가 둥근 직사각형 23">
              <a:extLst>
                <a:ext uri="{FF2B5EF4-FFF2-40B4-BE49-F238E27FC236}">
                  <a16:creationId xmlns:a16="http://schemas.microsoft.com/office/drawing/2014/main" xmlns="" id="{18A1EEA0-8D23-4ECA-8C2A-689F54042798}"/>
                </a:ext>
              </a:extLst>
            </p:cNvPr>
            <p:cNvSpPr/>
            <p:nvPr/>
          </p:nvSpPr>
          <p:spPr>
            <a:xfrm>
              <a:off x="1529480" y="5365118"/>
              <a:ext cx="900000" cy="2520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r>
                <a:rPr lang="en-US" altLang="ko-KR" sz="1400" b="1" dirty="0">
                  <a:solidFill>
                    <a:schemeClr val="tx1">
                      <a:lumMod val="75000"/>
                      <a:lumOff val="25000"/>
                    </a:schemeClr>
                  </a:solidFill>
                  <a:latin typeface="SamsungOne 400" panose="020B0503030303020204" pitchFamily="34" charset="0"/>
                  <a:ea typeface="SamsungOne 400" panose="020B0503030303020204" pitchFamily="34" charset="0"/>
                </a:rPr>
                <a:t>IMAGES</a:t>
              </a:r>
              <a:endParaRPr lang="ko-KR" altLang="en-US" sz="1400" b="1" dirty="0">
                <a:solidFill>
                  <a:schemeClr val="tx1">
                    <a:lumMod val="75000"/>
                    <a:lumOff val="25000"/>
                  </a:schemeClr>
                </a:solidFill>
                <a:latin typeface="SamsungOne 400" panose="020B0503030303020204" pitchFamily="34" charset="0"/>
              </a:endParaRPr>
            </a:p>
          </p:txBody>
        </p:sp>
        <p:sp>
          <p:nvSpPr>
            <p:cNvPr id="179" name="모서리가 둥근 직사각형 78">
              <a:extLst>
                <a:ext uri="{FF2B5EF4-FFF2-40B4-BE49-F238E27FC236}">
                  <a16:creationId xmlns:a16="http://schemas.microsoft.com/office/drawing/2014/main" xmlns="" id="{AE55A78E-010A-43DD-A4D3-7CE9CB8B9D9A}"/>
                </a:ext>
              </a:extLst>
            </p:cNvPr>
            <p:cNvSpPr/>
            <p:nvPr/>
          </p:nvSpPr>
          <p:spPr>
            <a:xfrm>
              <a:off x="2681005" y="5365118"/>
              <a:ext cx="1138501" cy="2520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r>
                <a:rPr lang="en-US" altLang="ko-KR" sz="1400" b="1" dirty="0">
                  <a:solidFill>
                    <a:schemeClr val="tx1">
                      <a:lumMod val="75000"/>
                      <a:lumOff val="25000"/>
                    </a:schemeClr>
                  </a:solidFill>
                  <a:latin typeface="SamsungOne 400" panose="020B0503030303020204" pitchFamily="34" charset="0"/>
                  <a:ea typeface="SamsungOne 400" panose="020B0503030303020204" pitchFamily="34" charset="0"/>
                </a:rPr>
                <a:t>FEATURES</a:t>
              </a:r>
              <a:endParaRPr lang="ko-KR" altLang="en-US" sz="1400" b="1" dirty="0">
                <a:solidFill>
                  <a:schemeClr val="tx1">
                    <a:lumMod val="75000"/>
                    <a:lumOff val="25000"/>
                  </a:schemeClr>
                </a:solidFill>
                <a:latin typeface="SamsungOne 400" panose="020B0503030303020204" pitchFamily="34" charset="0"/>
              </a:endParaRPr>
            </a:p>
          </p:txBody>
        </p:sp>
        <p:sp>
          <p:nvSpPr>
            <p:cNvPr id="180" name="모서리가 둥근 직사각형 79">
              <a:extLst>
                <a:ext uri="{FF2B5EF4-FFF2-40B4-BE49-F238E27FC236}">
                  <a16:creationId xmlns:a16="http://schemas.microsoft.com/office/drawing/2014/main" xmlns="" id="{35BA87E1-8A59-4AFA-9191-76621FDFFC58}"/>
                </a:ext>
              </a:extLst>
            </p:cNvPr>
            <p:cNvSpPr/>
            <p:nvPr/>
          </p:nvSpPr>
          <p:spPr>
            <a:xfrm>
              <a:off x="4185281" y="5248980"/>
              <a:ext cx="1948467" cy="484276"/>
            </a:xfrm>
            <a:prstGeom prst="round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r>
                <a:rPr lang="en-US" altLang="ko-KR" sz="1400" dirty="0">
                  <a:solidFill>
                    <a:schemeClr val="tx1">
                      <a:lumMod val="75000"/>
                      <a:lumOff val="25000"/>
                    </a:schemeClr>
                  </a:solidFill>
                  <a:latin typeface="SamsungOne 700" panose="020B0803030303020204" pitchFamily="34" charset="0"/>
                  <a:ea typeface="SamsungOne 700" panose="020B0803030303020204" pitchFamily="34" charset="0"/>
                </a:rPr>
                <a:t>MACHINE LEARNING</a:t>
              </a:r>
              <a:endParaRPr lang="ko-KR" altLang="en-US" sz="1400" dirty="0">
                <a:solidFill>
                  <a:schemeClr val="tx1">
                    <a:lumMod val="75000"/>
                    <a:lumOff val="25000"/>
                  </a:schemeClr>
                </a:solidFill>
                <a:latin typeface="SamsungOne 700" panose="020B0803030303020204" pitchFamily="34" charset="0"/>
              </a:endParaRPr>
            </a:p>
          </p:txBody>
        </p:sp>
        <p:sp>
          <p:nvSpPr>
            <p:cNvPr id="181" name="모서리가 둥근 직사각형 80">
              <a:extLst>
                <a:ext uri="{FF2B5EF4-FFF2-40B4-BE49-F238E27FC236}">
                  <a16:creationId xmlns:a16="http://schemas.microsoft.com/office/drawing/2014/main" xmlns="" id="{42F8E279-8ABD-4D34-856A-DCE27FB6A172}"/>
                </a:ext>
              </a:extLst>
            </p:cNvPr>
            <p:cNvSpPr/>
            <p:nvPr/>
          </p:nvSpPr>
          <p:spPr>
            <a:xfrm>
              <a:off x="6494840" y="5365118"/>
              <a:ext cx="1894966" cy="2520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r>
                <a:rPr lang="en-US" altLang="ko-KR" sz="1400" b="1" dirty="0">
                  <a:solidFill>
                    <a:schemeClr val="tx1">
                      <a:lumMod val="75000"/>
                      <a:lumOff val="25000"/>
                    </a:schemeClr>
                  </a:solidFill>
                  <a:latin typeface="SamsungOne 400" panose="020B0503030303020204" pitchFamily="34" charset="0"/>
                  <a:ea typeface="SamsungOne 400" panose="020B0503030303020204" pitchFamily="34" charset="0"/>
                </a:rPr>
                <a:t>WHAT THE OBJECT IS</a:t>
              </a:r>
              <a:endParaRPr lang="ko-KR" altLang="en-US" sz="1400" b="1" dirty="0">
                <a:solidFill>
                  <a:schemeClr val="tx1">
                    <a:lumMod val="75000"/>
                    <a:lumOff val="25000"/>
                  </a:schemeClr>
                </a:solidFill>
                <a:latin typeface="SamsungOne 400" panose="020B0503030303020204" pitchFamily="34" charset="0"/>
              </a:endParaRPr>
            </a:p>
          </p:txBody>
        </p:sp>
        <p:sp>
          <p:nvSpPr>
            <p:cNvPr id="182" name="Rectangle 15">
              <a:extLst>
                <a:ext uri="{FF2B5EF4-FFF2-40B4-BE49-F238E27FC236}">
                  <a16:creationId xmlns:a16="http://schemas.microsoft.com/office/drawing/2014/main" xmlns="" id="{A65C1D40-FA37-41BA-9D3A-F1AFB34E0A3B}"/>
                </a:ext>
              </a:extLst>
            </p:cNvPr>
            <p:cNvSpPr/>
            <p:nvPr/>
          </p:nvSpPr>
          <p:spPr>
            <a:xfrm>
              <a:off x="6999303" y="3019425"/>
              <a:ext cx="927893" cy="200055"/>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300" dirty="0">
                  <a:solidFill>
                    <a:schemeClr val="tx1">
                      <a:lumMod val="85000"/>
                      <a:lumOff val="15000"/>
                    </a:schemeClr>
                  </a:solidFill>
                  <a:latin typeface="SamsungOne 400" panose="020B0503030303020204" pitchFamily="34" charset="0"/>
                  <a:ea typeface="SamsungOne 400" pitchFamily="34" charset="0"/>
                </a:rPr>
                <a:t>Test Data</a:t>
              </a:r>
              <a:endParaRPr lang="ko-KR" altLang="en-US" sz="1300" dirty="0">
                <a:solidFill>
                  <a:schemeClr val="tx1">
                    <a:lumMod val="85000"/>
                    <a:lumOff val="15000"/>
                  </a:schemeClr>
                </a:solidFill>
                <a:latin typeface="SamsungOne 400" panose="020B0503030303020204" pitchFamily="34" charset="0"/>
              </a:endParaRPr>
            </a:p>
          </p:txBody>
        </p:sp>
        <p:sp>
          <p:nvSpPr>
            <p:cNvPr id="183" name="Rectangle 15">
              <a:extLst>
                <a:ext uri="{FF2B5EF4-FFF2-40B4-BE49-F238E27FC236}">
                  <a16:creationId xmlns:a16="http://schemas.microsoft.com/office/drawing/2014/main" xmlns="" id="{D4D551BE-D034-45CE-90ED-A39C7ACE1DB6}"/>
                </a:ext>
              </a:extLst>
            </p:cNvPr>
            <p:cNvSpPr/>
            <p:nvPr/>
          </p:nvSpPr>
          <p:spPr>
            <a:xfrm>
              <a:off x="6999303" y="4667368"/>
              <a:ext cx="927893" cy="200055"/>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300" dirty="0">
                  <a:solidFill>
                    <a:schemeClr val="tx1">
                      <a:lumMod val="85000"/>
                      <a:lumOff val="15000"/>
                    </a:schemeClr>
                  </a:solidFill>
                  <a:latin typeface="SamsungOne 400" panose="020B0503030303020204" pitchFamily="34" charset="0"/>
                  <a:ea typeface="SamsungOne 400" pitchFamily="34" charset="0"/>
                </a:rPr>
                <a:t>Cat</a:t>
              </a:r>
              <a:endParaRPr lang="ko-KR" altLang="en-US" sz="1300" dirty="0">
                <a:solidFill>
                  <a:schemeClr val="tx1">
                    <a:lumMod val="85000"/>
                    <a:lumOff val="15000"/>
                  </a:schemeClr>
                </a:solidFill>
                <a:latin typeface="SamsungOne 400" panose="020B0503030303020204" pitchFamily="34" charset="0"/>
              </a:endParaRPr>
            </a:p>
          </p:txBody>
        </p:sp>
        <p:sp>
          <p:nvSpPr>
            <p:cNvPr id="184" name="갈매기형 수장 128">
              <a:extLst>
                <a:ext uri="{FF2B5EF4-FFF2-40B4-BE49-F238E27FC236}">
                  <a16:creationId xmlns:a16="http://schemas.microsoft.com/office/drawing/2014/main" xmlns="" id="{E1218E90-AC15-4AE9-B716-EC1114DC2C06}"/>
                </a:ext>
              </a:extLst>
            </p:cNvPr>
            <p:cNvSpPr/>
            <p:nvPr/>
          </p:nvSpPr>
          <p:spPr>
            <a:xfrm>
              <a:off x="6095648" y="3673097"/>
              <a:ext cx="399192" cy="501199"/>
            </a:xfrm>
            <a:prstGeom prst="chevron">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185" name="그룹 176">
              <a:extLst>
                <a:ext uri="{FF2B5EF4-FFF2-40B4-BE49-F238E27FC236}">
                  <a16:creationId xmlns:a16="http://schemas.microsoft.com/office/drawing/2014/main" xmlns="" id="{5CF7215E-E6FB-4556-9F28-312D68D2100C}"/>
                </a:ext>
              </a:extLst>
            </p:cNvPr>
            <p:cNvGrpSpPr/>
            <p:nvPr/>
          </p:nvGrpSpPr>
          <p:grpSpPr>
            <a:xfrm>
              <a:off x="4069595" y="2789182"/>
              <a:ext cx="1984568" cy="2058301"/>
              <a:chOff x="4357064" y="3174154"/>
              <a:chExt cx="1984568" cy="2058301"/>
            </a:xfrm>
          </p:grpSpPr>
          <p:sp>
            <p:nvSpPr>
              <p:cNvPr id="214" name="Rectangle 15">
                <a:extLst>
                  <a:ext uri="{FF2B5EF4-FFF2-40B4-BE49-F238E27FC236}">
                    <a16:creationId xmlns:a16="http://schemas.microsoft.com/office/drawing/2014/main" xmlns="" id="{1C65D13F-506A-4A5C-B056-86369ECAD60D}"/>
                  </a:ext>
                </a:extLst>
              </p:cNvPr>
              <p:cNvSpPr/>
              <p:nvPr/>
            </p:nvSpPr>
            <p:spPr>
              <a:xfrm>
                <a:off x="4357064" y="3174154"/>
                <a:ext cx="1984568" cy="400110"/>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300" dirty="0">
                    <a:solidFill>
                      <a:schemeClr val="tx1">
                        <a:lumMod val="85000"/>
                        <a:lumOff val="15000"/>
                      </a:schemeClr>
                    </a:solidFill>
                    <a:latin typeface="SamsungOne 400" panose="020B0503030303020204" pitchFamily="34" charset="0"/>
                    <a:ea typeface="SamsungOne 400" pitchFamily="34" charset="0"/>
                  </a:rPr>
                  <a:t>Machine Learning</a:t>
                </a:r>
              </a:p>
              <a:p>
                <a:pPr marL="398463" indent="-398463" algn="ctr"/>
                <a:r>
                  <a:rPr lang="en-US" altLang="ko-KR" sz="1300" dirty="0">
                    <a:solidFill>
                      <a:schemeClr val="tx1">
                        <a:lumMod val="85000"/>
                        <a:lumOff val="15000"/>
                      </a:schemeClr>
                    </a:solidFill>
                    <a:latin typeface="SamsungOne 400" panose="020B0503030303020204" pitchFamily="34" charset="0"/>
                    <a:ea typeface="SamsungOne 400" pitchFamily="34" charset="0"/>
                  </a:rPr>
                  <a:t>Model Classification</a:t>
                </a:r>
                <a:endParaRPr lang="ko-KR" altLang="en-US" sz="1300" dirty="0">
                  <a:solidFill>
                    <a:schemeClr val="tx1">
                      <a:lumMod val="85000"/>
                      <a:lumOff val="15000"/>
                    </a:schemeClr>
                  </a:solidFill>
                  <a:latin typeface="SamsungOne 400" panose="020B0503030303020204" pitchFamily="34" charset="0"/>
                </a:endParaRPr>
              </a:p>
            </p:txBody>
          </p:sp>
          <p:grpSp>
            <p:nvGrpSpPr>
              <p:cNvPr id="215" name="그룹 175">
                <a:extLst>
                  <a:ext uri="{FF2B5EF4-FFF2-40B4-BE49-F238E27FC236}">
                    <a16:creationId xmlns:a16="http://schemas.microsoft.com/office/drawing/2014/main" xmlns="" id="{5A3FE9FB-6678-4E53-98B5-9F3ADB228BFC}"/>
                  </a:ext>
                </a:extLst>
              </p:cNvPr>
              <p:cNvGrpSpPr/>
              <p:nvPr/>
            </p:nvGrpSpPr>
            <p:grpSpPr>
              <a:xfrm>
                <a:off x="4677891" y="3564934"/>
                <a:ext cx="1476773" cy="1667521"/>
                <a:chOff x="4677891" y="3564934"/>
                <a:chExt cx="1476773" cy="1667521"/>
              </a:xfrm>
            </p:grpSpPr>
            <p:sp>
              <p:nvSpPr>
                <p:cNvPr id="216" name="직사각형 99">
                  <a:extLst>
                    <a:ext uri="{FF2B5EF4-FFF2-40B4-BE49-F238E27FC236}">
                      <a16:creationId xmlns:a16="http://schemas.microsoft.com/office/drawing/2014/main" xmlns="" id="{7DB28E37-4694-4738-A1CD-0E76D5E986F4}"/>
                    </a:ext>
                  </a:extLst>
                </p:cNvPr>
                <p:cNvSpPr/>
                <p:nvPr/>
              </p:nvSpPr>
              <p:spPr>
                <a:xfrm>
                  <a:off x="4926788" y="3618830"/>
                  <a:ext cx="948716" cy="1385470"/>
                </a:xfrm>
                <a:prstGeom prst="rect">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7" name="직사각형 97">
                  <a:extLst>
                    <a:ext uri="{FF2B5EF4-FFF2-40B4-BE49-F238E27FC236}">
                      <a16:creationId xmlns:a16="http://schemas.microsoft.com/office/drawing/2014/main" xmlns="" id="{D4287250-4668-44A8-A3BF-1289C1281E80}"/>
                    </a:ext>
                  </a:extLst>
                </p:cNvPr>
                <p:cNvSpPr/>
                <p:nvPr/>
              </p:nvSpPr>
              <p:spPr>
                <a:xfrm>
                  <a:off x="4677891" y="3618830"/>
                  <a:ext cx="506985" cy="1381971"/>
                </a:xfrm>
                <a:custGeom>
                  <a:avLst/>
                  <a:gdLst>
                    <a:gd name="connsiteX0" fmla="*/ 0 w 506985"/>
                    <a:gd name="connsiteY0" fmla="*/ 0 h 1381971"/>
                    <a:gd name="connsiteX1" fmla="*/ 506985 w 506985"/>
                    <a:gd name="connsiteY1" fmla="*/ 0 h 1381971"/>
                    <a:gd name="connsiteX2" fmla="*/ 506985 w 506985"/>
                    <a:gd name="connsiteY2" fmla="*/ 1381971 h 1381971"/>
                    <a:gd name="connsiteX3" fmla="*/ 0 w 506985"/>
                    <a:gd name="connsiteY3" fmla="*/ 1381971 h 1381971"/>
                    <a:gd name="connsiteX4" fmla="*/ 0 w 506985"/>
                    <a:gd name="connsiteY4" fmla="*/ 0 h 1381971"/>
                    <a:gd name="connsiteX0" fmla="*/ 0 w 506985"/>
                    <a:gd name="connsiteY0" fmla="*/ 0 h 1381971"/>
                    <a:gd name="connsiteX1" fmla="*/ 349822 w 506985"/>
                    <a:gd name="connsiteY1" fmla="*/ 0 h 1381971"/>
                    <a:gd name="connsiteX2" fmla="*/ 506985 w 506985"/>
                    <a:gd name="connsiteY2" fmla="*/ 1381971 h 1381971"/>
                    <a:gd name="connsiteX3" fmla="*/ 0 w 506985"/>
                    <a:gd name="connsiteY3" fmla="*/ 1381971 h 1381971"/>
                    <a:gd name="connsiteX4" fmla="*/ 0 w 506985"/>
                    <a:gd name="connsiteY4" fmla="*/ 0 h 1381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985" h="1381971">
                      <a:moveTo>
                        <a:pt x="0" y="0"/>
                      </a:moveTo>
                      <a:lnTo>
                        <a:pt x="349822" y="0"/>
                      </a:lnTo>
                      <a:lnTo>
                        <a:pt x="506985" y="1381971"/>
                      </a:lnTo>
                      <a:lnTo>
                        <a:pt x="0" y="1381971"/>
                      </a:lnTo>
                      <a:lnTo>
                        <a:pt x="0" y="0"/>
                      </a:lnTo>
                      <a:close/>
                    </a:path>
                  </a:pathLst>
                </a:custGeom>
                <a:solidFill>
                  <a:srgbClr val="007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8" name="직사각형 97">
                  <a:extLst>
                    <a:ext uri="{FF2B5EF4-FFF2-40B4-BE49-F238E27FC236}">
                      <a16:creationId xmlns:a16="http://schemas.microsoft.com/office/drawing/2014/main" xmlns="" id="{4CD0EFF6-0B4A-4F4E-AB20-89A5343B8F8C}"/>
                    </a:ext>
                  </a:extLst>
                </p:cNvPr>
                <p:cNvSpPr/>
                <p:nvPr/>
              </p:nvSpPr>
              <p:spPr>
                <a:xfrm flipH="1" flipV="1">
                  <a:off x="5543153" y="3618830"/>
                  <a:ext cx="506985" cy="1381971"/>
                </a:xfrm>
                <a:custGeom>
                  <a:avLst/>
                  <a:gdLst>
                    <a:gd name="connsiteX0" fmla="*/ 0 w 506985"/>
                    <a:gd name="connsiteY0" fmla="*/ 0 h 1381971"/>
                    <a:gd name="connsiteX1" fmla="*/ 506985 w 506985"/>
                    <a:gd name="connsiteY1" fmla="*/ 0 h 1381971"/>
                    <a:gd name="connsiteX2" fmla="*/ 506985 w 506985"/>
                    <a:gd name="connsiteY2" fmla="*/ 1381971 h 1381971"/>
                    <a:gd name="connsiteX3" fmla="*/ 0 w 506985"/>
                    <a:gd name="connsiteY3" fmla="*/ 1381971 h 1381971"/>
                    <a:gd name="connsiteX4" fmla="*/ 0 w 506985"/>
                    <a:gd name="connsiteY4" fmla="*/ 0 h 1381971"/>
                    <a:gd name="connsiteX0" fmla="*/ 0 w 506985"/>
                    <a:gd name="connsiteY0" fmla="*/ 0 h 1381971"/>
                    <a:gd name="connsiteX1" fmla="*/ 349822 w 506985"/>
                    <a:gd name="connsiteY1" fmla="*/ 0 h 1381971"/>
                    <a:gd name="connsiteX2" fmla="*/ 506985 w 506985"/>
                    <a:gd name="connsiteY2" fmla="*/ 1381971 h 1381971"/>
                    <a:gd name="connsiteX3" fmla="*/ 0 w 506985"/>
                    <a:gd name="connsiteY3" fmla="*/ 1381971 h 1381971"/>
                    <a:gd name="connsiteX4" fmla="*/ 0 w 506985"/>
                    <a:gd name="connsiteY4" fmla="*/ 0 h 1381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985" h="1381971">
                      <a:moveTo>
                        <a:pt x="0" y="0"/>
                      </a:moveTo>
                      <a:lnTo>
                        <a:pt x="349822" y="0"/>
                      </a:lnTo>
                      <a:lnTo>
                        <a:pt x="506985" y="1381971"/>
                      </a:lnTo>
                      <a:lnTo>
                        <a:pt x="0" y="1381971"/>
                      </a:lnTo>
                      <a:lnTo>
                        <a:pt x="0" y="0"/>
                      </a:lnTo>
                      <a:close/>
                    </a:path>
                  </a:pathLst>
                </a:custGeom>
                <a:solidFill>
                  <a:srgbClr val="00C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19" name="직선 연결선 50">
                  <a:extLst>
                    <a:ext uri="{FF2B5EF4-FFF2-40B4-BE49-F238E27FC236}">
                      <a16:creationId xmlns:a16="http://schemas.microsoft.com/office/drawing/2014/main" xmlns="" id="{74A1D07B-9473-4913-85B3-9FDADEA3085F}"/>
                    </a:ext>
                  </a:extLst>
                </p:cNvPr>
                <p:cNvCxnSpPr/>
                <p:nvPr/>
              </p:nvCxnSpPr>
              <p:spPr>
                <a:xfrm>
                  <a:off x="4677891" y="3564934"/>
                  <a:ext cx="0" cy="144000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직선 연결선 96">
                  <a:extLst>
                    <a:ext uri="{FF2B5EF4-FFF2-40B4-BE49-F238E27FC236}">
                      <a16:creationId xmlns:a16="http://schemas.microsoft.com/office/drawing/2014/main" xmlns="" id="{38A8A244-E7CF-4C32-8950-B99157E51D44}"/>
                    </a:ext>
                  </a:extLst>
                </p:cNvPr>
                <p:cNvCxnSpPr/>
                <p:nvPr/>
              </p:nvCxnSpPr>
              <p:spPr>
                <a:xfrm>
                  <a:off x="4677891" y="5004300"/>
                  <a:ext cx="14400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1" name="타원 100">
                  <a:extLst>
                    <a:ext uri="{FF2B5EF4-FFF2-40B4-BE49-F238E27FC236}">
                      <a16:creationId xmlns:a16="http://schemas.microsoft.com/office/drawing/2014/main" xmlns="" id="{C0F2BFA3-0810-4506-AB9F-03358E9A017D}"/>
                    </a:ext>
                  </a:extLst>
                </p:cNvPr>
                <p:cNvSpPr/>
                <p:nvPr/>
              </p:nvSpPr>
              <p:spPr>
                <a:xfrm>
                  <a:off x="4778403" y="4779327"/>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2" name="타원 101">
                  <a:extLst>
                    <a:ext uri="{FF2B5EF4-FFF2-40B4-BE49-F238E27FC236}">
                      <a16:creationId xmlns:a16="http://schemas.microsoft.com/office/drawing/2014/main" xmlns="" id="{9C65E157-E506-40B4-A85A-B340467AC1B9}"/>
                    </a:ext>
                  </a:extLst>
                </p:cNvPr>
                <p:cNvSpPr/>
                <p:nvPr/>
              </p:nvSpPr>
              <p:spPr>
                <a:xfrm>
                  <a:off x="4882412" y="4755217"/>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3" name="타원 102">
                  <a:extLst>
                    <a:ext uri="{FF2B5EF4-FFF2-40B4-BE49-F238E27FC236}">
                      <a16:creationId xmlns:a16="http://schemas.microsoft.com/office/drawing/2014/main" xmlns="" id="{7298E3D4-2DF0-40B1-88EC-6A1AECF9100F}"/>
                    </a:ext>
                  </a:extLst>
                </p:cNvPr>
                <p:cNvSpPr/>
                <p:nvPr/>
              </p:nvSpPr>
              <p:spPr>
                <a:xfrm>
                  <a:off x="4990412" y="4774424"/>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4" name="타원 103">
                  <a:extLst>
                    <a:ext uri="{FF2B5EF4-FFF2-40B4-BE49-F238E27FC236}">
                      <a16:creationId xmlns:a16="http://schemas.microsoft.com/office/drawing/2014/main" xmlns="" id="{2B9E619C-BF52-4AD1-B477-3A362C28564D}"/>
                    </a:ext>
                  </a:extLst>
                </p:cNvPr>
                <p:cNvSpPr/>
                <p:nvPr/>
              </p:nvSpPr>
              <p:spPr>
                <a:xfrm>
                  <a:off x="4753852" y="4881030"/>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5" name="타원 104">
                  <a:extLst>
                    <a:ext uri="{FF2B5EF4-FFF2-40B4-BE49-F238E27FC236}">
                      <a16:creationId xmlns:a16="http://schemas.microsoft.com/office/drawing/2014/main" xmlns="" id="{179AEDF4-1F1B-4FB0-9B06-2DC9A3B2A1AC}"/>
                    </a:ext>
                  </a:extLst>
                </p:cNvPr>
                <p:cNvSpPr/>
                <p:nvPr/>
              </p:nvSpPr>
              <p:spPr>
                <a:xfrm>
                  <a:off x="4866818" y="4857730"/>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6" name="타원 105">
                  <a:extLst>
                    <a:ext uri="{FF2B5EF4-FFF2-40B4-BE49-F238E27FC236}">
                      <a16:creationId xmlns:a16="http://schemas.microsoft.com/office/drawing/2014/main" xmlns="" id="{64408AA3-AB54-4653-9F36-DB3299B74CA4}"/>
                    </a:ext>
                  </a:extLst>
                </p:cNvPr>
                <p:cNvSpPr/>
                <p:nvPr/>
              </p:nvSpPr>
              <p:spPr>
                <a:xfrm>
                  <a:off x="4974130" y="4884340"/>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7" name="타원 226">
                  <a:extLst>
                    <a:ext uri="{FF2B5EF4-FFF2-40B4-BE49-F238E27FC236}">
                      <a16:creationId xmlns:a16="http://schemas.microsoft.com/office/drawing/2014/main" xmlns="" id="{57C5D731-8B35-4005-ABDA-F561AECC137C}"/>
                    </a:ext>
                  </a:extLst>
                </p:cNvPr>
                <p:cNvSpPr/>
                <p:nvPr/>
              </p:nvSpPr>
              <p:spPr>
                <a:xfrm>
                  <a:off x="5261527" y="4385100"/>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8" name="타원 227">
                  <a:extLst>
                    <a:ext uri="{FF2B5EF4-FFF2-40B4-BE49-F238E27FC236}">
                      <a16:creationId xmlns:a16="http://schemas.microsoft.com/office/drawing/2014/main" xmlns="" id="{6424CC49-7B58-4D4B-9329-BD622697153C}"/>
                    </a:ext>
                  </a:extLst>
                </p:cNvPr>
                <p:cNvSpPr/>
                <p:nvPr/>
              </p:nvSpPr>
              <p:spPr>
                <a:xfrm>
                  <a:off x="5358685" y="4397479"/>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9" name="타원 228">
                  <a:extLst>
                    <a:ext uri="{FF2B5EF4-FFF2-40B4-BE49-F238E27FC236}">
                      <a16:creationId xmlns:a16="http://schemas.microsoft.com/office/drawing/2014/main" xmlns="" id="{F7FFCC08-1C5F-4FBB-A81D-48AEBCA6DDAE}"/>
                    </a:ext>
                  </a:extLst>
                </p:cNvPr>
                <p:cNvSpPr/>
                <p:nvPr/>
              </p:nvSpPr>
              <p:spPr>
                <a:xfrm>
                  <a:off x="5486323" y="4360330"/>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0" name="타원 229">
                  <a:extLst>
                    <a:ext uri="{FF2B5EF4-FFF2-40B4-BE49-F238E27FC236}">
                      <a16:creationId xmlns:a16="http://schemas.microsoft.com/office/drawing/2014/main" xmlns="" id="{2A5F22CB-F059-4FBD-9D93-35BEE8BC14F6}"/>
                    </a:ext>
                  </a:extLst>
                </p:cNvPr>
                <p:cNvSpPr/>
                <p:nvPr/>
              </p:nvSpPr>
              <p:spPr>
                <a:xfrm>
                  <a:off x="5412976" y="3999329"/>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1" name="타원 230">
                  <a:extLst>
                    <a:ext uri="{FF2B5EF4-FFF2-40B4-BE49-F238E27FC236}">
                      <a16:creationId xmlns:a16="http://schemas.microsoft.com/office/drawing/2014/main" xmlns="" id="{9EA72C9A-3C44-47EA-842F-AA999D8616A2}"/>
                    </a:ext>
                  </a:extLst>
                </p:cNvPr>
                <p:cNvSpPr/>
                <p:nvPr/>
              </p:nvSpPr>
              <p:spPr>
                <a:xfrm>
                  <a:off x="5445560" y="4127983"/>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2" name="타원 231">
                  <a:extLst>
                    <a:ext uri="{FF2B5EF4-FFF2-40B4-BE49-F238E27FC236}">
                      <a16:creationId xmlns:a16="http://schemas.microsoft.com/office/drawing/2014/main" xmlns="" id="{C84E6A28-C976-4943-AEF8-CED4C7986580}"/>
                    </a:ext>
                  </a:extLst>
                </p:cNvPr>
                <p:cNvSpPr/>
                <p:nvPr/>
              </p:nvSpPr>
              <p:spPr>
                <a:xfrm>
                  <a:off x="5501786" y="4220770"/>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3" name="타원 232">
                  <a:extLst>
                    <a:ext uri="{FF2B5EF4-FFF2-40B4-BE49-F238E27FC236}">
                      <a16:creationId xmlns:a16="http://schemas.microsoft.com/office/drawing/2014/main" xmlns="" id="{8BD3CCDF-A807-414C-9C3C-CF3FC2CED500}"/>
                    </a:ext>
                  </a:extLst>
                </p:cNvPr>
                <p:cNvSpPr/>
                <p:nvPr/>
              </p:nvSpPr>
              <p:spPr>
                <a:xfrm>
                  <a:off x="5404211" y="4265470"/>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4" name="타원 233">
                  <a:extLst>
                    <a:ext uri="{FF2B5EF4-FFF2-40B4-BE49-F238E27FC236}">
                      <a16:creationId xmlns:a16="http://schemas.microsoft.com/office/drawing/2014/main" xmlns="" id="{B38133C9-6CBC-482C-A84F-462AD315B436}"/>
                    </a:ext>
                  </a:extLst>
                </p:cNvPr>
                <p:cNvSpPr/>
                <p:nvPr/>
              </p:nvSpPr>
              <p:spPr>
                <a:xfrm>
                  <a:off x="5287462" y="4268181"/>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5" name="타원 234">
                  <a:extLst>
                    <a:ext uri="{FF2B5EF4-FFF2-40B4-BE49-F238E27FC236}">
                      <a16:creationId xmlns:a16="http://schemas.microsoft.com/office/drawing/2014/main" xmlns="" id="{43F271DE-C0F5-4E0E-8DD9-5C9CF0E5D773}"/>
                    </a:ext>
                  </a:extLst>
                </p:cNvPr>
                <p:cNvSpPr/>
                <p:nvPr/>
              </p:nvSpPr>
              <p:spPr>
                <a:xfrm>
                  <a:off x="5349348" y="4172423"/>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6" name="타원 235">
                  <a:extLst>
                    <a:ext uri="{FF2B5EF4-FFF2-40B4-BE49-F238E27FC236}">
                      <a16:creationId xmlns:a16="http://schemas.microsoft.com/office/drawing/2014/main" xmlns="" id="{CBAABB73-634A-4563-99B4-23AFF03F8F10}"/>
                    </a:ext>
                  </a:extLst>
                </p:cNvPr>
                <p:cNvSpPr/>
                <p:nvPr/>
              </p:nvSpPr>
              <p:spPr>
                <a:xfrm>
                  <a:off x="5339822" y="4057038"/>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7" name="타원 236">
                  <a:extLst>
                    <a:ext uri="{FF2B5EF4-FFF2-40B4-BE49-F238E27FC236}">
                      <a16:creationId xmlns:a16="http://schemas.microsoft.com/office/drawing/2014/main" xmlns="" id="{6CC4973D-0477-4246-9EFE-05D2F4CF0255}"/>
                    </a:ext>
                  </a:extLst>
                </p:cNvPr>
                <p:cNvSpPr/>
                <p:nvPr/>
              </p:nvSpPr>
              <p:spPr>
                <a:xfrm>
                  <a:off x="5619557" y="3981336"/>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8" name="타원 237">
                  <a:extLst>
                    <a:ext uri="{FF2B5EF4-FFF2-40B4-BE49-F238E27FC236}">
                      <a16:creationId xmlns:a16="http://schemas.microsoft.com/office/drawing/2014/main" xmlns="" id="{F60F6BDA-ED74-458C-8BD2-7BF4ED6ABCA5}"/>
                    </a:ext>
                  </a:extLst>
                </p:cNvPr>
                <p:cNvSpPr/>
                <p:nvPr/>
              </p:nvSpPr>
              <p:spPr>
                <a:xfrm>
                  <a:off x="5648500" y="4077291"/>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9" name="타원 238">
                  <a:extLst>
                    <a:ext uri="{FF2B5EF4-FFF2-40B4-BE49-F238E27FC236}">
                      <a16:creationId xmlns:a16="http://schemas.microsoft.com/office/drawing/2014/main" xmlns="" id="{47BEFC57-60A8-4994-9B72-D6FD793B1F76}"/>
                    </a:ext>
                  </a:extLst>
                </p:cNvPr>
                <p:cNvSpPr/>
                <p:nvPr/>
              </p:nvSpPr>
              <p:spPr>
                <a:xfrm>
                  <a:off x="5641268" y="4172423"/>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0" name="타원 239">
                  <a:extLst>
                    <a:ext uri="{FF2B5EF4-FFF2-40B4-BE49-F238E27FC236}">
                      <a16:creationId xmlns:a16="http://schemas.microsoft.com/office/drawing/2014/main" xmlns="" id="{8F887D15-F992-4D07-B553-A24CBAF19799}"/>
                    </a:ext>
                  </a:extLst>
                </p:cNvPr>
                <p:cNvSpPr/>
                <p:nvPr/>
              </p:nvSpPr>
              <p:spPr>
                <a:xfrm>
                  <a:off x="5667552" y="4280590"/>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1" name="타원 240">
                  <a:extLst>
                    <a:ext uri="{FF2B5EF4-FFF2-40B4-BE49-F238E27FC236}">
                      <a16:creationId xmlns:a16="http://schemas.microsoft.com/office/drawing/2014/main" xmlns="" id="{5015B0AB-226C-4EEE-AD19-486E6F836373}"/>
                    </a:ext>
                  </a:extLst>
                </p:cNvPr>
                <p:cNvSpPr/>
                <p:nvPr/>
              </p:nvSpPr>
              <p:spPr>
                <a:xfrm>
                  <a:off x="5724645" y="3980910"/>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2" name="타원 241">
                  <a:extLst>
                    <a:ext uri="{FF2B5EF4-FFF2-40B4-BE49-F238E27FC236}">
                      <a16:creationId xmlns:a16="http://schemas.microsoft.com/office/drawing/2014/main" xmlns="" id="{C17EB06F-1D29-40BA-AA9C-5574DE451A86}"/>
                    </a:ext>
                  </a:extLst>
                </p:cNvPr>
                <p:cNvSpPr/>
                <p:nvPr/>
              </p:nvSpPr>
              <p:spPr>
                <a:xfrm>
                  <a:off x="5809808" y="4019506"/>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3" name="타원 242">
                  <a:extLst>
                    <a:ext uri="{FF2B5EF4-FFF2-40B4-BE49-F238E27FC236}">
                      <a16:creationId xmlns:a16="http://schemas.microsoft.com/office/drawing/2014/main" xmlns="" id="{0B67A7B7-6612-40B7-BE3A-E69D9CA58073}"/>
                    </a:ext>
                  </a:extLst>
                </p:cNvPr>
                <p:cNvSpPr/>
                <p:nvPr/>
              </p:nvSpPr>
              <p:spPr>
                <a:xfrm>
                  <a:off x="5819452" y="4116693"/>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4" name="타원 243">
                  <a:extLst>
                    <a:ext uri="{FF2B5EF4-FFF2-40B4-BE49-F238E27FC236}">
                      <a16:creationId xmlns:a16="http://schemas.microsoft.com/office/drawing/2014/main" xmlns="" id="{876FFD9D-0D64-430A-9FBF-B63A29B7F416}"/>
                    </a:ext>
                  </a:extLst>
                </p:cNvPr>
                <p:cNvSpPr/>
                <p:nvPr/>
              </p:nvSpPr>
              <p:spPr>
                <a:xfrm>
                  <a:off x="5891452" y="4188693"/>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5" name="타원 244">
                  <a:extLst>
                    <a:ext uri="{FF2B5EF4-FFF2-40B4-BE49-F238E27FC236}">
                      <a16:creationId xmlns:a16="http://schemas.microsoft.com/office/drawing/2014/main" xmlns="" id="{B8C97526-45B1-4A28-9B55-21A0AA8634F4}"/>
                    </a:ext>
                  </a:extLst>
                </p:cNvPr>
                <p:cNvSpPr/>
                <p:nvPr/>
              </p:nvSpPr>
              <p:spPr>
                <a:xfrm>
                  <a:off x="5740829" y="4093038"/>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6" name="타원 245">
                  <a:extLst>
                    <a:ext uri="{FF2B5EF4-FFF2-40B4-BE49-F238E27FC236}">
                      <a16:creationId xmlns:a16="http://schemas.microsoft.com/office/drawing/2014/main" xmlns="" id="{01AAEDF2-D395-4B2D-B123-B3ABD664226F}"/>
                    </a:ext>
                  </a:extLst>
                </p:cNvPr>
                <p:cNvSpPr/>
                <p:nvPr/>
              </p:nvSpPr>
              <p:spPr>
                <a:xfrm>
                  <a:off x="5747452" y="4193055"/>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7" name="타원 246">
                  <a:extLst>
                    <a:ext uri="{FF2B5EF4-FFF2-40B4-BE49-F238E27FC236}">
                      <a16:creationId xmlns:a16="http://schemas.microsoft.com/office/drawing/2014/main" xmlns="" id="{62B72669-36A2-42DE-A103-AFDAECC0D4AD}"/>
                    </a:ext>
                  </a:extLst>
                </p:cNvPr>
                <p:cNvSpPr/>
                <p:nvPr/>
              </p:nvSpPr>
              <p:spPr>
                <a:xfrm>
                  <a:off x="5819452" y="4260667"/>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8" name="Rectangle 15">
                  <a:extLst>
                    <a:ext uri="{FF2B5EF4-FFF2-40B4-BE49-F238E27FC236}">
                      <a16:creationId xmlns:a16="http://schemas.microsoft.com/office/drawing/2014/main" xmlns="" id="{07D230F6-D4D7-4710-BDF2-8A6FD538BD6A}"/>
                    </a:ext>
                  </a:extLst>
                </p:cNvPr>
                <p:cNvSpPr/>
                <p:nvPr/>
              </p:nvSpPr>
              <p:spPr>
                <a:xfrm>
                  <a:off x="4693131" y="5032400"/>
                  <a:ext cx="506985" cy="200055"/>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300" dirty="0">
                      <a:solidFill>
                        <a:schemeClr val="tx1">
                          <a:lumMod val="85000"/>
                          <a:lumOff val="15000"/>
                        </a:schemeClr>
                      </a:solidFill>
                      <a:latin typeface="SamsungOne 400" panose="020B0503030303020204" pitchFamily="34" charset="0"/>
                      <a:ea typeface="SamsungOne 400" pitchFamily="34" charset="0"/>
                    </a:rPr>
                    <a:t>Cat</a:t>
                  </a:r>
                  <a:endParaRPr lang="ko-KR" altLang="en-US" sz="1300" dirty="0">
                    <a:solidFill>
                      <a:schemeClr val="tx1">
                        <a:lumMod val="85000"/>
                        <a:lumOff val="15000"/>
                      </a:schemeClr>
                    </a:solidFill>
                    <a:latin typeface="SamsungOne 400" panose="020B0503030303020204" pitchFamily="34" charset="0"/>
                  </a:endParaRPr>
                </a:p>
              </p:txBody>
            </p:sp>
            <p:sp>
              <p:nvSpPr>
                <p:cNvPr id="249" name="Rectangle 15">
                  <a:extLst>
                    <a:ext uri="{FF2B5EF4-FFF2-40B4-BE49-F238E27FC236}">
                      <a16:creationId xmlns:a16="http://schemas.microsoft.com/office/drawing/2014/main" xmlns="" id="{51C2069E-B0B3-4610-8A3D-E7069A4E4CC1}"/>
                    </a:ext>
                  </a:extLst>
                </p:cNvPr>
                <p:cNvSpPr/>
                <p:nvPr/>
              </p:nvSpPr>
              <p:spPr>
                <a:xfrm>
                  <a:off x="5178025" y="5032400"/>
                  <a:ext cx="506985" cy="200055"/>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300" dirty="0">
                      <a:solidFill>
                        <a:schemeClr val="tx1">
                          <a:lumMod val="85000"/>
                          <a:lumOff val="15000"/>
                        </a:schemeClr>
                      </a:solidFill>
                      <a:latin typeface="SamsungOne 400" panose="020B0503030303020204" pitchFamily="34" charset="0"/>
                      <a:ea typeface="SamsungOne 400" pitchFamily="34" charset="0"/>
                    </a:rPr>
                    <a:t>Dog</a:t>
                  </a:r>
                  <a:endParaRPr lang="ko-KR" altLang="en-US" sz="1300" dirty="0">
                    <a:solidFill>
                      <a:schemeClr val="tx1">
                        <a:lumMod val="85000"/>
                        <a:lumOff val="15000"/>
                      </a:schemeClr>
                    </a:solidFill>
                    <a:latin typeface="SamsungOne 400" panose="020B0503030303020204" pitchFamily="34" charset="0"/>
                  </a:endParaRPr>
                </a:p>
              </p:txBody>
            </p:sp>
            <p:sp>
              <p:nvSpPr>
                <p:cNvPr id="250" name="Rectangle 15">
                  <a:extLst>
                    <a:ext uri="{FF2B5EF4-FFF2-40B4-BE49-F238E27FC236}">
                      <a16:creationId xmlns:a16="http://schemas.microsoft.com/office/drawing/2014/main" xmlns="" id="{F8FC8CAE-F04B-44A2-815B-C7880B2A59C3}"/>
                    </a:ext>
                  </a:extLst>
                </p:cNvPr>
                <p:cNvSpPr/>
                <p:nvPr/>
              </p:nvSpPr>
              <p:spPr>
                <a:xfrm>
                  <a:off x="5647679" y="5032400"/>
                  <a:ext cx="506985" cy="200055"/>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300" dirty="0">
                      <a:solidFill>
                        <a:schemeClr val="tx1">
                          <a:lumMod val="85000"/>
                          <a:lumOff val="15000"/>
                        </a:schemeClr>
                      </a:solidFill>
                      <a:latin typeface="SamsungOne 400" panose="020B0503030303020204" pitchFamily="34" charset="0"/>
                      <a:ea typeface="SamsungOne 400" pitchFamily="34" charset="0"/>
                    </a:rPr>
                    <a:t>Parrot</a:t>
                  </a:r>
                  <a:endParaRPr lang="ko-KR" altLang="en-US" sz="1300" dirty="0">
                    <a:solidFill>
                      <a:schemeClr val="tx1">
                        <a:lumMod val="85000"/>
                        <a:lumOff val="15000"/>
                      </a:schemeClr>
                    </a:solidFill>
                    <a:latin typeface="SamsungOne 400" panose="020B0503030303020204" pitchFamily="34" charset="0"/>
                  </a:endParaRPr>
                </a:p>
              </p:txBody>
            </p:sp>
          </p:grpSp>
        </p:grpSp>
        <p:sp>
          <p:nvSpPr>
            <p:cNvPr id="186" name="타원 135">
              <a:extLst>
                <a:ext uri="{FF2B5EF4-FFF2-40B4-BE49-F238E27FC236}">
                  <a16:creationId xmlns:a16="http://schemas.microsoft.com/office/drawing/2014/main" xmlns="" id="{0AB5E75A-BD1A-4575-8D88-0B829FA8BF19}"/>
                </a:ext>
              </a:extLst>
            </p:cNvPr>
            <p:cNvSpPr/>
            <p:nvPr/>
          </p:nvSpPr>
          <p:spPr>
            <a:xfrm>
              <a:off x="3369271" y="2935898"/>
              <a:ext cx="36000" cy="36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7" name="타원 136">
              <a:extLst>
                <a:ext uri="{FF2B5EF4-FFF2-40B4-BE49-F238E27FC236}">
                  <a16:creationId xmlns:a16="http://schemas.microsoft.com/office/drawing/2014/main" xmlns="" id="{73DFC4BD-392F-41B0-85C1-D9557311EE28}"/>
                </a:ext>
              </a:extLst>
            </p:cNvPr>
            <p:cNvSpPr/>
            <p:nvPr/>
          </p:nvSpPr>
          <p:spPr>
            <a:xfrm>
              <a:off x="3217050" y="2957074"/>
              <a:ext cx="36000" cy="36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8" name="타원 137">
              <a:extLst>
                <a:ext uri="{FF2B5EF4-FFF2-40B4-BE49-F238E27FC236}">
                  <a16:creationId xmlns:a16="http://schemas.microsoft.com/office/drawing/2014/main" xmlns="" id="{910E6293-0167-42EF-BBCC-BA955ACF2AE8}"/>
                </a:ext>
              </a:extLst>
            </p:cNvPr>
            <p:cNvSpPr/>
            <p:nvPr/>
          </p:nvSpPr>
          <p:spPr>
            <a:xfrm>
              <a:off x="3367100" y="3023749"/>
              <a:ext cx="36000" cy="36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9" name="타원 138">
              <a:extLst>
                <a:ext uri="{FF2B5EF4-FFF2-40B4-BE49-F238E27FC236}">
                  <a16:creationId xmlns:a16="http://schemas.microsoft.com/office/drawing/2014/main" xmlns="" id="{B711699A-DC89-4804-B0B0-6FF85DA6CE47}"/>
                </a:ext>
              </a:extLst>
            </p:cNvPr>
            <p:cNvSpPr/>
            <p:nvPr/>
          </p:nvSpPr>
          <p:spPr>
            <a:xfrm>
              <a:off x="3074057" y="2888773"/>
              <a:ext cx="36000" cy="36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0" name="타원 139">
              <a:extLst>
                <a:ext uri="{FF2B5EF4-FFF2-40B4-BE49-F238E27FC236}">
                  <a16:creationId xmlns:a16="http://schemas.microsoft.com/office/drawing/2014/main" xmlns="" id="{583A46C7-7A13-4E7F-9897-DAE9343A1D1B}"/>
                </a:ext>
              </a:extLst>
            </p:cNvPr>
            <p:cNvSpPr/>
            <p:nvPr/>
          </p:nvSpPr>
          <p:spPr>
            <a:xfrm>
              <a:off x="3165489" y="2924773"/>
              <a:ext cx="36000" cy="36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1" name="타원 140">
              <a:extLst>
                <a:ext uri="{FF2B5EF4-FFF2-40B4-BE49-F238E27FC236}">
                  <a16:creationId xmlns:a16="http://schemas.microsoft.com/office/drawing/2014/main" xmlns="" id="{003E8779-2DDE-4384-8B5E-CD8C43CC37D4}"/>
                </a:ext>
              </a:extLst>
            </p:cNvPr>
            <p:cNvSpPr/>
            <p:nvPr/>
          </p:nvSpPr>
          <p:spPr>
            <a:xfrm>
              <a:off x="3079352" y="2942043"/>
              <a:ext cx="36000" cy="36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2" name="타원 141">
              <a:extLst>
                <a:ext uri="{FF2B5EF4-FFF2-40B4-BE49-F238E27FC236}">
                  <a16:creationId xmlns:a16="http://schemas.microsoft.com/office/drawing/2014/main" xmlns="" id="{266267A8-C71C-4CCB-9C17-5219544749D8}"/>
                </a:ext>
              </a:extLst>
            </p:cNvPr>
            <p:cNvSpPr/>
            <p:nvPr/>
          </p:nvSpPr>
          <p:spPr>
            <a:xfrm>
              <a:off x="3078804" y="3041173"/>
              <a:ext cx="36000" cy="36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3" name="타원 142">
              <a:extLst>
                <a:ext uri="{FF2B5EF4-FFF2-40B4-BE49-F238E27FC236}">
                  <a16:creationId xmlns:a16="http://schemas.microsoft.com/office/drawing/2014/main" xmlns="" id="{0574DE07-2CA5-4139-9BA6-548B110D1917}"/>
                </a:ext>
              </a:extLst>
            </p:cNvPr>
            <p:cNvSpPr/>
            <p:nvPr/>
          </p:nvSpPr>
          <p:spPr>
            <a:xfrm>
              <a:off x="3250256" y="3160232"/>
              <a:ext cx="36000" cy="36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4" name="타원 143">
              <a:extLst>
                <a:ext uri="{FF2B5EF4-FFF2-40B4-BE49-F238E27FC236}">
                  <a16:creationId xmlns:a16="http://schemas.microsoft.com/office/drawing/2014/main" xmlns="" id="{5446E662-0699-4E72-862E-9C8BCFC464ED}"/>
                </a:ext>
              </a:extLst>
            </p:cNvPr>
            <p:cNvSpPr/>
            <p:nvPr/>
          </p:nvSpPr>
          <p:spPr>
            <a:xfrm>
              <a:off x="3387306" y="3198444"/>
              <a:ext cx="36000" cy="36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5" name="타원 144">
              <a:extLst>
                <a:ext uri="{FF2B5EF4-FFF2-40B4-BE49-F238E27FC236}">
                  <a16:creationId xmlns:a16="http://schemas.microsoft.com/office/drawing/2014/main" xmlns="" id="{4473B0FE-4905-493F-99C5-89F961E83BEE}"/>
                </a:ext>
              </a:extLst>
            </p:cNvPr>
            <p:cNvSpPr/>
            <p:nvPr/>
          </p:nvSpPr>
          <p:spPr>
            <a:xfrm>
              <a:off x="3154996" y="3369804"/>
              <a:ext cx="36000" cy="36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6" name="타원 145">
              <a:extLst>
                <a:ext uri="{FF2B5EF4-FFF2-40B4-BE49-F238E27FC236}">
                  <a16:creationId xmlns:a16="http://schemas.microsoft.com/office/drawing/2014/main" xmlns="" id="{CFA4216B-393B-4CFE-B3C1-91DB0B192DD3}"/>
                </a:ext>
              </a:extLst>
            </p:cNvPr>
            <p:cNvSpPr/>
            <p:nvPr/>
          </p:nvSpPr>
          <p:spPr>
            <a:xfrm>
              <a:off x="3106192" y="3258151"/>
              <a:ext cx="36000" cy="36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7" name="타원 147">
              <a:extLst>
                <a:ext uri="{FF2B5EF4-FFF2-40B4-BE49-F238E27FC236}">
                  <a16:creationId xmlns:a16="http://schemas.microsoft.com/office/drawing/2014/main" xmlns="" id="{114A1673-5401-47D0-BA4C-1C3CA8F3753E}"/>
                </a:ext>
              </a:extLst>
            </p:cNvPr>
            <p:cNvSpPr/>
            <p:nvPr/>
          </p:nvSpPr>
          <p:spPr>
            <a:xfrm>
              <a:off x="3403100" y="3725115"/>
              <a:ext cx="36000" cy="36000"/>
            </a:xfrm>
            <a:prstGeom prst="ellipse">
              <a:avLst/>
            </a:prstGeom>
            <a:solidFill>
              <a:srgbClr val="00B3E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8" name="타원 148">
              <a:extLst>
                <a:ext uri="{FF2B5EF4-FFF2-40B4-BE49-F238E27FC236}">
                  <a16:creationId xmlns:a16="http://schemas.microsoft.com/office/drawing/2014/main" xmlns="" id="{73CA9EB9-C2AD-4C0C-ABBA-7A8B68B189FF}"/>
                </a:ext>
              </a:extLst>
            </p:cNvPr>
            <p:cNvSpPr/>
            <p:nvPr/>
          </p:nvSpPr>
          <p:spPr>
            <a:xfrm>
              <a:off x="3135262" y="3810840"/>
              <a:ext cx="36000" cy="36000"/>
            </a:xfrm>
            <a:prstGeom prst="ellipse">
              <a:avLst/>
            </a:prstGeom>
            <a:solidFill>
              <a:srgbClr val="00B3E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9" name="타원 149">
              <a:extLst>
                <a:ext uri="{FF2B5EF4-FFF2-40B4-BE49-F238E27FC236}">
                  <a16:creationId xmlns:a16="http://schemas.microsoft.com/office/drawing/2014/main" xmlns="" id="{8FB62AFB-704E-4F34-AA73-C9348552DE75}"/>
                </a:ext>
              </a:extLst>
            </p:cNvPr>
            <p:cNvSpPr/>
            <p:nvPr/>
          </p:nvSpPr>
          <p:spPr>
            <a:xfrm>
              <a:off x="3387306" y="3799194"/>
              <a:ext cx="36000" cy="36000"/>
            </a:xfrm>
            <a:prstGeom prst="ellipse">
              <a:avLst/>
            </a:prstGeom>
            <a:solidFill>
              <a:srgbClr val="00B3E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0" name="타원 150">
              <a:extLst>
                <a:ext uri="{FF2B5EF4-FFF2-40B4-BE49-F238E27FC236}">
                  <a16:creationId xmlns:a16="http://schemas.microsoft.com/office/drawing/2014/main" xmlns="" id="{8E112F96-8F93-4889-A0E8-CDEBCD0687D8}"/>
                </a:ext>
              </a:extLst>
            </p:cNvPr>
            <p:cNvSpPr/>
            <p:nvPr/>
          </p:nvSpPr>
          <p:spPr>
            <a:xfrm>
              <a:off x="3287343" y="3814941"/>
              <a:ext cx="36000" cy="36000"/>
            </a:xfrm>
            <a:prstGeom prst="ellipse">
              <a:avLst/>
            </a:prstGeom>
            <a:solidFill>
              <a:srgbClr val="00B3E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1" name="타원 151">
              <a:extLst>
                <a:ext uri="{FF2B5EF4-FFF2-40B4-BE49-F238E27FC236}">
                  <a16:creationId xmlns:a16="http://schemas.microsoft.com/office/drawing/2014/main" xmlns="" id="{AA6062EE-B11B-487B-B4F1-94AE18C01DFD}"/>
                </a:ext>
              </a:extLst>
            </p:cNvPr>
            <p:cNvSpPr/>
            <p:nvPr/>
          </p:nvSpPr>
          <p:spPr>
            <a:xfrm>
              <a:off x="3313292" y="3882267"/>
              <a:ext cx="36000" cy="36000"/>
            </a:xfrm>
            <a:prstGeom prst="ellipse">
              <a:avLst/>
            </a:prstGeom>
            <a:solidFill>
              <a:srgbClr val="00B3E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2" name="타원 153">
              <a:extLst>
                <a:ext uri="{FF2B5EF4-FFF2-40B4-BE49-F238E27FC236}">
                  <a16:creationId xmlns:a16="http://schemas.microsoft.com/office/drawing/2014/main" xmlns="" id="{609DCC9B-9D1C-4A81-8D17-D61DF6FE20AD}"/>
                </a:ext>
              </a:extLst>
            </p:cNvPr>
            <p:cNvSpPr/>
            <p:nvPr/>
          </p:nvSpPr>
          <p:spPr>
            <a:xfrm>
              <a:off x="3171215" y="4034667"/>
              <a:ext cx="36000" cy="36000"/>
            </a:xfrm>
            <a:prstGeom prst="ellipse">
              <a:avLst/>
            </a:prstGeom>
            <a:solidFill>
              <a:srgbClr val="00B3E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3" name="타원 154">
              <a:extLst>
                <a:ext uri="{FF2B5EF4-FFF2-40B4-BE49-F238E27FC236}">
                  <a16:creationId xmlns:a16="http://schemas.microsoft.com/office/drawing/2014/main" xmlns="" id="{F8640F5D-0663-47AE-94AF-874BACFE2D66}"/>
                </a:ext>
              </a:extLst>
            </p:cNvPr>
            <p:cNvSpPr/>
            <p:nvPr/>
          </p:nvSpPr>
          <p:spPr>
            <a:xfrm>
              <a:off x="3096804" y="4226946"/>
              <a:ext cx="36000" cy="36000"/>
            </a:xfrm>
            <a:prstGeom prst="ellipse">
              <a:avLst/>
            </a:prstGeom>
            <a:solidFill>
              <a:srgbClr val="00B3E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4" name="타원 155">
              <a:extLst>
                <a:ext uri="{FF2B5EF4-FFF2-40B4-BE49-F238E27FC236}">
                  <a16:creationId xmlns:a16="http://schemas.microsoft.com/office/drawing/2014/main" xmlns="" id="{C241CBE8-E4EC-44FB-A39E-972E53564205}"/>
                </a:ext>
              </a:extLst>
            </p:cNvPr>
            <p:cNvSpPr/>
            <p:nvPr/>
          </p:nvSpPr>
          <p:spPr>
            <a:xfrm>
              <a:off x="3292848" y="4248889"/>
              <a:ext cx="36000" cy="36000"/>
            </a:xfrm>
            <a:prstGeom prst="ellipse">
              <a:avLst/>
            </a:prstGeom>
            <a:solidFill>
              <a:srgbClr val="00B3E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5" name="타원 156">
              <a:extLst>
                <a:ext uri="{FF2B5EF4-FFF2-40B4-BE49-F238E27FC236}">
                  <a16:creationId xmlns:a16="http://schemas.microsoft.com/office/drawing/2014/main" xmlns="" id="{46AAAF3A-B347-4F97-A114-7A42B7D4D574}"/>
                </a:ext>
              </a:extLst>
            </p:cNvPr>
            <p:cNvSpPr/>
            <p:nvPr/>
          </p:nvSpPr>
          <p:spPr>
            <a:xfrm>
              <a:off x="3453615" y="4244946"/>
              <a:ext cx="36000" cy="36000"/>
            </a:xfrm>
            <a:prstGeom prst="ellipse">
              <a:avLst/>
            </a:prstGeom>
            <a:solidFill>
              <a:srgbClr val="00B3E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6" name="타원 157">
              <a:extLst>
                <a:ext uri="{FF2B5EF4-FFF2-40B4-BE49-F238E27FC236}">
                  <a16:creationId xmlns:a16="http://schemas.microsoft.com/office/drawing/2014/main" xmlns="" id="{940A3DD8-042A-4836-A405-8CA499198098}"/>
                </a:ext>
              </a:extLst>
            </p:cNvPr>
            <p:cNvSpPr/>
            <p:nvPr/>
          </p:nvSpPr>
          <p:spPr>
            <a:xfrm>
              <a:off x="3293252" y="4054570"/>
              <a:ext cx="36000" cy="36000"/>
            </a:xfrm>
            <a:prstGeom prst="ellipse">
              <a:avLst/>
            </a:prstGeom>
            <a:solidFill>
              <a:srgbClr val="00B3E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07" name="그룹 38">
              <a:extLst>
                <a:ext uri="{FF2B5EF4-FFF2-40B4-BE49-F238E27FC236}">
                  <a16:creationId xmlns:a16="http://schemas.microsoft.com/office/drawing/2014/main" xmlns="" id="{282302C6-B266-4B03-A532-6597B7D34C7C}"/>
                </a:ext>
              </a:extLst>
            </p:cNvPr>
            <p:cNvGrpSpPr/>
            <p:nvPr/>
          </p:nvGrpSpPr>
          <p:grpSpPr>
            <a:xfrm>
              <a:off x="1588153" y="4444886"/>
              <a:ext cx="831653" cy="823143"/>
              <a:chOff x="129476" y="4698669"/>
              <a:chExt cx="831653" cy="823143"/>
            </a:xfrm>
          </p:grpSpPr>
          <p:sp>
            <p:nvSpPr>
              <p:cNvPr id="211" name="직사각형 63">
                <a:extLst>
                  <a:ext uri="{FF2B5EF4-FFF2-40B4-BE49-F238E27FC236}">
                    <a16:creationId xmlns:a16="http://schemas.microsoft.com/office/drawing/2014/main" xmlns="" id="{A2971034-E16D-4A10-BFF0-0E83FBC3E0BE}"/>
                  </a:ext>
                </a:extLst>
              </p:cNvPr>
              <p:cNvSpPr/>
              <p:nvPr/>
            </p:nvSpPr>
            <p:spPr>
              <a:xfrm>
                <a:off x="255994" y="4698669"/>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2" name="직사각형 64">
                <a:extLst>
                  <a:ext uri="{FF2B5EF4-FFF2-40B4-BE49-F238E27FC236}">
                    <a16:creationId xmlns:a16="http://schemas.microsoft.com/office/drawing/2014/main" xmlns="" id="{052E36AC-C14C-48EF-A4A1-81AE46CD212D}"/>
                  </a:ext>
                </a:extLst>
              </p:cNvPr>
              <p:cNvSpPr/>
              <p:nvPr/>
            </p:nvSpPr>
            <p:spPr>
              <a:xfrm>
                <a:off x="192735" y="4757674"/>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3" name="직사각형 66">
                <a:extLst>
                  <a:ext uri="{FF2B5EF4-FFF2-40B4-BE49-F238E27FC236}">
                    <a16:creationId xmlns:a16="http://schemas.microsoft.com/office/drawing/2014/main" xmlns="" id="{7296136F-D4FB-47FE-9752-F9B3E5D7A43E}"/>
                  </a:ext>
                </a:extLst>
              </p:cNvPr>
              <p:cNvSpPr/>
              <p:nvPr/>
            </p:nvSpPr>
            <p:spPr>
              <a:xfrm>
                <a:off x="129476" y="4816678"/>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pic>
          <p:nvPicPr>
            <p:cNvPr id="208" name="Picture 2" descr="C:\Users\USER\Downloads\shiba.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71082" y="3746198"/>
              <a:ext cx="550240" cy="550240"/>
            </a:xfrm>
            <a:prstGeom prst="rect">
              <a:avLst/>
            </a:prstGeom>
            <a:noFill/>
            <a:extLst>
              <a:ext uri="{909E8E84-426E-40DD-AFC4-6F175D3DCCD1}">
                <a14:hiddenFill xmlns:a14="http://schemas.microsoft.com/office/drawing/2010/main">
                  <a:solidFill>
                    <a:srgbClr val="FFFFFF"/>
                  </a:solidFill>
                </a14:hiddenFill>
              </a:ext>
            </a:extLst>
          </p:spPr>
        </p:pic>
        <p:pic>
          <p:nvPicPr>
            <p:cNvPr id="209" name="Picture 3" descr="C:\Users\USER\Downloads\ca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71082" y="2888773"/>
              <a:ext cx="513480" cy="513480"/>
            </a:xfrm>
            <a:prstGeom prst="rect">
              <a:avLst/>
            </a:prstGeom>
            <a:noFill/>
            <a:extLst>
              <a:ext uri="{909E8E84-426E-40DD-AFC4-6F175D3DCCD1}">
                <a14:hiddenFill xmlns:a14="http://schemas.microsoft.com/office/drawing/2010/main">
                  <a:solidFill>
                    <a:srgbClr val="FFFFFF"/>
                  </a:solidFill>
                </a14:hiddenFill>
              </a:ext>
            </a:extLst>
          </p:spPr>
        </p:pic>
        <p:pic>
          <p:nvPicPr>
            <p:cNvPr id="210" name="Picture 4" descr="C:\Users\USER\Downloads\parro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65655" y="4634915"/>
              <a:ext cx="561094" cy="561094"/>
            </a:xfrm>
            <a:prstGeom prst="rect">
              <a:avLst/>
            </a:prstGeom>
            <a:noFill/>
            <a:extLst>
              <a:ext uri="{909E8E84-426E-40DD-AFC4-6F175D3DCCD1}">
                <a14:hiddenFill xmlns:a14="http://schemas.microsoft.com/office/drawing/2010/main">
                  <a:solidFill>
                    <a:srgbClr val="FFFFFF"/>
                  </a:solidFill>
                </a14:hiddenFill>
              </a:ext>
            </a:extLst>
          </p:spPr>
        </p:pic>
      </p:grpSp>
      <p:sp>
        <p:nvSpPr>
          <p:cNvPr id="268" name="직사각형 267">
            <a:extLst>
              <a:ext uri="{FF2B5EF4-FFF2-40B4-BE49-F238E27FC236}">
                <a16:creationId xmlns:a16="http://schemas.microsoft.com/office/drawing/2014/main" xmlns="" id="{B7DBAA6C-8E9F-417D-8768-8BABBFB22F34}"/>
              </a:ext>
            </a:extLst>
          </p:cNvPr>
          <p:cNvSpPr/>
          <p:nvPr/>
        </p:nvSpPr>
        <p:spPr>
          <a:xfrm>
            <a:off x="558924" y="1836430"/>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8"/>
              </a:buBlip>
              <a:defRPr/>
            </a:pPr>
            <a:r>
              <a:rPr lang="en-US" altLang="ko-KR" sz="1400" dirty="0">
                <a:solidFill>
                  <a:schemeClr val="tx1"/>
                </a:solidFill>
                <a:latin typeface="SamsungOne 400" panose="020B0503030303020204" pitchFamily="34" charset="0"/>
                <a:ea typeface="SamsungOne 400" panose="020B0503030303020204" pitchFamily="34" charset="0"/>
              </a:rPr>
              <a:t>Machine Learning vs. Deep Learning</a:t>
            </a:r>
          </a:p>
        </p:txBody>
      </p:sp>
      <p:sp>
        <p:nvSpPr>
          <p:cNvPr id="133" name="직사각형 132">
            <a:extLst>
              <a:ext uri="{FF2B5EF4-FFF2-40B4-BE49-F238E27FC236}">
                <a16:creationId xmlns:a16="http://schemas.microsoft.com/office/drawing/2014/main" xmlns="" id="{DB896CD5-A0B0-4F39-9F23-22CE6C96BB3D}"/>
              </a:ext>
            </a:extLst>
          </p:cNvPr>
          <p:cNvSpPr/>
          <p:nvPr/>
        </p:nvSpPr>
        <p:spPr>
          <a:xfrm>
            <a:off x="449998" y="1375101"/>
            <a:ext cx="9289484" cy="3539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300" dirty="0">
                <a:solidFill>
                  <a:schemeClr val="tx1">
                    <a:lumMod val="95000"/>
                    <a:lumOff val="5000"/>
                  </a:schemeClr>
                </a:solidFill>
                <a:latin typeface="Samsung Sharp Sans" pitchFamily="2" charset="0"/>
                <a:ea typeface="Samsung Sharp Sans" pitchFamily="2" charset="0"/>
                <a:cs typeface="Samsung Sharp Sans" pitchFamily="2" charset="0"/>
              </a:rPr>
              <a:t>Types and Choices of Machine Learning-based Data Analysis</a:t>
            </a:r>
          </a:p>
        </p:txBody>
      </p:sp>
    </p:spTree>
    <p:custDataLst>
      <p:tags r:id="rId1"/>
    </p:custDataLst>
    <p:extLst>
      <p:ext uri="{BB962C8B-B14F-4D97-AF65-F5344CB8AC3E}">
        <p14:creationId xmlns:p14="http://schemas.microsoft.com/office/powerpoint/2010/main" val="3127142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719769" y="2070436"/>
            <a:ext cx="7736103" cy="1602464"/>
            <a:chOff x="719769" y="2070436"/>
            <a:chExt cx="7736103" cy="1602464"/>
          </a:xfrm>
        </p:grpSpPr>
        <p:sp>
          <p:nvSpPr>
            <p:cNvPr id="6" name="직사각형 133">
              <a:extLst>
                <a:ext uri="{FF2B5EF4-FFF2-40B4-BE49-F238E27FC236}">
                  <a16:creationId xmlns:a16="http://schemas.microsoft.com/office/drawing/2014/main" xmlns="" id="{9ECD4F1E-56F2-4389-8493-B26C356AB15F}"/>
                </a:ext>
              </a:extLst>
            </p:cNvPr>
            <p:cNvSpPr/>
            <p:nvPr/>
          </p:nvSpPr>
          <p:spPr>
            <a:xfrm>
              <a:off x="989682" y="2583566"/>
              <a:ext cx="746619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Introduction to Artificial Intelligence</a:t>
              </a:r>
            </a:p>
          </p:txBody>
        </p:sp>
        <p:sp>
          <p:nvSpPr>
            <p:cNvPr id="8" name="직사각형 133">
              <a:extLst>
                <a:ext uri="{FF2B5EF4-FFF2-40B4-BE49-F238E27FC236}">
                  <a16:creationId xmlns:a16="http://schemas.microsoft.com/office/drawing/2014/main" xmlns="" id="{9AE80E35-DC50-4BA6-9B16-9297657601D5}"/>
                </a:ext>
              </a:extLst>
            </p:cNvPr>
            <p:cNvSpPr/>
            <p:nvPr/>
          </p:nvSpPr>
          <p:spPr>
            <a:xfrm>
              <a:off x="989682" y="2070436"/>
              <a:ext cx="5477954"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Chapter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9" name="직사각형 8">
              <a:extLst>
                <a:ext uri="{FF2B5EF4-FFF2-40B4-BE49-F238E27FC236}">
                  <a16:creationId xmlns:a16="http://schemas.microsoft.com/office/drawing/2014/main" xmlns="" id="{5D14EC55-4505-4D03-B538-D66AAACB366E}"/>
                </a:ext>
              </a:extLst>
            </p:cNvPr>
            <p:cNvSpPr/>
            <p:nvPr/>
          </p:nvSpPr>
          <p:spPr>
            <a:xfrm>
              <a:off x="719769" y="2095703"/>
              <a:ext cx="59989" cy="1577197"/>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dirty="0">
                <a:solidFill>
                  <a:prstClr val="white"/>
                </a:solidFill>
                <a:latin typeface="Calibri" panose="020F0502020204030204"/>
                <a:ea typeface="맑은 고딕" panose="020B0503020000020004" pitchFamily="50" charset="-127"/>
              </a:endParaRPr>
            </a:p>
          </p:txBody>
        </p:sp>
      </p:grpSp>
      <p:grpSp>
        <p:nvGrpSpPr>
          <p:cNvPr id="3" name="그룹 2"/>
          <p:cNvGrpSpPr/>
          <p:nvPr/>
        </p:nvGrpSpPr>
        <p:grpSpPr>
          <a:xfrm>
            <a:off x="719769" y="4157524"/>
            <a:ext cx="3978740" cy="323061"/>
            <a:chOff x="719769" y="4157524"/>
            <a:chExt cx="3978740" cy="323061"/>
          </a:xfrm>
        </p:grpSpPr>
        <p:sp>
          <p:nvSpPr>
            <p:cNvPr id="7" name="직사각형 133">
              <a:extLst>
                <a:ext uri="{FF2B5EF4-FFF2-40B4-BE49-F238E27FC236}">
                  <a16:creationId xmlns:a16="http://schemas.microsoft.com/office/drawing/2014/main" xmlns="" id="{68C423AE-9FF7-4CCB-8CFB-0D036BBE42B6}"/>
                </a:ext>
              </a:extLst>
            </p:cNvPr>
            <p:cNvSpPr/>
            <p:nvPr/>
          </p:nvSpPr>
          <p:spPr>
            <a:xfrm>
              <a:off x="989682" y="4157536"/>
              <a:ext cx="3708827" cy="3230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R="0" lvl="0" indent="0" defTabSz="457063" fontAlgn="base" latinLnBrk="1">
                <a:lnSpc>
                  <a:spcPct val="100000"/>
                </a:lnSpc>
                <a:spcBef>
                  <a:spcPct val="0"/>
                </a:spcBef>
                <a:spcAft>
                  <a:spcPct val="0"/>
                </a:spcAft>
                <a:buClrTx/>
                <a:buSzTx/>
                <a:buFontTx/>
                <a:buNone/>
                <a:tabLst/>
                <a:defRPr/>
              </a:pPr>
              <a:r>
                <a:rPr kumimoji="1" lang="en-US" altLang="ko-KR" sz="2099" dirty="0" smtClean="0">
                  <a:solidFill>
                    <a:srgbClr val="1428A0"/>
                  </a:solidFill>
                  <a:latin typeface="Samsung Sharp Sans" pitchFamily="2" charset="0"/>
                  <a:ea typeface="Samsung Sharp Sans" pitchFamily="2" charset="0"/>
                  <a:cs typeface="Samsung Sharp Sans" pitchFamily="2" charset="0"/>
                </a:rPr>
                <a:t>AI Course</a:t>
              </a:r>
              <a:endParaRPr kumimoji="1" lang="ko-KR" altLang="en-US" sz="2099" dirty="0">
                <a:solidFill>
                  <a:srgbClr val="1428A0"/>
                </a:solidFill>
                <a:latin typeface="Samsung Sharp Sans" pitchFamily="2" charset="0"/>
                <a:cs typeface="Samsung Sharp Sans" pitchFamily="2" charset="0"/>
              </a:endParaRPr>
            </a:p>
          </p:txBody>
        </p:sp>
        <p:sp>
          <p:nvSpPr>
            <p:cNvPr id="10" name="직사각형 9">
              <a:extLst>
                <a:ext uri="{FF2B5EF4-FFF2-40B4-BE49-F238E27FC236}">
                  <a16:creationId xmlns:a16="http://schemas.microsoft.com/office/drawing/2014/main" xmlns="" id="{6490A05B-990A-4F39-A4F0-CDC93970D232}"/>
                </a:ext>
              </a:extLst>
            </p:cNvPr>
            <p:cNvSpPr/>
            <p:nvPr/>
          </p:nvSpPr>
          <p:spPr>
            <a:xfrm>
              <a:off x="719769" y="4157524"/>
              <a:ext cx="59989" cy="323061"/>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dirty="0">
                <a:solidFill>
                  <a:prstClr val="white"/>
                </a:solidFill>
                <a:latin typeface="Calibri" panose="020F0502020204030204"/>
                <a:ea typeface="맑은 고딕" panose="020B0503020000020004" pitchFamily="50" charset="-127"/>
              </a:endParaRPr>
            </a:p>
          </p:txBody>
        </p:sp>
      </p:grpSp>
    </p:spTree>
    <p:custDataLst>
      <p:tags r:id="rId1"/>
    </p:custDataLst>
    <p:extLst>
      <p:ext uri="{BB962C8B-B14F-4D97-AF65-F5344CB8AC3E}">
        <p14:creationId xmlns:p14="http://schemas.microsoft.com/office/powerpoint/2010/main" val="3277173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그룹 10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11" name="직사각형 11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1.5. Types and Choices of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12" name="직사각형 11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113" name="그룹 112"/>
          <p:cNvGrpSpPr/>
          <p:nvPr/>
        </p:nvGrpSpPr>
        <p:grpSpPr>
          <a:xfrm>
            <a:off x="558800" y="1844824"/>
            <a:ext cx="8784209" cy="4248472"/>
            <a:chOff x="558800" y="1772816"/>
            <a:chExt cx="8784209" cy="4248472"/>
          </a:xfrm>
        </p:grpSpPr>
        <p:sp>
          <p:nvSpPr>
            <p:cNvPr id="114" name="직사각형 113"/>
            <p:cNvSpPr/>
            <p:nvPr/>
          </p:nvSpPr>
          <p:spPr>
            <a:xfrm>
              <a:off x="558800" y="1772816"/>
              <a:ext cx="8784209" cy="4248472"/>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5" name="직사각형 9">
              <a:extLst>
                <a:ext uri="{FF2B5EF4-FFF2-40B4-BE49-F238E27FC236}">
                  <a16:creationId xmlns:a16="http://schemas.microsoft.com/office/drawing/2014/main" xmlns="" id="{19D09BE8-181E-4B71-8FF9-8CE3E133865B}"/>
                </a:ext>
              </a:extLst>
            </p:cNvPr>
            <p:cNvSpPr/>
            <p:nvPr/>
          </p:nvSpPr>
          <p:spPr>
            <a:xfrm>
              <a:off x="3153100" y="1844824"/>
              <a:ext cx="3595608" cy="369332"/>
            </a:xfrm>
            <a:prstGeom prst="rect">
              <a:avLst/>
            </a:prstGeom>
          </p:spPr>
          <p:txBody>
            <a:bodyPr wrap="square">
              <a:spAutoFit/>
            </a:bodyPr>
            <a:lstStyle/>
            <a:p>
              <a:pPr algn="ctr"/>
              <a:r>
                <a:rPr lang="en-US" altLang="ko-KR" b="1" dirty="0">
                  <a:solidFill>
                    <a:srgbClr val="1429A0"/>
                  </a:solidFill>
                  <a:latin typeface="SamsungOne 400" pitchFamily="34" charset="0"/>
                  <a:ea typeface="SamsungOne 400" pitchFamily="34" charset="0"/>
                </a:rPr>
                <a:t>Deep Learning Workflow</a:t>
              </a:r>
              <a:endParaRPr lang="ko-KR" altLang="en-US" b="1" dirty="0">
                <a:solidFill>
                  <a:srgbClr val="1429A0"/>
                </a:solidFill>
                <a:latin typeface="SamsungOne 400" pitchFamily="34" charset="0"/>
              </a:endParaRPr>
            </a:p>
          </p:txBody>
        </p:sp>
        <p:sp>
          <p:nvSpPr>
            <p:cNvPr id="116" name="사각형: 둥근 모서리 32">
              <a:extLst>
                <a:ext uri="{FF2B5EF4-FFF2-40B4-BE49-F238E27FC236}">
                  <a16:creationId xmlns:a16="http://schemas.microsoft.com/office/drawing/2014/main" xmlns="" id="{9F9FFF6C-7C72-4E08-8072-03F5113CBF51}"/>
                </a:ext>
              </a:extLst>
            </p:cNvPr>
            <p:cNvSpPr/>
            <p:nvPr/>
          </p:nvSpPr>
          <p:spPr>
            <a:xfrm>
              <a:off x="7543701" y="5733256"/>
              <a:ext cx="1667686" cy="212364"/>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 400" panose="020B0503030303020204" pitchFamily="34" charset="0"/>
                  <a:ea typeface="SamsungOne 400" panose="020B0503030303020204" pitchFamily="34" charset="0"/>
                </a:rPr>
                <a:t> MathWorks, Coursera</a:t>
              </a:r>
            </a:p>
          </p:txBody>
        </p:sp>
        <p:sp>
          <p:nvSpPr>
            <p:cNvPr id="117" name="직사각형 55">
              <a:extLst>
                <a:ext uri="{FF2B5EF4-FFF2-40B4-BE49-F238E27FC236}">
                  <a16:creationId xmlns:a16="http://schemas.microsoft.com/office/drawing/2014/main" xmlns="" id="{7BD75CC0-A02D-4F16-B78A-2DF8A0228A3A}"/>
                </a:ext>
              </a:extLst>
            </p:cNvPr>
            <p:cNvSpPr/>
            <p:nvPr/>
          </p:nvSpPr>
          <p:spPr>
            <a:xfrm>
              <a:off x="5697983" y="3443050"/>
              <a:ext cx="799956" cy="799955"/>
            </a:xfrm>
            <a:prstGeom prst="rect">
              <a:avLst/>
            </a:prstGeom>
            <a:solidFill>
              <a:schemeClr val="bg1"/>
            </a:solid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8" name="Rectangle 15">
              <a:extLst>
                <a:ext uri="{FF2B5EF4-FFF2-40B4-BE49-F238E27FC236}">
                  <a16:creationId xmlns:a16="http://schemas.microsoft.com/office/drawing/2014/main" xmlns="" id="{759DCA13-C4F4-4966-92A4-356CA82192BE}"/>
                </a:ext>
              </a:extLst>
            </p:cNvPr>
            <p:cNvSpPr/>
            <p:nvPr/>
          </p:nvSpPr>
          <p:spPr>
            <a:xfrm>
              <a:off x="5697984" y="4304170"/>
              <a:ext cx="799956" cy="200055"/>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300" dirty="0">
                  <a:solidFill>
                    <a:schemeClr val="tx1">
                      <a:lumMod val="85000"/>
                      <a:lumOff val="15000"/>
                    </a:schemeClr>
                  </a:solidFill>
                  <a:latin typeface="SamsungOne 400" panose="020B0503030303020204" pitchFamily="34" charset="0"/>
                  <a:ea typeface="SamsungOne 400" pitchFamily="34" charset="0"/>
                </a:rPr>
                <a:t>Cat</a:t>
              </a:r>
              <a:endParaRPr lang="ko-KR" altLang="en-US" sz="1300" dirty="0">
                <a:solidFill>
                  <a:schemeClr val="tx1">
                    <a:lumMod val="85000"/>
                    <a:lumOff val="15000"/>
                  </a:schemeClr>
                </a:solidFill>
                <a:latin typeface="SamsungOne 400" panose="020B0503030303020204" pitchFamily="34" charset="0"/>
              </a:endParaRPr>
            </a:p>
          </p:txBody>
        </p:sp>
        <p:sp>
          <p:nvSpPr>
            <p:cNvPr id="119" name="Rectangle 15">
              <a:extLst>
                <a:ext uri="{FF2B5EF4-FFF2-40B4-BE49-F238E27FC236}">
                  <a16:creationId xmlns:a16="http://schemas.microsoft.com/office/drawing/2014/main" xmlns="" id="{2FACA236-D594-4983-A2F9-F909DAC82841}"/>
                </a:ext>
              </a:extLst>
            </p:cNvPr>
            <p:cNvSpPr/>
            <p:nvPr/>
          </p:nvSpPr>
          <p:spPr>
            <a:xfrm>
              <a:off x="3112738" y="4934267"/>
              <a:ext cx="1952459" cy="200055"/>
            </a:xfrm>
            <a:prstGeom prst="rect">
              <a:avLst/>
            </a:prstGeom>
          </p:spPr>
          <p:txBody>
            <a:bodyPr wrap="non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300" dirty="0">
                  <a:solidFill>
                    <a:schemeClr val="tx1">
                      <a:lumMod val="85000"/>
                      <a:lumOff val="15000"/>
                    </a:schemeClr>
                  </a:solidFill>
                  <a:latin typeface="SamsungOne 400" panose="020B0503030303020204" pitchFamily="34" charset="0"/>
                  <a:ea typeface="SamsungOne 400" pitchFamily="34" charset="0"/>
                </a:rPr>
                <a:t>(Artificial) Neural Network</a:t>
              </a:r>
              <a:endParaRPr lang="ko-KR" altLang="en-US" sz="1300" dirty="0">
                <a:solidFill>
                  <a:schemeClr val="tx1">
                    <a:lumMod val="85000"/>
                    <a:lumOff val="15000"/>
                  </a:schemeClr>
                </a:solidFill>
                <a:latin typeface="SamsungOne 400" panose="020B0503030303020204" pitchFamily="34" charset="0"/>
              </a:endParaRPr>
            </a:p>
          </p:txBody>
        </p:sp>
        <p:sp>
          <p:nvSpPr>
            <p:cNvPr id="120" name="Rectangle 15">
              <a:extLst>
                <a:ext uri="{FF2B5EF4-FFF2-40B4-BE49-F238E27FC236}">
                  <a16:creationId xmlns:a16="http://schemas.microsoft.com/office/drawing/2014/main" xmlns="" id="{8B23E9DE-A0A7-4FCD-BA58-2825C4EB10D4}"/>
                </a:ext>
              </a:extLst>
            </p:cNvPr>
            <p:cNvSpPr/>
            <p:nvPr/>
          </p:nvSpPr>
          <p:spPr>
            <a:xfrm>
              <a:off x="3933602" y="2542423"/>
              <a:ext cx="1093994" cy="200055"/>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300" dirty="0">
                  <a:solidFill>
                    <a:schemeClr val="tx1">
                      <a:lumMod val="85000"/>
                      <a:lumOff val="15000"/>
                    </a:schemeClr>
                  </a:solidFill>
                  <a:latin typeface="SamsungOne 400" panose="020B0503030303020204" pitchFamily="34" charset="0"/>
                  <a:ea typeface="SamsungOne 400" pitchFamily="34" charset="0"/>
                </a:rPr>
                <a:t>Neuron</a:t>
              </a:r>
              <a:endParaRPr lang="ko-KR" altLang="en-US" sz="1300" dirty="0">
                <a:solidFill>
                  <a:schemeClr val="tx1">
                    <a:lumMod val="85000"/>
                    <a:lumOff val="15000"/>
                  </a:schemeClr>
                </a:solidFill>
                <a:latin typeface="SamsungOne 400" panose="020B0503030303020204" pitchFamily="34" charset="0"/>
              </a:endParaRPr>
            </a:p>
          </p:txBody>
        </p:sp>
        <p:sp>
          <p:nvSpPr>
            <p:cNvPr id="121" name="Rectangle 34">
              <a:extLst>
                <a:ext uri="{FF2B5EF4-FFF2-40B4-BE49-F238E27FC236}">
                  <a16:creationId xmlns:a16="http://schemas.microsoft.com/office/drawing/2014/main" xmlns="" id="{1832BE17-23BB-41D1-BC66-862A9096BD4C}"/>
                </a:ext>
              </a:extLst>
            </p:cNvPr>
            <p:cNvSpPr/>
            <p:nvPr/>
          </p:nvSpPr>
          <p:spPr>
            <a:xfrm>
              <a:off x="5697983" y="4673057"/>
              <a:ext cx="3513404" cy="80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r>
                <a:rPr lang="en-US" altLang="ko-KR" sz="1300" b="1" dirty="0">
                  <a:solidFill>
                    <a:schemeClr val="tx1"/>
                  </a:solidFill>
                  <a:latin typeface="SamsungOne 400" panose="020B0503030303020204" pitchFamily="34" charset="0"/>
                  <a:ea typeface="SamsungOne 400" panose="020B0503030303020204" pitchFamily="34" charset="0"/>
                  <a:cs typeface="Samsung Sharp Sans" pitchFamily="2" charset="0"/>
                </a:rPr>
                <a:t>Neural networks were initially inspired </a:t>
              </a:r>
              <a:br>
                <a:rPr lang="en-US" altLang="ko-KR" sz="1300" b="1" dirty="0">
                  <a:solidFill>
                    <a:schemeClr val="tx1"/>
                  </a:solidFill>
                  <a:latin typeface="SamsungOne 400" panose="020B0503030303020204" pitchFamily="34" charset="0"/>
                  <a:ea typeface="SamsungOne 400" panose="020B0503030303020204" pitchFamily="34" charset="0"/>
                  <a:cs typeface="Samsung Sharp Sans" pitchFamily="2" charset="0"/>
                </a:rPr>
              </a:br>
              <a:r>
                <a:rPr lang="en-US" altLang="ko-KR" sz="1300" b="1" dirty="0">
                  <a:solidFill>
                    <a:schemeClr val="tx1"/>
                  </a:solidFill>
                  <a:latin typeface="SamsungOne 400" panose="020B0503030303020204" pitchFamily="34" charset="0"/>
                  <a:ea typeface="SamsungOne 400" panose="020B0503030303020204" pitchFamily="34" charset="0"/>
                  <a:cs typeface="Samsung Sharp Sans" pitchFamily="2" charset="0"/>
                </a:rPr>
                <a:t>by the brain, but the details of how they work are almost completely unrelated to how biological brains work.</a:t>
              </a:r>
              <a:endParaRPr lang="ko-KR" altLang="en-US" sz="1300" b="1" dirty="0">
                <a:solidFill>
                  <a:schemeClr val="tx1"/>
                </a:solidFill>
                <a:latin typeface="SamsungOne 400" panose="020B0503030303020204" pitchFamily="34" charset="0"/>
                <a:cs typeface="Samsung Sharp Sans" pitchFamily="2" charset="0"/>
              </a:endParaRPr>
            </a:p>
          </p:txBody>
        </p:sp>
        <p:grpSp>
          <p:nvGrpSpPr>
            <p:cNvPr id="122" name="그룹 141">
              <a:extLst>
                <a:ext uri="{FF2B5EF4-FFF2-40B4-BE49-F238E27FC236}">
                  <a16:creationId xmlns:a16="http://schemas.microsoft.com/office/drawing/2014/main" xmlns="" id="{64FCC871-8C25-49FB-AD0F-82E05852234A}"/>
                </a:ext>
              </a:extLst>
            </p:cNvPr>
            <p:cNvGrpSpPr/>
            <p:nvPr/>
          </p:nvGrpSpPr>
          <p:grpSpPr>
            <a:xfrm>
              <a:off x="2729548" y="2628738"/>
              <a:ext cx="840620" cy="1573631"/>
              <a:chOff x="3086061" y="3031707"/>
              <a:chExt cx="840620" cy="1573631"/>
            </a:xfrm>
          </p:grpSpPr>
          <p:cxnSp>
            <p:nvCxnSpPr>
              <p:cNvPr id="317" name="직선 화살표 연결선 7">
                <a:extLst>
                  <a:ext uri="{FF2B5EF4-FFF2-40B4-BE49-F238E27FC236}">
                    <a16:creationId xmlns:a16="http://schemas.microsoft.com/office/drawing/2014/main" xmlns="" id="{6B3E1446-34DB-46E6-8A04-3671863182F3}"/>
                  </a:ext>
                </a:extLst>
              </p:cNvPr>
              <p:cNvCxnSpPr/>
              <p:nvPr/>
            </p:nvCxnSpPr>
            <p:spPr>
              <a:xfrm>
                <a:off x="3086061" y="3045418"/>
                <a:ext cx="823952" cy="600276"/>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18" name="직선 화살표 연결선 134">
                <a:extLst>
                  <a:ext uri="{FF2B5EF4-FFF2-40B4-BE49-F238E27FC236}">
                    <a16:creationId xmlns:a16="http://schemas.microsoft.com/office/drawing/2014/main" xmlns="" id="{B49C80FB-0E54-46BF-912F-ADB73BD198E5}"/>
                  </a:ext>
                </a:extLst>
              </p:cNvPr>
              <p:cNvCxnSpPr/>
              <p:nvPr/>
            </p:nvCxnSpPr>
            <p:spPr>
              <a:xfrm>
                <a:off x="3086061" y="3031708"/>
                <a:ext cx="823952" cy="942598"/>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19" name="직선 화살표 연결선 137">
                <a:extLst>
                  <a:ext uri="{FF2B5EF4-FFF2-40B4-BE49-F238E27FC236}">
                    <a16:creationId xmlns:a16="http://schemas.microsoft.com/office/drawing/2014/main" xmlns="" id="{A0BB685D-D01E-4B5C-82B0-0EAB097A7617}"/>
                  </a:ext>
                </a:extLst>
              </p:cNvPr>
              <p:cNvCxnSpPr/>
              <p:nvPr/>
            </p:nvCxnSpPr>
            <p:spPr>
              <a:xfrm>
                <a:off x="3086061" y="3031707"/>
                <a:ext cx="828714" cy="1264068"/>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20" name="직선 화살표 연결선 319">
                <a:extLst>
                  <a:ext uri="{FF2B5EF4-FFF2-40B4-BE49-F238E27FC236}">
                    <a16:creationId xmlns:a16="http://schemas.microsoft.com/office/drawing/2014/main" xmlns="" id="{0A57CFEC-5421-48E0-9CD6-BEA9ED25EFF8}"/>
                  </a:ext>
                </a:extLst>
              </p:cNvPr>
              <p:cNvCxnSpPr/>
              <p:nvPr/>
            </p:nvCxnSpPr>
            <p:spPr>
              <a:xfrm>
                <a:off x="3086061" y="3032570"/>
                <a:ext cx="840620" cy="1572768"/>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grpSp>
          <p:nvGrpSpPr>
            <p:cNvPr id="123" name="그룹 142">
              <a:extLst>
                <a:ext uri="{FF2B5EF4-FFF2-40B4-BE49-F238E27FC236}">
                  <a16:creationId xmlns:a16="http://schemas.microsoft.com/office/drawing/2014/main" xmlns="" id="{1B004637-5051-4DC5-8185-B831A4F9676C}"/>
                </a:ext>
              </a:extLst>
            </p:cNvPr>
            <p:cNvGrpSpPr/>
            <p:nvPr/>
          </p:nvGrpSpPr>
          <p:grpSpPr>
            <a:xfrm flipV="1">
              <a:off x="2729548" y="3416556"/>
              <a:ext cx="833477" cy="1570626"/>
              <a:chOff x="3086061" y="3031706"/>
              <a:chExt cx="833477" cy="1570626"/>
            </a:xfrm>
          </p:grpSpPr>
          <p:cxnSp>
            <p:nvCxnSpPr>
              <p:cNvPr id="313" name="직선 화살표 연결선 143">
                <a:extLst>
                  <a:ext uri="{FF2B5EF4-FFF2-40B4-BE49-F238E27FC236}">
                    <a16:creationId xmlns:a16="http://schemas.microsoft.com/office/drawing/2014/main" xmlns="" id="{C0AFEC2C-BD3F-4A5A-AE33-3A43595A9D2C}"/>
                  </a:ext>
                </a:extLst>
              </p:cNvPr>
              <p:cNvCxnSpPr/>
              <p:nvPr/>
            </p:nvCxnSpPr>
            <p:spPr>
              <a:xfrm>
                <a:off x="3086061" y="3045418"/>
                <a:ext cx="819189" cy="602033"/>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14" name="직선 화살표 연결선 144">
                <a:extLst>
                  <a:ext uri="{FF2B5EF4-FFF2-40B4-BE49-F238E27FC236}">
                    <a16:creationId xmlns:a16="http://schemas.microsoft.com/office/drawing/2014/main" xmlns="" id="{E6FCA630-E81D-40F2-B6A7-46EF49272ADD}"/>
                  </a:ext>
                </a:extLst>
              </p:cNvPr>
              <p:cNvCxnSpPr/>
              <p:nvPr/>
            </p:nvCxnSpPr>
            <p:spPr>
              <a:xfrm>
                <a:off x="3086061" y="3031707"/>
                <a:ext cx="821570" cy="932450"/>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15" name="직선 화살표 연결선 145">
                <a:extLst>
                  <a:ext uri="{FF2B5EF4-FFF2-40B4-BE49-F238E27FC236}">
                    <a16:creationId xmlns:a16="http://schemas.microsoft.com/office/drawing/2014/main" xmlns="" id="{6CFA88A3-7EB3-427B-9485-AF8B4D93FFAF}"/>
                  </a:ext>
                </a:extLst>
              </p:cNvPr>
              <p:cNvCxnSpPr/>
              <p:nvPr/>
            </p:nvCxnSpPr>
            <p:spPr>
              <a:xfrm>
                <a:off x="3086061" y="3031706"/>
                <a:ext cx="831095" cy="1249157"/>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16" name="직선 화살표 연결선 146">
                <a:extLst>
                  <a:ext uri="{FF2B5EF4-FFF2-40B4-BE49-F238E27FC236}">
                    <a16:creationId xmlns:a16="http://schemas.microsoft.com/office/drawing/2014/main" xmlns="" id="{63B938D5-F4E2-4392-BBC5-F44B07F73E98}"/>
                  </a:ext>
                </a:extLst>
              </p:cNvPr>
              <p:cNvCxnSpPr/>
              <p:nvPr/>
            </p:nvCxnSpPr>
            <p:spPr>
              <a:xfrm>
                <a:off x="3086061" y="3032570"/>
                <a:ext cx="833477" cy="1569762"/>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grpSp>
          <p:nvGrpSpPr>
            <p:cNvPr id="124" name="그룹 157">
              <a:extLst>
                <a:ext uri="{FF2B5EF4-FFF2-40B4-BE49-F238E27FC236}">
                  <a16:creationId xmlns:a16="http://schemas.microsoft.com/office/drawing/2014/main" xmlns="" id="{305879EE-8FBD-4D87-9AF9-20F0D148A33D}"/>
                </a:ext>
              </a:extLst>
            </p:cNvPr>
            <p:cNvGrpSpPr/>
            <p:nvPr/>
          </p:nvGrpSpPr>
          <p:grpSpPr>
            <a:xfrm>
              <a:off x="2780661" y="3280825"/>
              <a:ext cx="768200" cy="975154"/>
              <a:chOff x="3137174" y="3683794"/>
              <a:chExt cx="768200" cy="975154"/>
            </a:xfrm>
          </p:grpSpPr>
          <p:cxnSp>
            <p:nvCxnSpPr>
              <p:cNvPr id="309" name="직선 화살표 연결선 147">
                <a:extLst>
                  <a:ext uri="{FF2B5EF4-FFF2-40B4-BE49-F238E27FC236}">
                    <a16:creationId xmlns:a16="http://schemas.microsoft.com/office/drawing/2014/main" xmlns="" id="{A9AF71D4-F0AF-4806-A1F8-1C1E325B5F45}"/>
                  </a:ext>
                </a:extLst>
              </p:cNvPr>
              <p:cNvCxnSpPr>
                <a:stCxn id="299" idx="3"/>
              </p:cNvCxnSpPr>
              <p:nvPr/>
            </p:nvCxnSpPr>
            <p:spPr>
              <a:xfrm>
                <a:off x="3137174" y="3793626"/>
                <a:ext cx="744264" cy="240212"/>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10" name="직선 화살표 연결선 148">
                <a:extLst>
                  <a:ext uri="{FF2B5EF4-FFF2-40B4-BE49-F238E27FC236}">
                    <a16:creationId xmlns:a16="http://schemas.microsoft.com/office/drawing/2014/main" xmlns="" id="{17F78C4B-876B-4408-947F-A20E1E9348BA}"/>
                  </a:ext>
                </a:extLst>
              </p:cNvPr>
              <p:cNvCxnSpPr>
                <a:stCxn id="299" idx="3"/>
              </p:cNvCxnSpPr>
              <p:nvPr/>
            </p:nvCxnSpPr>
            <p:spPr>
              <a:xfrm flipV="1">
                <a:off x="3137174" y="3683794"/>
                <a:ext cx="758551" cy="109832"/>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11" name="직선 화살표 연결선 153">
                <a:extLst>
                  <a:ext uri="{FF2B5EF4-FFF2-40B4-BE49-F238E27FC236}">
                    <a16:creationId xmlns:a16="http://schemas.microsoft.com/office/drawing/2014/main" xmlns="" id="{FB107F5F-3A35-45A2-B976-9CD3ADF3E6F7}"/>
                  </a:ext>
                </a:extLst>
              </p:cNvPr>
              <p:cNvCxnSpPr/>
              <p:nvPr/>
            </p:nvCxnSpPr>
            <p:spPr>
              <a:xfrm>
                <a:off x="3137174" y="3793626"/>
                <a:ext cx="753789" cy="549774"/>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12" name="직선 화살표 연결선 155">
                <a:extLst>
                  <a:ext uri="{FF2B5EF4-FFF2-40B4-BE49-F238E27FC236}">
                    <a16:creationId xmlns:a16="http://schemas.microsoft.com/office/drawing/2014/main" xmlns="" id="{F62854E4-5B62-4EF9-8B42-3C8B07B3C9FD}"/>
                  </a:ext>
                </a:extLst>
              </p:cNvPr>
              <p:cNvCxnSpPr/>
              <p:nvPr/>
            </p:nvCxnSpPr>
            <p:spPr>
              <a:xfrm>
                <a:off x="3137174" y="3793626"/>
                <a:ext cx="768200" cy="865322"/>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grpSp>
          <p:nvGrpSpPr>
            <p:cNvPr id="125" name="그룹 158">
              <a:extLst>
                <a:ext uri="{FF2B5EF4-FFF2-40B4-BE49-F238E27FC236}">
                  <a16:creationId xmlns:a16="http://schemas.microsoft.com/office/drawing/2014/main" xmlns="" id="{ACBBF975-7615-4E96-A718-E0F4C0A8D96F}"/>
                </a:ext>
              </a:extLst>
            </p:cNvPr>
            <p:cNvGrpSpPr/>
            <p:nvPr/>
          </p:nvGrpSpPr>
          <p:grpSpPr>
            <a:xfrm flipV="1">
              <a:off x="2774875" y="3347500"/>
              <a:ext cx="768200" cy="962713"/>
              <a:chOff x="3137174" y="3716895"/>
              <a:chExt cx="768200" cy="962713"/>
            </a:xfrm>
          </p:grpSpPr>
          <p:cxnSp>
            <p:nvCxnSpPr>
              <p:cNvPr id="305" name="직선 화살표 연결선 159">
                <a:extLst>
                  <a:ext uri="{FF2B5EF4-FFF2-40B4-BE49-F238E27FC236}">
                    <a16:creationId xmlns:a16="http://schemas.microsoft.com/office/drawing/2014/main" xmlns="" id="{A04C1DD1-4B97-44B0-A98C-2B3ED7A89CA0}"/>
                  </a:ext>
                </a:extLst>
              </p:cNvPr>
              <p:cNvCxnSpPr/>
              <p:nvPr/>
            </p:nvCxnSpPr>
            <p:spPr>
              <a:xfrm>
                <a:off x="3137174" y="3793626"/>
                <a:ext cx="761956" cy="245426"/>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06" name="직선 화살표 연결선 160">
                <a:extLst>
                  <a:ext uri="{FF2B5EF4-FFF2-40B4-BE49-F238E27FC236}">
                    <a16:creationId xmlns:a16="http://schemas.microsoft.com/office/drawing/2014/main" xmlns="" id="{B5E7AB0F-25BF-4F09-997A-F7ADE0F28062}"/>
                  </a:ext>
                </a:extLst>
              </p:cNvPr>
              <p:cNvCxnSpPr/>
              <p:nvPr/>
            </p:nvCxnSpPr>
            <p:spPr>
              <a:xfrm flipV="1">
                <a:off x="3137174" y="3716895"/>
                <a:ext cx="768200" cy="76731"/>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07" name="직선 화살표 연결선 161">
                <a:extLst>
                  <a:ext uri="{FF2B5EF4-FFF2-40B4-BE49-F238E27FC236}">
                    <a16:creationId xmlns:a16="http://schemas.microsoft.com/office/drawing/2014/main" xmlns="" id="{78D79FAA-D21E-49F3-8BFB-AED880B92838}"/>
                  </a:ext>
                </a:extLst>
              </p:cNvPr>
              <p:cNvCxnSpPr/>
              <p:nvPr/>
            </p:nvCxnSpPr>
            <p:spPr>
              <a:xfrm>
                <a:off x="3137174" y="3793626"/>
                <a:ext cx="757193" cy="557370"/>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08" name="직선 화살표 연결선 162">
                <a:extLst>
                  <a:ext uri="{FF2B5EF4-FFF2-40B4-BE49-F238E27FC236}">
                    <a16:creationId xmlns:a16="http://schemas.microsoft.com/office/drawing/2014/main" xmlns="" id="{7E910B30-116C-4510-9C1D-BA01235D24AA}"/>
                  </a:ext>
                </a:extLst>
              </p:cNvPr>
              <p:cNvCxnSpPr/>
              <p:nvPr/>
            </p:nvCxnSpPr>
            <p:spPr>
              <a:xfrm>
                <a:off x="3137174" y="3793626"/>
                <a:ext cx="764337" cy="885982"/>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grpSp>
          <p:nvGrpSpPr>
            <p:cNvPr id="126" name="그룹 14">
              <a:extLst>
                <a:ext uri="{FF2B5EF4-FFF2-40B4-BE49-F238E27FC236}">
                  <a16:creationId xmlns:a16="http://schemas.microsoft.com/office/drawing/2014/main" xmlns="" id="{E328CFE1-DA9A-4314-8D0A-B2B742F5D73B}"/>
                </a:ext>
              </a:extLst>
            </p:cNvPr>
            <p:cNvGrpSpPr/>
            <p:nvPr/>
          </p:nvGrpSpPr>
          <p:grpSpPr>
            <a:xfrm>
              <a:off x="2108690" y="2353506"/>
              <a:ext cx="671971" cy="2921932"/>
              <a:chOff x="2465203" y="2808868"/>
              <a:chExt cx="671971" cy="2921932"/>
            </a:xfrm>
          </p:grpSpPr>
          <p:grpSp>
            <p:nvGrpSpPr>
              <p:cNvPr id="289" name="그룹 44">
                <a:extLst>
                  <a:ext uri="{FF2B5EF4-FFF2-40B4-BE49-F238E27FC236}">
                    <a16:creationId xmlns:a16="http://schemas.microsoft.com/office/drawing/2014/main" xmlns="" id="{2DBC56A2-F6A0-4600-9450-567F8FC616A9}"/>
                  </a:ext>
                </a:extLst>
              </p:cNvPr>
              <p:cNvGrpSpPr/>
              <p:nvPr/>
            </p:nvGrpSpPr>
            <p:grpSpPr>
              <a:xfrm>
                <a:off x="2465203" y="2808868"/>
                <a:ext cx="671971" cy="665095"/>
                <a:chOff x="129476" y="3783237"/>
                <a:chExt cx="831653" cy="823143"/>
              </a:xfrm>
            </p:grpSpPr>
            <p:sp>
              <p:nvSpPr>
                <p:cNvPr id="302" name="직사각형 45">
                  <a:extLst>
                    <a:ext uri="{FF2B5EF4-FFF2-40B4-BE49-F238E27FC236}">
                      <a16:creationId xmlns:a16="http://schemas.microsoft.com/office/drawing/2014/main" xmlns="" id="{B76BB93A-D132-4D60-BFFD-75D4E5EC6CD2}"/>
                    </a:ext>
                  </a:extLst>
                </p:cNvPr>
                <p:cNvSpPr/>
                <p:nvPr/>
              </p:nvSpPr>
              <p:spPr>
                <a:xfrm>
                  <a:off x="255994" y="3783237"/>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3" name="직사각형 46">
                  <a:extLst>
                    <a:ext uri="{FF2B5EF4-FFF2-40B4-BE49-F238E27FC236}">
                      <a16:creationId xmlns:a16="http://schemas.microsoft.com/office/drawing/2014/main" xmlns="" id="{B3F68959-B40D-4243-BB30-907CA13DDC06}"/>
                    </a:ext>
                  </a:extLst>
                </p:cNvPr>
                <p:cNvSpPr/>
                <p:nvPr/>
              </p:nvSpPr>
              <p:spPr>
                <a:xfrm>
                  <a:off x="192735" y="3842242"/>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4" name="직사각형 47">
                  <a:extLst>
                    <a:ext uri="{FF2B5EF4-FFF2-40B4-BE49-F238E27FC236}">
                      <a16:creationId xmlns:a16="http://schemas.microsoft.com/office/drawing/2014/main" xmlns="" id="{B13175E4-05B1-493C-84A0-ED6862F5C434}"/>
                    </a:ext>
                  </a:extLst>
                </p:cNvPr>
                <p:cNvSpPr/>
                <p:nvPr/>
              </p:nvSpPr>
              <p:spPr>
                <a:xfrm>
                  <a:off x="129476" y="3901246"/>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90" name="그룹 49">
                <a:extLst>
                  <a:ext uri="{FF2B5EF4-FFF2-40B4-BE49-F238E27FC236}">
                    <a16:creationId xmlns:a16="http://schemas.microsoft.com/office/drawing/2014/main" xmlns="" id="{3A354CD9-F21E-437D-9D1F-71D02DCCE445}"/>
                  </a:ext>
                </a:extLst>
              </p:cNvPr>
              <p:cNvGrpSpPr/>
              <p:nvPr/>
            </p:nvGrpSpPr>
            <p:grpSpPr>
              <a:xfrm>
                <a:off x="2465203" y="3561147"/>
                <a:ext cx="671971" cy="665095"/>
                <a:chOff x="129476" y="2867806"/>
                <a:chExt cx="831653" cy="823143"/>
              </a:xfrm>
            </p:grpSpPr>
            <p:sp>
              <p:nvSpPr>
                <p:cNvPr id="299" name="직사각형 50">
                  <a:extLst>
                    <a:ext uri="{FF2B5EF4-FFF2-40B4-BE49-F238E27FC236}">
                      <a16:creationId xmlns:a16="http://schemas.microsoft.com/office/drawing/2014/main" xmlns="" id="{05C2225B-61EB-40A3-8981-8CE75F2FEA2E}"/>
                    </a:ext>
                  </a:extLst>
                </p:cNvPr>
                <p:cNvSpPr/>
                <p:nvPr/>
              </p:nvSpPr>
              <p:spPr>
                <a:xfrm>
                  <a:off x="255994" y="2867806"/>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0" name="직사각형 51">
                  <a:extLst>
                    <a:ext uri="{FF2B5EF4-FFF2-40B4-BE49-F238E27FC236}">
                      <a16:creationId xmlns:a16="http://schemas.microsoft.com/office/drawing/2014/main" xmlns="" id="{2E7BA77C-EBC6-4279-80E0-26FD9D7746CC}"/>
                    </a:ext>
                  </a:extLst>
                </p:cNvPr>
                <p:cNvSpPr/>
                <p:nvPr/>
              </p:nvSpPr>
              <p:spPr>
                <a:xfrm>
                  <a:off x="192735" y="2926811"/>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1" name="직사각형 52">
                  <a:extLst>
                    <a:ext uri="{FF2B5EF4-FFF2-40B4-BE49-F238E27FC236}">
                      <a16:creationId xmlns:a16="http://schemas.microsoft.com/office/drawing/2014/main" xmlns="" id="{759A2245-95A5-449B-8E67-61F2FFB7F5C1}"/>
                    </a:ext>
                  </a:extLst>
                </p:cNvPr>
                <p:cNvSpPr/>
                <p:nvPr/>
              </p:nvSpPr>
              <p:spPr>
                <a:xfrm>
                  <a:off x="129476" y="2985815"/>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91" name="그룹 68">
                <a:extLst>
                  <a:ext uri="{FF2B5EF4-FFF2-40B4-BE49-F238E27FC236}">
                    <a16:creationId xmlns:a16="http://schemas.microsoft.com/office/drawing/2014/main" xmlns="" id="{ED0DF7CD-14A6-4121-B67B-2F111FA8BC79}"/>
                  </a:ext>
                </a:extLst>
              </p:cNvPr>
              <p:cNvGrpSpPr/>
              <p:nvPr/>
            </p:nvGrpSpPr>
            <p:grpSpPr>
              <a:xfrm>
                <a:off x="2465203" y="4313426"/>
                <a:ext cx="671971" cy="665095"/>
                <a:chOff x="129476" y="3783237"/>
                <a:chExt cx="831653" cy="823143"/>
              </a:xfrm>
            </p:grpSpPr>
            <p:sp>
              <p:nvSpPr>
                <p:cNvPr id="296" name="직사각형 69">
                  <a:extLst>
                    <a:ext uri="{FF2B5EF4-FFF2-40B4-BE49-F238E27FC236}">
                      <a16:creationId xmlns:a16="http://schemas.microsoft.com/office/drawing/2014/main" xmlns="" id="{33EFDBB8-4D6F-48EB-A268-E6007D206B7A}"/>
                    </a:ext>
                  </a:extLst>
                </p:cNvPr>
                <p:cNvSpPr/>
                <p:nvPr/>
              </p:nvSpPr>
              <p:spPr>
                <a:xfrm>
                  <a:off x="255994" y="3783237"/>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7" name="직사각형 70">
                  <a:extLst>
                    <a:ext uri="{FF2B5EF4-FFF2-40B4-BE49-F238E27FC236}">
                      <a16:creationId xmlns:a16="http://schemas.microsoft.com/office/drawing/2014/main" xmlns="" id="{FAE409AC-AF50-434B-9F71-CCB484AEF21C}"/>
                    </a:ext>
                  </a:extLst>
                </p:cNvPr>
                <p:cNvSpPr/>
                <p:nvPr/>
              </p:nvSpPr>
              <p:spPr>
                <a:xfrm>
                  <a:off x="192735" y="3842242"/>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8" name="직사각형 71">
                  <a:extLst>
                    <a:ext uri="{FF2B5EF4-FFF2-40B4-BE49-F238E27FC236}">
                      <a16:creationId xmlns:a16="http://schemas.microsoft.com/office/drawing/2014/main" xmlns="" id="{C94A0CC7-9765-4028-9590-0AE3EC9E3EF7}"/>
                    </a:ext>
                  </a:extLst>
                </p:cNvPr>
                <p:cNvSpPr/>
                <p:nvPr/>
              </p:nvSpPr>
              <p:spPr>
                <a:xfrm>
                  <a:off x="129476" y="3901246"/>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92" name="그룹 73">
                <a:extLst>
                  <a:ext uri="{FF2B5EF4-FFF2-40B4-BE49-F238E27FC236}">
                    <a16:creationId xmlns:a16="http://schemas.microsoft.com/office/drawing/2014/main" xmlns="" id="{C9A25472-9FA5-486F-B5A7-1C9F63870A7D}"/>
                  </a:ext>
                </a:extLst>
              </p:cNvPr>
              <p:cNvGrpSpPr/>
              <p:nvPr/>
            </p:nvGrpSpPr>
            <p:grpSpPr>
              <a:xfrm>
                <a:off x="2465203" y="5065705"/>
                <a:ext cx="671971" cy="665095"/>
                <a:chOff x="129476" y="2867806"/>
                <a:chExt cx="831653" cy="823143"/>
              </a:xfrm>
            </p:grpSpPr>
            <p:sp>
              <p:nvSpPr>
                <p:cNvPr id="293" name="직사각형 74">
                  <a:extLst>
                    <a:ext uri="{FF2B5EF4-FFF2-40B4-BE49-F238E27FC236}">
                      <a16:creationId xmlns:a16="http://schemas.microsoft.com/office/drawing/2014/main" xmlns="" id="{65F9F7E5-0AF4-492C-BB3A-6E4EEBAFD3B8}"/>
                    </a:ext>
                  </a:extLst>
                </p:cNvPr>
                <p:cNvSpPr/>
                <p:nvPr/>
              </p:nvSpPr>
              <p:spPr>
                <a:xfrm>
                  <a:off x="255994" y="2867806"/>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4" name="직사각형 75">
                  <a:extLst>
                    <a:ext uri="{FF2B5EF4-FFF2-40B4-BE49-F238E27FC236}">
                      <a16:creationId xmlns:a16="http://schemas.microsoft.com/office/drawing/2014/main" xmlns="" id="{ADD0C8FA-77BB-4047-AB04-203AEB176AA5}"/>
                    </a:ext>
                  </a:extLst>
                </p:cNvPr>
                <p:cNvSpPr/>
                <p:nvPr/>
              </p:nvSpPr>
              <p:spPr>
                <a:xfrm>
                  <a:off x="192735" y="2926811"/>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5" name="직사각형 76">
                  <a:extLst>
                    <a:ext uri="{FF2B5EF4-FFF2-40B4-BE49-F238E27FC236}">
                      <a16:creationId xmlns:a16="http://schemas.microsoft.com/office/drawing/2014/main" xmlns="" id="{C73B5976-7918-4E92-A773-7716DF4BB8DE}"/>
                    </a:ext>
                  </a:extLst>
                </p:cNvPr>
                <p:cNvSpPr/>
                <p:nvPr/>
              </p:nvSpPr>
              <p:spPr>
                <a:xfrm>
                  <a:off x="129476" y="2985815"/>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grpSp>
          <p:nvGrpSpPr>
            <p:cNvPr id="127" name="그룹 200">
              <a:extLst>
                <a:ext uri="{FF2B5EF4-FFF2-40B4-BE49-F238E27FC236}">
                  <a16:creationId xmlns:a16="http://schemas.microsoft.com/office/drawing/2014/main" xmlns="" id="{34262966-A2F7-4520-B8D7-4B414D776AB0}"/>
                </a:ext>
              </a:extLst>
            </p:cNvPr>
            <p:cNvGrpSpPr/>
            <p:nvPr/>
          </p:nvGrpSpPr>
          <p:grpSpPr>
            <a:xfrm>
              <a:off x="3758479" y="3313926"/>
              <a:ext cx="421289" cy="883680"/>
              <a:chOff x="4114991" y="3716895"/>
              <a:chExt cx="421290" cy="883680"/>
            </a:xfrm>
          </p:grpSpPr>
          <p:cxnSp>
            <p:nvCxnSpPr>
              <p:cNvPr id="285" name="직선 화살표 연결선 186">
                <a:extLst>
                  <a:ext uri="{FF2B5EF4-FFF2-40B4-BE49-F238E27FC236}">
                    <a16:creationId xmlns:a16="http://schemas.microsoft.com/office/drawing/2014/main" xmlns="" id="{C1A0F02A-45FD-417F-AC1A-DB7D599A0972}"/>
                  </a:ext>
                </a:extLst>
              </p:cNvPr>
              <p:cNvCxnSpPr/>
              <p:nvPr/>
            </p:nvCxnSpPr>
            <p:spPr>
              <a:xfrm>
                <a:off x="4114992" y="3716895"/>
                <a:ext cx="379539" cy="0"/>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86" name="직선 화살표 연결선 193">
                <a:extLst>
                  <a:ext uri="{FF2B5EF4-FFF2-40B4-BE49-F238E27FC236}">
                    <a16:creationId xmlns:a16="http://schemas.microsoft.com/office/drawing/2014/main" xmlns="" id="{207DA70B-BCDE-44DE-BEDB-F18C980632A9}"/>
                  </a:ext>
                </a:extLst>
              </p:cNvPr>
              <p:cNvCxnSpPr/>
              <p:nvPr/>
            </p:nvCxnSpPr>
            <p:spPr>
              <a:xfrm>
                <a:off x="4130550" y="3716895"/>
                <a:ext cx="372394" cy="257411"/>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87" name="직선 화살표 연결선 196">
                <a:extLst>
                  <a:ext uri="{FF2B5EF4-FFF2-40B4-BE49-F238E27FC236}">
                    <a16:creationId xmlns:a16="http://schemas.microsoft.com/office/drawing/2014/main" xmlns="" id="{6177490F-CF10-48D4-97DB-A3D1AF8BA664}"/>
                  </a:ext>
                </a:extLst>
              </p:cNvPr>
              <p:cNvCxnSpPr>
                <a:endCxn id="260" idx="1"/>
              </p:cNvCxnSpPr>
              <p:nvPr/>
            </p:nvCxnSpPr>
            <p:spPr>
              <a:xfrm>
                <a:off x="4114992" y="3716895"/>
                <a:ext cx="419080" cy="574925"/>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88" name="직선 화살표 연결선 198">
                <a:extLst>
                  <a:ext uri="{FF2B5EF4-FFF2-40B4-BE49-F238E27FC236}">
                    <a16:creationId xmlns:a16="http://schemas.microsoft.com/office/drawing/2014/main" xmlns="" id="{89DAFE99-A830-4E12-9406-24945DF037C9}"/>
                  </a:ext>
                </a:extLst>
              </p:cNvPr>
              <p:cNvCxnSpPr/>
              <p:nvPr/>
            </p:nvCxnSpPr>
            <p:spPr>
              <a:xfrm>
                <a:off x="4130550" y="3734446"/>
                <a:ext cx="405731" cy="866129"/>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grpSp>
          <p:nvGrpSpPr>
            <p:cNvPr id="128" name="그룹 201">
              <a:extLst>
                <a:ext uri="{FF2B5EF4-FFF2-40B4-BE49-F238E27FC236}">
                  <a16:creationId xmlns:a16="http://schemas.microsoft.com/office/drawing/2014/main" xmlns="" id="{5E7EDD7F-A099-4EC5-94A1-F21CDF3CB363}"/>
                </a:ext>
              </a:extLst>
            </p:cNvPr>
            <p:cNvGrpSpPr/>
            <p:nvPr/>
          </p:nvGrpSpPr>
          <p:grpSpPr>
            <a:xfrm flipV="1">
              <a:off x="3761677" y="3419833"/>
              <a:ext cx="419080" cy="905634"/>
              <a:chOff x="4114992" y="3716894"/>
              <a:chExt cx="419080" cy="905634"/>
            </a:xfrm>
          </p:grpSpPr>
          <p:cxnSp>
            <p:nvCxnSpPr>
              <p:cNvPr id="281" name="직선 화살표 연결선 202">
                <a:extLst>
                  <a:ext uri="{FF2B5EF4-FFF2-40B4-BE49-F238E27FC236}">
                    <a16:creationId xmlns:a16="http://schemas.microsoft.com/office/drawing/2014/main" xmlns="" id="{DB400168-750D-44C6-997F-12DFFAEEDAC0}"/>
                  </a:ext>
                </a:extLst>
              </p:cNvPr>
              <p:cNvCxnSpPr/>
              <p:nvPr/>
            </p:nvCxnSpPr>
            <p:spPr>
              <a:xfrm>
                <a:off x="4114992" y="3716895"/>
                <a:ext cx="379539" cy="0"/>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82" name="직선 화살표 연결선 203">
                <a:extLst>
                  <a:ext uri="{FF2B5EF4-FFF2-40B4-BE49-F238E27FC236}">
                    <a16:creationId xmlns:a16="http://schemas.microsoft.com/office/drawing/2014/main" xmlns="" id="{11CEA379-DADC-47F2-BB04-829F5A65A98A}"/>
                  </a:ext>
                </a:extLst>
              </p:cNvPr>
              <p:cNvCxnSpPr/>
              <p:nvPr/>
            </p:nvCxnSpPr>
            <p:spPr>
              <a:xfrm>
                <a:off x="4130550" y="3716895"/>
                <a:ext cx="364433" cy="273116"/>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83" name="직선 화살표 연결선 204">
                <a:extLst>
                  <a:ext uri="{FF2B5EF4-FFF2-40B4-BE49-F238E27FC236}">
                    <a16:creationId xmlns:a16="http://schemas.microsoft.com/office/drawing/2014/main" xmlns="" id="{98B7974B-013C-4CA9-8767-A6F1E6CC5B6E}"/>
                  </a:ext>
                </a:extLst>
              </p:cNvPr>
              <p:cNvCxnSpPr/>
              <p:nvPr/>
            </p:nvCxnSpPr>
            <p:spPr>
              <a:xfrm>
                <a:off x="4114992" y="3716894"/>
                <a:ext cx="387135" cy="580298"/>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84" name="직선 화살표 연결선 205">
                <a:extLst>
                  <a:ext uri="{FF2B5EF4-FFF2-40B4-BE49-F238E27FC236}">
                    <a16:creationId xmlns:a16="http://schemas.microsoft.com/office/drawing/2014/main" xmlns="" id="{8477E1D2-0D1B-4A85-9F10-1492AA41E63F}"/>
                  </a:ext>
                </a:extLst>
              </p:cNvPr>
              <p:cNvCxnSpPr/>
              <p:nvPr/>
            </p:nvCxnSpPr>
            <p:spPr>
              <a:xfrm>
                <a:off x="4130550" y="3734446"/>
                <a:ext cx="403522" cy="888082"/>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grpSp>
          <p:nvGrpSpPr>
            <p:cNvPr id="129" name="그룹 213">
              <a:extLst>
                <a:ext uri="{FF2B5EF4-FFF2-40B4-BE49-F238E27FC236}">
                  <a16:creationId xmlns:a16="http://schemas.microsoft.com/office/drawing/2014/main" xmlns="" id="{108585A9-A6B8-4412-9768-DC092BE817A9}"/>
                </a:ext>
              </a:extLst>
            </p:cNvPr>
            <p:cNvGrpSpPr/>
            <p:nvPr/>
          </p:nvGrpSpPr>
          <p:grpSpPr>
            <a:xfrm>
              <a:off x="3758477" y="3352291"/>
              <a:ext cx="385573" cy="885796"/>
              <a:chOff x="4114990" y="3755260"/>
              <a:chExt cx="385573" cy="885796"/>
            </a:xfrm>
          </p:grpSpPr>
          <p:cxnSp>
            <p:nvCxnSpPr>
              <p:cNvPr id="277" name="직선 화살표 연결선 206">
                <a:extLst>
                  <a:ext uri="{FF2B5EF4-FFF2-40B4-BE49-F238E27FC236}">
                    <a16:creationId xmlns:a16="http://schemas.microsoft.com/office/drawing/2014/main" xmlns="" id="{9C4391D0-1ADE-47A9-89F7-F914D90F7B24}"/>
                  </a:ext>
                </a:extLst>
              </p:cNvPr>
              <p:cNvCxnSpPr/>
              <p:nvPr/>
            </p:nvCxnSpPr>
            <p:spPr>
              <a:xfrm>
                <a:off x="4114991" y="4047602"/>
                <a:ext cx="379539" cy="0"/>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78" name="직선 화살표 연결선 207">
                <a:extLst>
                  <a:ext uri="{FF2B5EF4-FFF2-40B4-BE49-F238E27FC236}">
                    <a16:creationId xmlns:a16="http://schemas.microsoft.com/office/drawing/2014/main" xmlns="" id="{4E20FE26-B6E0-4BA0-B380-FAFADA91AE31}"/>
                  </a:ext>
                </a:extLst>
              </p:cNvPr>
              <p:cNvCxnSpPr/>
              <p:nvPr/>
            </p:nvCxnSpPr>
            <p:spPr>
              <a:xfrm flipV="1">
                <a:off x="4114990" y="3755260"/>
                <a:ext cx="379539" cy="292342"/>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79" name="직선 화살표 연결선 209">
                <a:extLst>
                  <a:ext uri="{FF2B5EF4-FFF2-40B4-BE49-F238E27FC236}">
                    <a16:creationId xmlns:a16="http://schemas.microsoft.com/office/drawing/2014/main" xmlns="" id="{81A8115A-E1C9-4ADA-BEDB-AD4381F0CF2F}"/>
                  </a:ext>
                </a:extLst>
              </p:cNvPr>
              <p:cNvCxnSpPr/>
              <p:nvPr/>
            </p:nvCxnSpPr>
            <p:spPr>
              <a:xfrm>
                <a:off x="4114990" y="4047602"/>
                <a:ext cx="371285" cy="291036"/>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80" name="직선 화살표 연결선 211">
                <a:extLst>
                  <a:ext uri="{FF2B5EF4-FFF2-40B4-BE49-F238E27FC236}">
                    <a16:creationId xmlns:a16="http://schemas.microsoft.com/office/drawing/2014/main" xmlns="" id="{1096F393-4D77-4D28-87F6-E4821493DDE5}"/>
                  </a:ext>
                </a:extLst>
              </p:cNvPr>
              <p:cNvCxnSpPr/>
              <p:nvPr/>
            </p:nvCxnSpPr>
            <p:spPr>
              <a:xfrm>
                <a:off x="4114990" y="4056647"/>
                <a:ext cx="385573" cy="584409"/>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grpSp>
          <p:nvGrpSpPr>
            <p:cNvPr id="130" name="그룹 214">
              <a:extLst>
                <a:ext uri="{FF2B5EF4-FFF2-40B4-BE49-F238E27FC236}">
                  <a16:creationId xmlns:a16="http://schemas.microsoft.com/office/drawing/2014/main" xmlns="" id="{3C32731B-A7C4-4486-A564-1EE1367B33FA}"/>
                </a:ext>
              </a:extLst>
            </p:cNvPr>
            <p:cNvGrpSpPr/>
            <p:nvPr/>
          </p:nvGrpSpPr>
          <p:grpSpPr>
            <a:xfrm flipV="1">
              <a:off x="3759748" y="3395125"/>
              <a:ext cx="384302" cy="883444"/>
              <a:chOff x="4114990" y="3758657"/>
              <a:chExt cx="384302" cy="883444"/>
            </a:xfrm>
          </p:grpSpPr>
          <p:cxnSp>
            <p:nvCxnSpPr>
              <p:cNvPr id="273" name="직선 화살표 연결선 215">
                <a:extLst>
                  <a:ext uri="{FF2B5EF4-FFF2-40B4-BE49-F238E27FC236}">
                    <a16:creationId xmlns:a16="http://schemas.microsoft.com/office/drawing/2014/main" xmlns="" id="{C94F37F9-BE56-4A1B-B172-1569692E4071}"/>
                  </a:ext>
                </a:extLst>
              </p:cNvPr>
              <p:cNvCxnSpPr/>
              <p:nvPr/>
            </p:nvCxnSpPr>
            <p:spPr>
              <a:xfrm>
                <a:off x="4114991" y="4047602"/>
                <a:ext cx="379539" cy="0"/>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74" name="직선 화살표 연결선 216">
                <a:extLst>
                  <a:ext uri="{FF2B5EF4-FFF2-40B4-BE49-F238E27FC236}">
                    <a16:creationId xmlns:a16="http://schemas.microsoft.com/office/drawing/2014/main" xmlns="" id="{C4C7101B-081D-4683-A7F7-C6C15A70E10A}"/>
                  </a:ext>
                </a:extLst>
              </p:cNvPr>
              <p:cNvCxnSpPr/>
              <p:nvPr/>
            </p:nvCxnSpPr>
            <p:spPr>
              <a:xfrm flipV="1">
                <a:off x="4114990" y="3758657"/>
                <a:ext cx="367633" cy="288945"/>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75" name="직선 화살표 연결선 217">
                <a:extLst>
                  <a:ext uri="{FF2B5EF4-FFF2-40B4-BE49-F238E27FC236}">
                    <a16:creationId xmlns:a16="http://schemas.microsoft.com/office/drawing/2014/main" xmlns="" id="{FBD68D53-B677-416B-A25D-BEB6132BD7BE}"/>
                  </a:ext>
                </a:extLst>
              </p:cNvPr>
              <p:cNvCxnSpPr/>
              <p:nvPr/>
            </p:nvCxnSpPr>
            <p:spPr>
              <a:xfrm>
                <a:off x="4114990" y="4047602"/>
                <a:ext cx="367633" cy="292080"/>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76" name="직선 화살표 연결선 218">
                <a:extLst>
                  <a:ext uri="{FF2B5EF4-FFF2-40B4-BE49-F238E27FC236}">
                    <a16:creationId xmlns:a16="http://schemas.microsoft.com/office/drawing/2014/main" xmlns="" id="{DC953428-9263-46FC-8197-5ACC03C35521}"/>
                  </a:ext>
                </a:extLst>
              </p:cNvPr>
              <p:cNvCxnSpPr/>
              <p:nvPr/>
            </p:nvCxnSpPr>
            <p:spPr>
              <a:xfrm>
                <a:off x="4114990" y="4056647"/>
                <a:ext cx="384302" cy="585454"/>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grpSp>
          <p:nvGrpSpPr>
            <p:cNvPr id="131" name="그룹 224">
              <a:extLst>
                <a:ext uri="{FF2B5EF4-FFF2-40B4-BE49-F238E27FC236}">
                  <a16:creationId xmlns:a16="http://schemas.microsoft.com/office/drawing/2014/main" xmlns="" id="{C0F69FE6-ABDB-4F35-9E8D-42CEFD4EB3E5}"/>
                </a:ext>
              </a:extLst>
            </p:cNvPr>
            <p:cNvGrpSpPr/>
            <p:nvPr/>
          </p:nvGrpSpPr>
          <p:grpSpPr>
            <a:xfrm>
              <a:off x="4273018" y="3331477"/>
              <a:ext cx="349663" cy="542279"/>
              <a:chOff x="4629531" y="3734446"/>
              <a:chExt cx="349663" cy="542279"/>
            </a:xfrm>
          </p:grpSpPr>
          <p:cxnSp>
            <p:nvCxnSpPr>
              <p:cNvPr id="271" name="직선 화살표 연결선 219">
                <a:extLst>
                  <a:ext uri="{FF2B5EF4-FFF2-40B4-BE49-F238E27FC236}">
                    <a16:creationId xmlns:a16="http://schemas.microsoft.com/office/drawing/2014/main" xmlns="" id="{AE740478-7CCE-4815-9B73-0A08C3A44CA3}"/>
                  </a:ext>
                </a:extLst>
              </p:cNvPr>
              <p:cNvCxnSpPr/>
              <p:nvPr/>
            </p:nvCxnSpPr>
            <p:spPr>
              <a:xfrm>
                <a:off x="4629531" y="3734446"/>
                <a:ext cx="316325" cy="258910"/>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72" name="직선 화살표 연결선 222">
                <a:extLst>
                  <a:ext uri="{FF2B5EF4-FFF2-40B4-BE49-F238E27FC236}">
                    <a16:creationId xmlns:a16="http://schemas.microsoft.com/office/drawing/2014/main" xmlns="" id="{1495E03F-2CA8-4241-8BFF-501A1750A15F}"/>
                  </a:ext>
                </a:extLst>
              </p:cNvPr>
              <p:cNvCxnSpPr/>
              <p:nvPr/>
            </p:nvCxnSpPr>
            <p:spPr>
              <a:xfrm>
                <a:off x="4640518" y="3742704"/>
                <a:ext cx="338676" cy="534021"/>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grpSp>
          <p:nvGrpSpPr>
            <p:cNvPr id="132" name="그룹 225">
              <a:extLst>
                <a:ext uri="{FF2B5EF4-FFF2-40B4-BE49-F238E27FC236}">
                  <a16:creationId xmlns:a16="http://schemas.microsoft.com/office/drawing/2014/main" xmlns="" id="{E78BBBE4-4CE4-49EF-8C37-5798CBFADEE4}"/>
                </a:ext>
              </a:extLst>
            </p:cNvPr>
            <p:cNvGrpSpPr/>
            <p:nvPr/>
          </p:nvGrpSpPr>
          <p:grpSpPr>
            <a:xfrm flipV="1">
              <a:off x="4239429" y="3738025"/>
              <a:ext cx="361821" cy="548513"/>
              <a:chOff x="4629531" y="3734445"/>
              <a:chExt cx="361821" cy="548513"/>
            </a:xfrm>
          </p:grpSpPr>
          <p:cxnSp>
            <p:nvCxnSpPr>
              <p:cNvPr id="269" name="직선 화살표 연결선 226">
                <a:extLst>
                  <a:ext uri="{FF2B5EF4-FFF2-40B4-BE49-F238E27FC236}">
                    <a16:creationId xmlns:a16="http://schemas.microsoft.com/office/drawing/2014/main" xmlns="" id="{0CA87CB8-27B1-43D9-8837-8BA8BFE1330E}"/>
                  </a:ext>
                </a:extLst>
              </p:cNvPr>
              <p:cNvCxnSpPr/>
              <p:nvPr/>
            </p:nvCxnSpPr>
            <p:spPr>
              <a:xfrm>
                <a:off x="4629531" y="3734445"/>
                <a:ext cx="347533" cy="243713"/>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70" name="직선 화살표 연결선 227">
                <a:extLst>
                  <a:ext uri="{FF2B5EF4-FFF2-40B4-BE49-F238E27FC236}">
                    <a16:creationId xmlns:a16="http://schemas.microsoft.com/office/drawing/2014/main" xmlns="" id="{7CC60241-4423-43BF-9FE3-DBD2E66B1387}"/>
                  </a:ext>
                </a:extLst>
              </p:cNvPr>
              <p:cNvCxnSpPr/>
              <p:nvPr/>
            </p:nvCxnSpPr>
            <p:spPr>
              <a:xfrm>
                <a:off x="4640518" y="3742703"/>
                <a:ext cx="350834" cy="540255"/>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grpSp>
          <p:nvGrpSpPr>
            <p:cNvPr id="133" name="그룹 231">
              <a:extLst>
                <a:ext uri="{FF2B5EF4-FFF2-40B4-BE49-F238E27FC236}">
                  <a16:creationId xmlns:a16="http://schemas.microsoft.com/office/drawing/2014/main" xmlns="" id="{DBEA43B1-12F4-4016-85C0-7966A9975462}"/>
                </a:ext>
              </a:extLst>
            </p:cNvPr>
            <p:cNvGrpSpPr/>
            <p:nvPr/>
          </p:nvGrpSpPr>
          <p:grpSpPr>
            <a:xfrm>
              <a:off x="4218248" y="3644110"/>
              <a:ext cx="366333" cy="274890"/>
              <a:chOff x="4574761" y="4047079"/>
              <a:chExt cx="366333" cy="274890"/>
            </a:xfrm>
          </p:grpSpPr>
          <p:cxnSp>
            <p:nvCxnSpPr>
              <p:cNvPr id="267" name="직선 화살표 연결선 228">
                <a:extLst>
                  <a:ext uri="{FF2B5EF4-FFF2-40B4-BE49-F238E27FC236}">
                    <a16:creationId xmlns:a16="http://schemas.microsoft.com/office/drawing/2014/main" xmlns="" id="{97CB0A24-A206-45FE-90DC-F734F7C1B80B}"/>
                  </a:ext>
                </a:extLst>
              </p:cNvPr>
              <p:cNvCxnSpPr/>
              <p:nvPr/>
            </p:nvCxnSpPr>
            <p:spPr>
              <a:xfrm>
                <a:off x="4574761" y="4047602"/>
                <a:ext cx="356808" cy="0"/>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68" name="직선 화살표 연결선 229">
                <a:extLst>
                  <a:ext uri="{FF2B5EF4-FFF2-40B4-BE49-F238E27FC236}">
                    <a16:creationId xmlns:a16="http://schemas.microsoft.com/office/drawing/2014/main" xmlns="" id="{5E5308E7-1494-43E3-8939-5E49EE600ECE}"/>
                  </a:ext>
                </a:extLst>
              </p:cNvPr>
              <p:cNvCxnSpPr/>
              <p:nvPr/>
            </p:nvCxnSpPr>
            <p:spPr>
              <a:xfrm>
                <a:off x="4583619" y="4047079"/>
                <a:ext cx="357475" cy="274890"/>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grpSp>
          <p:nvGrpSpPr>
            <p:cNvPr id="134" name="그룹 232">
              <a:extLst>
                <a:ext uri="{FF2B5EF4-FFF2-40B4-BE49-F238E27FC236}">
                  <a16:creationId xmlns:a16="http://schemas.microsoft.com/office/drawing/2014/main" xmlns="" id="{31BDD2E8-9FF8-4C27-82F6-D4731DC329D9}"/>
                </a:ext>
              </a:extLst>
            </p:cNvPr>
            <p:cNvGrpSpPr/>
            <p:nvPr/>
          </p:nvGrpSpPr>
          <p:grpSpPr>
            <a:xfrm flipV="1">
              <a:off x="4212059" y="3704687"/>
              <a:ext cx="365378" cy="290690"/>
              <a:chOff x="4574761" y="4047078"/>
              <a:chExt cx="365378" cy="290690"/>
            </a:xfrm>
          </p:grpSpPr>
          <p:cxnSp>
            <p:nvCxnSpPr>
              <p:cNvPr id="265" name="직선 화살표 연결선 233">
                <a:extLst>
                  <a:ext uri="{FF2B5EF4-FFF2-40B4-BE49-F238E27FC236}">
                    <a16:creationId xmlns:a16="http://schemas.microsoft.com/office/drawing/2014/main" xmlns="" id="{489D146B-0B47-46E2-B795-9F0795CE5863}"/>
                  </a:ext>
                </a:extLst>
              </p:cNvPr>
              <p:cNvCxnSpPr/>
              <p:nvPr/>
            </p:nvCxnSpPr>
            <p:spPr>
              <a:xfrm flipV="1">
                <a:off x="4574761" y="4047602"/>
                <a:ext cx="365378" cy="0"/>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66" name="직선 화살표 연결선 234">
                <a:extLst>
                  <a:ext uri="{FF2B5EF4-FFF2-40B4-BE49-F238E27FC236}">
                    <a16:creationId xmlns:a16="http://schemas.microsoft.com/office/drawing/2014/main" xmlns="" id="{458BC279-0EBE-4026-95EB-F6B793027CB2}"/>
                  </a:ext>
                </a:extLst>
              </p:cNvPr>
              <p:cNvCxnSpPr/>
              <p:nvPr/>
            </p:nvCxnSpPr>
            <p:spPr>
              <a:xfrm>
                <a:off x="4583619" y="4047078"/>
                <a:ext cx="356520" cy="290690"/>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cxnSp>
          <p:nvCxnSpPr>
            <p:cNvPr id="135" name="직선 화살표 연결선 235">
              <a:extLst>
                <a:ext uri="{FF2B5EF4-FFF2-40B4-BE49-F238E27FC236}">
                  <a16:creationId xmlns:a16="http://schemas.microsoft.com/office/drawing/2014/main" xmlns="" id="{6FD10348-E00E-4FE0-92D5-5F1CD54F6A17}"/>
                </a:ext>
              </a:extLst>
            </p:cNvPr>
            <p:cNvCxnSpPr/>
            <p:nvPr/>
          </p:nvCxnSpPr>
          <p:spPr>
            <a:xfrm>
              <a:off x="4734091" y="3644110"/>
              <a:ext cx="331106" cy="131408"/>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6" name="직선 화살표 연결선 238">
              <a:extLst>
                <a:ext uri="{FF2B5EF4-FFF2-40B4-BE49-F238E27FC236}">
                  <a16:creationId xmlns:a16="http://schemas.microsoft.com/office/drawing/2014/main" xmlns="" id="{EAAB0CBB-E358-476D-8182-8EB7A98867CB}"/>
                </a:ext>
              </a:extLst>
            </p:cNvPr>
            <p:cNvCxnSpPr/>
            <p:nvPr/>
          </p:nvCxnSpPr>
          <p:spPr>
            <a:xfrm flipV="1">
              <a:off x="4734091" y="3843538"/>
              <a:ext cx="331106" cy="149024"/>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41" name="직선 화살표 연결선 243">
              <a:extLst>
                <a:ext uri="{FF2B5EF4-FFF2-40B4-BE49-F238E27FC236}">
                  <a16:creationId xmlns:a16="http://schemas.microsoft.com/office/drawing/2014/main" xmlns="" id="{AC11D875-15A6-49DC-92DF-B3C2516CF112}"/>
                </a:ext>
              </a:extLst>
            </p:cNvPr>
            <p:cNvCxnSpPr/>
            <p:nvPr/>
          </p:nvCxnSpPr>
          <p:spPr>
            <a:xfrm>
              <a:off x="5251351" y="3823318"/>
              <a:ext cx="379539" cy="0"/>
            </a:xfrm>
            <a:prstGeom prst="straightConnector1">
              <a:avLst/>
            </a:prstGeom>
            <a:ln w="12700">
              <a:solidFill>
                <a:schemeClr val="bg2">
                  <a:lumMod val="75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nvGrpSpPr>
            <p:cNvPr id="242" name="그룹 15">
              <a:extLst>
                <a:ext uri="{FF2B5EF4-FFF2-40B4-BE49-F238E27FC236}">
                  <a16:creationId xmlns:a16="http://schemas.microsoft.com/office/drawing/2014/main" xmlns="" id="{6FC2F55F-36AC-408F-9E80-AF5BCE0AA33E}"/>
                </a:ext>
              </a:extLst>
            </p:cNvPr>
            <p:cNvGrpSpPr/>
            <p:nvPr/>
          </p:nvGrpSpPr>
          <p:grpSpPr>
            <a:xfrm>
              <a:off x="3548861" y="3178926"/>
              <a:ext cx="1786336" cy="1271092"/>
              <a:chOff x="3905374" y="3584392"/>
              <a:chExt cx="1786336" cy="1271092"/>
            </a:xfrm>
          </p:grpSpPr>
          <p:sp>
            <p:nvSpPr>
              <p:cNvPr id="254" name="타원 4">
                <a:extLst>
                  <a:ext uri="{FF2B5EF4-FFF2-40B4-BE49-F238E27FC236}">
                    <a16:creationId xmlns:a16="http://schemas.microsoft.com/office/drawing/2014/main" xmlns="" id="{9BD47D4D-A0C1-4B42-B95B-7CF3223A0D9A}"/>
                  </a:ext>
                </a:extLst>
              </p:cNvPr>
              <p:cNvSpPr/>
              <p:nvPr/>
            </p:nvSpPr>
            <p:spPr>
              <a:xfrm>
                <a:off x="3905374" y="3584392"/>
                <a:ext cx="270000" cy="27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5" name="타원 123">
                <a:extLst>
                  <a:ext uri="{FF2B5EF4-FFF2-40B4-BE49-F238E27FC236}">
                    <a16:creationId xmlns:a16="http://schemas.microsoft.com/office/drawing/2014/main" xmlns="" id="{98041F97-DA9C-4E5C-948E-2EECC95FF5B3}"/>
                  </a:ext>
                </a:extLst>
              </p:cNvPr>
              <p:cNvSpPr/>
              <p:nvPr/>
            </p:nvSpPr>
            <p:spPr>
              <a:xfrm>
                <a:off x="3905374" y="3915099"/>
                <a:ext cx="270000" cy="27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6" name="타원 124">
                <a:extLst>
                  <a:ext uri="{FF2B5EF4-FFF2-40B4-BE49-F238E27FC236}">
                    <a16:creationId xmlns:a16="http://schemas.microsoft.com/office/drawing/2014/main" xmlns="" id="{DBCAD773-96CB-4362-BEDC-C5E91AC2E986}"/>
                  </a:ext>
                </a:extLst>
              </p:cNvPr>
              <p:cNvSpPr/>
              <p:nvPr/>
            </p:nvSpPr>
            <p:spPr>
              <a:xfrm>
                <a:off x="3905374" y="4245806"/>
                <a:ext cx="270000" cy="27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7" name="타원 125">
                <a:extLst>
                  <a:ext uri="{FF2B5EF4-FFF2-40B4-BE49-F238E27FC236}">
                    <a16:creationId xmlns:a16="http://schemas.microsoft.com/office/drawing/2014/main" xmlns="" id="{5BCF7839-4E07-4C48-99D4-14728CA824E8}"/>
                  </a:ext>
                </a:extLst>
              </p:cNvPr>
              <p:cNvSpPr/>
              <p:nvPr/>
            </p:nvSpPr>
            <p:spPr>
              <a:xfrm>
                <a:off x="3905374" y="4576514"/>
                <a:ext cx="270000" cy="27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8" name="타원 126">
                <a:extLst>
                  <a:ext uri="{FF2B5EF4-FFF2-40B4-BE49-F238E27FC236}">
                    <a16:creationId xmlns:a16="http://schemas.microsoft.com/office/drawing/2014/main" xmlns="" id="{A69B44D3-D519-4375-8505-DA38E53DF9BC}"/>
                  </a:ext>
                </a:extLst>
              </p:cNvPr>
              <p:cNvSpPr/>
              <p:nvPr/>
            </p:nvSpPr>
            <p:spPr>
              <a:xfrm>
                <a:off x="4494531" y="3593362"/>
                <a:ext cx="270000" cy="27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9" name="타원 127">
                <a:extLst>
                  <a:ext uri="{FF2B5EF4-FFF2-40B4-BE49-F238E27FC236}">
                    <a16:creationId xmlns:a16="http://schemas.microsoft.com/office/drawing/2014/main" xmlns="" id="{AE92276E-65E1-46DE-BFD1-940ABDBF355C}"/>
                  </a:ext>
                </a:extLst>
              </p:cNvPr>
              <p:cNvSpPr/>
              <p:nvPr/>
            </p:nvSpPr>
            <p:spPr>
              <a:xfrm>
                <a:off x="4494531" y="3924069"/>
                <a:ext cx="270000" cy="27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0" name="타원 128">
                <a:extLst>
                  <a:ext uri="{FF2B5EF4-FFF2-40B4-BE49-F238E27FC236}">
                    <a16:creationId xmlns:a16="http://schemas.microsoft.com/office/drawing/2014/main" xmlns="" id="{3E85792E-5DE3-4E8A-B305-2EE89F6FBF40}"/>
                  </a:ext>
                </a:extLst>
              </p:cNvPr>
              <p:cNvSpPr/>
              <p:nvPr/>
            </p:nvSpPr>
            <p:spPr>
              <a:xfrm>
                <a:off x="4494531" y="4254776"/>
                <a:ext cx="270000" cy="27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1" name="타원 129">
                <a:extLst>
                  <a:ext uri="{FF2B5EF4-FFF2-40B4-BE49-F238E27FC236}">
                    <a16:creationId xmlns:a16="http://schemas.microsoft.com/office/drawing/2014/main" xmlns="" id="{9CAC402D-DE3B-4F0B-8911-890D3794A7EB}"/>
                  </a:ext>
                </a:extLst>
              </p:cNvPr>
              <p:cNvSpPr/>
              <p:nvPr/>
            </p:nvSpPr>
            <p:spPr>
              <a:xfrm>
                <a:off x="4494531" y="4585484"/>
                <a:ext cx="270000" cy="27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2" name="타원 130">
                <a:extLst>
                  <a:ext uri="{FF2B5EF4-FFF2-40B4-BE49-F238E27FC236}">
                    <a16:creationId xmlns:a16="http://schemas.microsoft.com/office/drawing/2014/main" xmlns="" id="{C55ED6C2-EEC2-4C10-9E04-A46F47F0817C}"/>
                  </a:ext>
                </a:extLst>
              </p:cNvPr>
              <p:cNvSpPr/>
              <p:nvPr/>
            </p:nvSpPr>
            <p:spPr>
              <a:xfrm>
                <a:off x="4945460" y="3922718"/>
                <a:ext cx="270000" cy="27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3" name="타원 131">
                <a:extLst>
                  <a:ext uri="{FF2B5EF4-FFF2-40B4-BE49-F238E27FC236}">
                    <a16:creationId xmlns:a16="http://schemas.microsoft.com/office/drawing/2014/main" xmlns="" id="{4B32CAC2-37F9-45BF-B914-844C557FB0E8}"/>
                  </a:ext>
                </a:extLst>
              </p:cNvPr>
              <p:cNvSpPr/>
              <p:nvPr/>
            </p:nvSpPr>
            <p:spPr>
              <a:xfrm>
                <a:off x="4945460" y="4255937"/>
                <a:ext cx="270000" cy="27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4" name="타원 132">
                <a:extLst>
                  <a:ext uri="{FF2B5EF4-FFF2-40B4-BE49-F238E27FC236}">
                    <a16:creationId xmlns:a16="http://schemas.microsoft.com/office/drawing/2014/main" xmlns="" id="{02E27105-6993-4C8A-871F-68CC400FF844}"/>
                  </a:ext>
                </a:extLst>
              </p:cNvPr>
              <p:cNvSpPr/>
              <p:nvPr/>
            </p:nvSpPr>
            <p:spPr>
              <a:xfrm>
                <a:off x="5421710" y="4089327"/>
                <a:ext cx="270000" cy="270000"/>
              </a:xfrm>
              <a:prstGeom prst="ellipse">
                <a:avLst/>
              </a:prstGeom>
              <a:solidFill>
                <a:srgbClr val="007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243" name="모서리가 둥근 직사각형 245">
              <a:extLst>
                <a:ext uri="{FF2B5EF4-FFF2-40B4-BE49-F238E27FC236}">
                  <a16:creationId xmlns:a16="http://schemas.microsoft.com/office/drawing/2014/main" xmlns="" id="{A9CFD6A4-CCD2-4AAA-9688-1F4AC239FC44}"/>
                </a:ext>
              </a:extLst>
            </p:cNvPr>
            <p:cNvSpPr/>
            <p:nvPr/>
          </p:nvSpPr>
          <p:spPr>
            <a:xfrm>
              <a:off x="3114444" y="3088956"/>
              <a:ext cx="2326677" cy="1476871"/>
            </a:xfrm>
            <a:prstGeom prst="roundRect">
              <a:avLst/>
            </a:prstGeom>
            <a:noFill/>
            <a:ln w="25400">
              <a:solidFill>
                <a:srgbClr val="0077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44" name="꺾인 연결선 247">
              <a:extLst>
                <a:ext uri="{FF2B5EF4-FFF2-40B4-BE49-F238E27FC236}">
                  <a16:creationId xmlns:a16="http://schemas.microsoft.com/office/drawing/2014/main" xmlns="" id="{B5AF0F76-14D5-4C55-815B-2245FB0194DF}"/>
                </a:ext>
              </a:extLst>
            </p:cNvPr>
            <p:cNvCxnSpPr/>
            <p:nvPr/>
          </p:nvCxnSpPr>
          <p:spPr>
            <a:xfrm rot="5400000">
              <a:off x="4130798" y="2896751"/>
              <a:ext cx="457926" cy="192970"/>
            </a:xfrm>
            <a:prstGeom prst="bentConnector3">
              <a:avLst/>
            </a:prstGeom>
            <a:ln w="63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5" name="꺾인 연결선 254">
              <a:extLst>
                <a:ext uri="{FF2B5EF4-FFF2-40B4-BE49-F238E27FC236}">
                  <a16:creationId xmlns:a16="http://schemas.microsoft.com/office/drawing/2014/main" xmlns="" id="{B185341A-1996-47A2-A8EE-7B01ED958752}"/>
                </a:ext>
              </a:extLst>
            </p:cNvPr>
            <p:cNvCxnSpPr/>
            <p:nvPr/>
          </p:nvCxnSpPr>
          <p:spPr>
            <a:xfrm rot="10800000" flipV="1">
              <a:off x="5396588" y="2948620"/>
              <a:ext cx="693403" cy="258386"/>
            </a:xfrm>
            <a:prstGeom prst="bentConnector3">
              <a:avLst/>
            </a:prstGeom>
            <a:ln w="63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6" name="Rectangle 15">
              <a:extLst>
                <a:ext uri="{FF2B5EF4-FFF2-40B4-BE49-F238E27FC236}">
                  <a16:creationId xmlns:a16="http://schemas.microsoft.com/office/drawing/2014/main" xmlns="" id="{3B980741-C0BC-4127-8C8A-9A2799ACDC36}"/>
                </a:ext>
              </a:extLst>
            </p:cNvPr>
            <p:cNvSpPr/>
            <p:nvPr/>
          </p:nvSpPr>
          <p:spPr>
            <a:xfrm>
              <a:off x="5927698" y="2823222"/>
              <a:ext cx="1976042" cy="200055"/>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tx1">
                      <a:lumMod val="85000"/>
                      <a:lumOff val="15000"/>
                    </a:schemeClr>
                  </a:solidFill>
                  <a:latin typeface="SamsungOne 400" pitchFamily="34" charset="0"/>
                  <a:ea typeface="SamsungOne 400" pitchFamily="34" charset="0"/>
                </a:rPr>
                <a:t>Big mathematical equation</a:t>
              </a:r>
            </a:p>
          </p:txBody>
        </p:sp>
        <p:sp>
          <p:nvSpPr>
            <p:cNvPr id="247" name="양쪽 중괄호 4">
              <a:extLst>
                <a:ext uri="{FF2B5EF4-FFF2-40B4-BE49-F238E27FC236}">
                  <a16:creationId xmlns:a16="http://schemas.microsoft.com/office/drawing/2014/main" xmlns="" id="{C066E932-1549-4A79-8837-A14A4AF421F3}"/>
                </a:ext>
              </a:extLst>
            </p:cNvPr>
            <p:cNvSpPr/>
            <p:nvPr/>
          </p:nvSpPr>
          <p:spPr>
            <a:xfrm rot="5400000">
              <a:off x="4159423" y="3559516"/>
              <a:ext cx="236719" cy="2326676"/>
            </a:xfrm>
            <a:custGeom>
              <a:avLst/>
              <a:gdLst>
                <a:gd name="connsiteX0" fmla="*/ 236719 w 1420368"/>
                <a:gd name="connsiteY0" fmla="*/ 2326676 h 2326676"/>
                <a:gd name="connsiteX1" fmla="*/ 118360 w 1420368"/>
                <a:gd name="connsiteY1" fmla="*/ 2208317 h 2326676"/>
                <a:gd name="connsiteX2" fmla="*/ 118359 w 1420368"/>
                <a:gd name="connsiteY2" fmla="*/ 1281697 h 2326676"/>
                <a:gd name="connsiteX3" fmla="*/ 0 w 1420368"/>
                <a:gd name="connsiteY3" fmla="*/ 1163338 h 2326676"/>
                <a:gd name="connsiteX4" fmla="*/ 118359 w 1420368"/>
                <a:gd name="connsiteY4" fmla="*/ 1044979 h 2326676"/>
                <a:gd name="connsiteX5" fmla="*/ 118359 w 1420368"/>
                <a:gd name="connsiteY5" fmla="*/ 118359 h 2326676"/>
                <a:gd name="connsiteX6" fmla="*/ 236718 w 1420368"/>
                <a:gd name="connsiteY6" fmla="*/ 0 h 2326676"/>
                <a:gd name="connsiteX7" fmla="*/ 1183649 w 1420368"/>
                <a:gd name="connsiteY7" fmla="*/ 0 h 2326676"/>
                <a:gd name="connsiteX8" fmla="*/ 1302008 w 1420368"/>
                <a:gd name="connsiteY8" fmla="*/ 118359 h 2326676"/>
                <a:gd name="connsiteX9" fmla="*/ 1302009 w 1420368"/>
                <a:gd name="connsiteY9" fmla="*/ 1044979 h 2326676"/>
                <a:gd name="connsiteX10" fmla="*/ 1420368 w 1420368"/>
                <a:gd name="connsiteY10" fmla="*/ 1163338 h 2326676"/>
                <a:gd name="connsiteX11" fmla="*/ 1302009 w 1420368"/>
                <a:gd name="connsiteY11" fmla="*/ 1281697 h 2326676"/>
                <a:gd name="connsiteX12" fmla="*/ 1302009 w 1420368"/>
                <a:gd name="connsiteY12" fmla="*/ 2208317 h 2326676"/>
                <a:gd name="connsiteX13" fmla="*/ 1183650 w 1420368"/>
                <a:gd name="connsiteY13" fmla="*/ 2326676 h 2326676"/>
                <a:gd name="connsiteX14" fmla="*/ 236719 w 1420368"/>
                <a:gd name="connsiteY14" fmla="*/ 2326676 h 2326676"/>
                <a:gd name="connsiteX0" fmla="*/ 236719 w 1420368"/>
                <a:gd name="connsiteY0" fmla="*/ 2326676 h 2326676"/>
                <a:gd name="connsiteX1" fmla="*/ 118360 w 1420368"/>
                <a:gd name="connsiteY1" fmla="*/ 2208317 h 2326676"/>
                <a:gd name="connsiteX2" fmla="*/ 118359 w 1420368"/>
                <a:gd name="connsiteY2" fmla="*/ 1281697 h 2326676"/>
                <a:gd name="connsiteX3" fmla="*/ 0 w 1420368"/>
                <a:gd name="connsiteY3" fmla="*/ 1163338 h 2326676"/>
                <a:gd name="connsiteX4" fmla="*/ 118359 w 1420368"/>
                <a:gd name="connsiteY4" fmla="*/ 1044979 h 2326676"/>
                <a:gd name="connsiteX5" fmla="*/ 118359 w 1420368"/>
                <a:gd name="connsiteY5" fmla="*/ 118359 h 2326676"/>
                <a:gd name="connsiteX6" fmla="*/ 236718 w 1420368"/>
                <a:gd name="connsiteY6" fmla="*/ 0 h 2326676"/>
                <a:gd name="connsiteX7" fmla="*/ 1183649 w 1420368"/>
                <a:gd name="connsiteY7" fmla="*/ 0 h 2326676"/>
                <a:gd name="connsiteX8" fmla="*/ 1302008 w 1420368"/>
                <a:gd name="connsiteY8" fmla="*/ 118359 h 2326676"/>
                <a:gd name="connsiteX9" fmla="*/ 1302009 w 1420368"/>
                <a:gd name="connsiteY9" fmla="*/ 1044979 h 2326676"/>
                <a:gd name="connsiteX10" fmla="*/ 1420368 w 1420368"/>
                <a:gd name="connsiteY10" fmla="*/ 1163338 h 2326676"/>
                <a:gd name="connsiteX11" fmla="*/ 1302009 w 1420368"/>
                <a:gd name="connsiteY11" fmla="*/ 1281697 h 2326676"/>
                <a:gd name="connsiteX12" fmla="*/ 1302009 w 1420368"/>
                <a:gd name="connsiteY12" fmla="*/ 2208317 h 2326676"/>
                <a:gd name="connsiteX13" fmla="*/ 1183650 w 1420368"/>
                <a:gd name="connsiteY13" fmla="*/ 2326676 h 2326676"/>
                <a:gd name="connsiteX0" fmla="*/ 236719 w 1420368"/>
                <a:gd name="connsiteY0" fmla="*/ 2326676 h 2326676"/>
                <a:gd name="connsiteX1" fmla="*/ 118360 w 1420368"/>
                <a:gd name="connsiteY1" fmla="*/ 2208317 h 2326676"/>
                <a:gd name="connsiteX2" fmla="*/ 118359 w 1420368"/>
                <a:gd name="connsiteY2" fmla="*/ 1281697 h 2326676"/>
                <a:gd name="connsiteX3" fmla="*/ 0 w 1420368"/>
                <a:gd name="connsiteY3" fmla="*/ 1163338 h 2326676"/>
                <a:gd name="connsiteX4" fmla="*/ 118359 w 1420368"/>
                <a:gd name="connsiteY4" fmla="*/ 1044979 h 2326676"/>
                <a:gd name="connsiteX5" fmla="*/ 118359 w 1420368"/>
                <a:gd name="connsiteY5" fmla="*/ 118359 h 2326676"/>
                <a:gd name="connsiteX6" fmla="*/ 236718 w 1420368"/>
                <a:gd name="connsiteY6" fmla="*/ 0 h 2326676"/>
                <a:gd name="connsiteX7" fmla="*/ 1183649 w 1420368"/>
                <a:gd name="connsiteY7" fmla="*/ 0 h 2326676"/>
                <a:gd name="connsiteX8" fmla="*/ 1302008 w 1420368"/>
                <a:gd name="connsiteY8" fmla="*/ 118359 h 2326676"/>
                <a:gd name="connsiteX9" fmla="*/ 1302009 w 1420368"/>
                <a:gd name="connsiteY9" fmla="*/ 1044979 h 2326676"/>
                <a:gd name="connsiteX10" fmla="*/ 1420368 w 1420368"/>
                <a:gd name="connsiteY10" fmla="*/ 1163338 h 2326676"/>
                <a:gd name="connsiteX11" fmla="*/ 1302009 w 1420368"/>
                <a:gd name="connsiteY11" fmla="*/ 1281697 h 2326676"/>
                <a:gd name="connsiteX12" fmla="*/ 1302009 w 1420368"/>
                <a:gd name="connsiteY12" fmla="*/ 2208317 h 2326676"/>
                <a:gd name="connsiteX13" fmla="*/ 1183650 w 1420368"/>
                <a:gd name="connsiteY13" fmla="*/ 2326676 h 2326676"/>
                <a:gd name="connsiteX14" fmla="*/ 236719 w 1420368"/>
                <a:gd name="connsiteY14" fmla="*/ 2326676 h 2326676"/>
                <a:gd name="connsiteX0" fmla="*/ 236719 w 1420368"/>
                <a:gd name="connsiteY0" fmla="*/ 2326676 h 2326676"/>
                <a:gd name="connsiteX1" fmla="*/ 118360 w 1420368"/>
                <a:gd name="connsiteY1" fmla="*/ 2208317 h 2326676"/>
                <a:gd name="connsiteX2" fmla="*/ 118359 w 1420368"/>
                <a:gd name="connsiteY2" fmla="*/ 1281697 h 2326676"/>
                <a:gd name="connsiteX3" fmla="*/ 118359 w 1420368"/>
                <a:gd name="connsiteY3" fmla="*/ 1044979 h 2326676"/>
                <a:gd name="connsiteX4" fmla="*/ 118359 w 1420368"/>
                <a:gd name="connsiteY4" fmla="*/ 118359 h 2326676"/>
                <a:gd name="connsiteX5" fmla="*/ 236718 w 1420368"/>
                <a:gd name="connsiteY5" fmla="*/ 0 h 2326676"/>
                <a:gd name="connsiteX6" fmla="*/ 1183649 w 1420368"/>
                <a:gd name="connsiteY6" fmla="*/ 0 h 2326676"/>
                <a:gd name="connsiteX7" fmla="*/ 1302008 w 1420368"/>
                <a:gd name="connsiteY7" fmla="*/ 118359 h 2326676"/>
                <a:gd name="connsiteX8" fmla="*/ 1302009 w 1420368"/>
                <a:gd name="connsiteY8" fmla="*/ 1044979 h 2326676"/>
                <a:gd name="connsiteX9" fmla="*/ 1420368 w 1420368"/>
                <a:gd name="connsiteY9" fmla="*/ 1163338 h 2326676"/>
                <a:gd name="connsiteX10" fmla="*/ 1302009 w 1420368"/>
                <a:gd name="connsiteY10" fmla="*/ 1281697 h 2326676"/>
                <a:gd name="connsiteX11" fmla="*/ 1302009 w 1420368"/>
                <a:gd name="connsiteY11" fmla="*/ 2208317 h 2326676"/>
                <a:gd name="connsiteX12" fmla="*/ 1183650 w 1420368"/>
                <a:gd name="connsiteY12" fmla="*/ 2326676 h 2326676"/>
                <a:gd name="connsiteX0" fmla="*/ 236719 w 1420368"/>
                <a:gd name="connsiteY0" fmla="*/ 2326676 h 2347845"/>
                <a:gd name="connsiteX1" fmla="*/ 118360 w 1420368"/>
                <a:gd name="connsiteY1" fmla="*/ 2208317 h 2347845"/>
                <a:gd name="connsiteX2" fmla="*/ 118359 w 1420368"/>
                <a:gd name="connsiteY2" fmla="*/ 1281697 h 2347845"/>
                <a:gd name="connsiteX3" fmla="*/ 0 w 1420368"/>
                <a:gd name="connsiteY3" fmla="*/ 1163338 h 2347845"/>
                <a:gd name="connsiteX4" fmla="*/ 118359 w 1420368"/>
                <a:gd name="connsiteY4" fmla="*/ 1044979 h 2347845"/>
                <a:gd name="connsiteX5" fmla="*/ 118359 w 1420368"/>
                <a:gd name="connsiteY5" fmla="*/ 118359 h 2347845"/>
                <a:gd name="connsiteX6" fmla="*/ 236718 w 1420368"/>
                <a:gd name="connsiteY6" fmla="*/ 0 h 2347845"/>
                <a:gd name="connsiteX7" fmla="*/ 1183649 w 1420368"/>
                <a:gd name="connsiteY7" fmla="*/ 0 h 2347845"/>
                <a:gd name="connsiteX8" fmla="*/ 1302008 w 1420368"/>
                <a:gd name="connsiteY8" fmla="*/ 118359 h 2347845"/>
                <a:gd name="connsiteX9" fmla="*/ 1302009 w 1420368"/>
                <a:gd name="connsiteY9" fmla="*/ 1044979 h 2347845"/>
                <a:gd name="connsiteX10" fmla="*/ 1420368 w 1420368"/>
                <a:gd name="connsiteY10" fmla="*/ 1163338 h 2347845"/>
                <a:gd name="connsiteX11" fmla="*/ 1302009 w 1420368"/>
                <a:gd name="connsiteY11" fmla="*/ 1281697 h 2347845"/>
                <a:gd name="connsiteX12" fmla="*/ 1302009 w 1420368"/>
                <a:gd name="connsiteY12" fmla="*/ 2208317 h 2347845"/>
                <a:gd name="connsiteX13" fmla="*/ 1183650 w 1420368"/>
                <a:gd name="connsiteY13" fmla="*/ 2326676 h 2347845"/>
                <a:gd name="connsiteX14" fmla="*/ 236719 w 1420368"/>
                <a:gd name="connsiteY14" fmla="*/ 2326676 h 2347845"/>
                <a:gd name="connsiteX0" fmla="*/ 236719 w 1420368"/>
                <a:gd name="connsiteY0" fmla="*/ 2326676 h 2347845"/>
                <a:gd name="connsiteX1" fmla="*/ 118360 w 1420368"/>
                <a:gd name="connsiteY1" fmla="*/ 2208317 h 2347845"/>
                <a:gd name="connsiteX2" fmla="*/ 118359 w 1420368"/>
                <a:gd name="connsiteY2" fmla="*/ 1044979 h 2347845"/>
                <a:gd name="connsiteX3" fmla="*/ 118359 w 1420368"/>
                <a:gd name="connsiteY3" fmla="*/ 118359 h 2347845"/>
                <a:gd name="connsiteX4" fmla="*/ 236718 w 1420368"/>
                <a:gd name="connsiteY4" fmla="*/ 0 h 2347845"/>
                <a:gd name="connsiteX5" fmla="*/ 1183649 w 1420368"/>
                <a:gd name="connsiteY5" fmla="*/ 0 h 2347845"/>
                <a:gd name="connsiteX6" fmla="*/ 1302008 w 1420368"/>
                <a:gd name="connsiteY6" fmla="*/ 118359 h 2347845"/>
                <a:gd name="connsiteX7" fmla="*/ 1302009 w 1420368"/>
                <a:gd name="connsiteY7" fmla="*/ 1044979 h 2347845"/>
                <a:gd name="connsiteX8" fmla="*/ 1420368 w 1420368"/>
                <a:gd name="connsiteY8" fmla="*/ 1163338 h 2347845"/>
                <a:gd name="connsiteX9" fmla="*/ 1302009 w 1420368"/>
                <a:gd name="connsiteY9" fmla="*/ 1281697 h 2347845"/>
                <a:gd name="connsiteX10" fmla="*/ 1302009 w 1420368"/>
                <a:gd name="connsiteY10" fmla="*/ 2208317 h 2347845"/>
                <a:gd name="connsiteX11" fmla="*/ 1183650 w 1420368"/>
                <a:gd name="connsiteY11" fmla="*/ 2326676 h 2347845"/>
                <a:gd name="connsiteX0" fmla="*/ 236719 w 1420368"/>
                <a:gd name="connsiteY0" fmla="*/ 2326676 h 2409432"/>
                <a:gd name="connsiteX1" fmla="*/ 118360 w 1420368"/>
                <a:gd name="connsiteY1" fmla="*/ 2208317 h 2409432"/>
                <a:gd name="connsiteX2" fmla="*/ 118359 w 1420368"/>
                <a:gd name="connsiteY2" fmla="*/ 1281697 h 2409432"/>
                <a:gd name="connsiteX3" fmla="*/ 0 w 1420368"/>
                <a:gd name="connsiteY3" fmla="*/ 1163338 h 2409432"/>
                <a:gd name="connsiteX4" fmla="*/ 118359 w 1420368"/>
                <a:gd name="connsiteY4" fmla="*/ 1044979 h 2409432"/>
                <a:gd name="connsiteX5" fmla="*/ 118359 w 1420368"/>
                <a:gd name="connsiteY5" fmla="*/ 118359 h 2409432"/>
                <a:gd name="connsiteX6" fmla="*/ 236718 w 1420368"/>
                <a:gd name="connsiteY6" fmla="*/ 0 h 2409432"/>
                <a:gd name="connsiteX7" fmla="*/ 1183649 w 1420368"/>
                <a:gd name="connsiteY7" fmla="*/ 0 h 2409432"/>
                <a:gd name="connsiteX8" fmla="*/ 1302008 w 1420368"/>
                <a:gd name="connsiteY8" fmla="*/ 118359 h 2409432"/>
                <a:gd name="connsiteX9" fmla="*/ 1302009 w 1420368"/>
                <a:gd name="connsiteY9" fmla="*/ 1044979 h 2409432"/>
                <a:gd name="connsiteX10" fmla="*/ 1420368 w 1420368"/>
                <a:gd name="connsiteY10" fmla="*/ 1163338 h 2409432"/>
                <a:gd name="connsiteX11" fmla="*/ 1302009 w 1420368"/>
                <a:gd name="connsiteY11" fmla="*/ 1281697 h 2409432"/>
                <a:gd name="connsiteX12" fmla="*/ 1302009 w 1420368"/>
                <a:gd name="connsiteY12" fmla="*/ 2208317 h 2409432"/>
                <a:gd name="connsiteX13" fmla="*/ 1183650 w 1420368"/>
                <a:gd name="connsiteY13" fmla="*/ 2326676 h 2409432"/>
                <a:gd name="connsiteX14" fmla="*/ 236719 w 1420368"/>
                <a:gd name="connsiteY14" fmla="*/ 2326676 h 2409432"/>
                <a:gd name="connsiteX0" fmla="*/ 236719 w 1420368"/>
                <a:gd name="connsiteY0" fmla="*/ 2326676 h 2409432"/>
                <a:gd name="connsiteX1" fmla="*/ 118360 w 1420368"/>
                <a:gd name="connsiteY1" fmla="*/ 2208317 h 2409432"/>
                <a:gd name="connsiteX2" fmla="*/ 118359 w 1420368"/>
                <a:gd name="connsiteY2" fmla="*/ 118359 h 2409432"/>
                <a:gd name="connsiteX3" fmla="*/ 236718 w 1420368"/>
                <a:gd name="connsiteY3" fmla="*/ 0 h 2409432"/>
                <a:gd name="connsiteX4" fmla="*/ 1183649 w 1420368"/>
                <a:gd name="connsiteY4" fmla="*/ 0 h 2409432"/>
                <a:gd name="connsiteX5" fmla="*/ 1302008 w 1420368"/>
                <a:gd name="connsiteY5" fmla="*/ 118359 h 2409432"/>
                <a:gd name="connsiteX6" fmla="*/ 1302009 w 1420368"/>
                <a:gd name="connsiteY6" fmla="*/ 1044979 h 2409432"/>
                <a:gd name="connsiteX7" fmla="*/ 1420368 w 1420368"/>
                <a:gd name="connsiteY7" fmla="*/ 1163338 h 2409432"/>
                <a:gd name="connsiteX8" fmla="*/ 1302009 w 1420368"/>
                <a:gd name="connsiteY8" fmla="*/ 1281697 h 2409432"/>
                <a:gd name="connsiteX9" fmla="*/ 1302009 w 1420368"/>
                <a:gd name="connsiteY9" fmla="*/ 2208317 h 2409432"/>
                <a:gd name="connsiteX10" fmla="*/ 1183650 w 1420368"/>
                <a:gd name="connsiteY10" fmla="*/ 2326676 h 2409432"/>
                <a:gd name="connsiteX0" fmla="*/ 403032 w 1586681"/>
                <a:gd name="connsiteY0" fmla="*/ 2326676 h 2409432"/>
                <a:gd name="connsiteX1" fmla="*/ 284673 w 1586681"/>
                <a:gd name="connsiteY1" fmla="*/ 2208317 h 2409432"/>
                <a:gd name="connsiteX2" fmla="*/ 284672 w 1586681"/>
                <a:gd name="connsiteY2" fmla="*/ 1281697 h 2409432"/>
                <a:gd name="connsiteX3" fmla="*/ 166313 w 1586681"/>
                <a:gd name="connsiteY3" fmla="*/ 1163338 h 2409432"/>
                <a:gd name="connsiteX4" fmla="*/ 0 w 1586681"/>
                <a:gd name="connsiteY4" fmla="*/ 967341 h 2409432"/>
                <a:gd name="connsiteX5" fmla="*/ 284672 w 1586681"/>
                <a:gd name="connsiteY5" fmla="*/ 118359 h 2409432"/>
                <a:gd name="connsiteX6" fmla="*/ 403031 w 1586681"/>
                <a:gd name="connsiteY6" fmla="*/ 0 h 2409432"/>
                <a:gd name="connsiteX7" fmla="*/ 1349962 w 1586681"/>
                <a:gd name="connsiteY7" fmla="*/ 0 h 2409432"/>
                <a:gd name="connsiteX8" fmla="*/ 1468321 w 1586681"/>
                <a:gd name="connsiteY8" fmla="*/ 118359 h 2409432"/>
                <a:gd name="connsiteX9" fmla="*/ 1468322 w 1586681"/>
                <a:gd name="connsiteY9" fmla="*/ 1044979 h 2409432"/>
                <a:gd name="connsiteX10" fmla="*/ 1586681 w 1586681"/>
                <a:gd name="connsiteY10" fmla="*/ 1163338 h 2409432"/>
                <a:gd name="connsiteX11" fmla="*/ 1468322 w 1586681"/>
                <a:gd name="connsiteY11" fmla="*/ 1281697 h 2409432"/>
                <a:gd name="connsiteX12" fmla="*/ 1468322 w 1586681"/>
                <a:gd name="connsiteY12" fmla="*/ 2208317 h 2409432"/>
                <a:gd name="connsiteX13" fmla="*/ 1349963 w 1586681"/>
                <a:gd name="connsiteY13" fmla="*/ 2326676 h 2409432"/>
                <a:gd name="connsiteX14" fmla="*/ 403032 w 1586681"/>
                <a:gd name="connsiteY14" fmla="*/ 2326676 h 2409432"/>
                <a:gd name="connsiteX0" fmla="*/ 403032 w 1586681"/>
                <a:gd name="connsiteY0" fmla="*/ 2326676 h 2409432"/>
                <a:gd name="connsiteX1" fmla="*/ 284673 w 1586681"/>
                <a:gd name="connsiteY1" fmla="*/ 2208317 h 2409432"/>
                <a:gd name="connsiteX2" fmla="*/ 284672 w 1586681"/>
                <a:gd name="connsiteY2" fmla="*/ 118359 h 2409432"/>
                <a:gd name="connsiteX3" fmla="*/ 403031 w 1586681"/>
                <a:gd name="connsiteY3" fmla="*/ 0 h 2409432"/>
                <a:gd name="connsiteX4" fmla="*/ 1349962 w 1586681"/>
                <a:gd name="connsiteY4" fmla="*/ 0 h 2409432"/>
                <a:gd name="connsiteX5" fmla="*/ 1468321 w 1586681"/>
                <a:gd name="connsiteY5" fmla="*/ 118359 h 2409432"/>
                <a:gd name="connsiteX6" fmla="*/ 1468322 w 1586681"/>
                <a:gd name="connsiteY6" fmla="*/ 1044979 h 2409432"/>
                <a:gd name="connsiteX7" fmla="*/ 1586681 w 1586681"/>
                <a:gd name="connsiteY7" fmla="*/ 1163338 h 2409432"/>
                <a:gd name="connsiteX8" fmla="*/ 1468322 w 1586681"/>
                <a:gd name="connsiteY8" fmla="*/ 1281697 h 2409432"/>
                <a:gd name="connsiteX9" fmla="*/ 1468322 w 1586681"/>
                <a:gd name="connsiteY9" fmla="*/ 2208317 h 2409432"/>
                <a:gd name="connsiteX10" fmla="*/ 1349963 w 1586681"/>
                <a:gd name="connsiteY10" fmla="*/ 2326676 h 2409432"/>
                <a:gd name="connsiteX0" fmla="*/ 724061 w 1907710"/>
                <a:gd name="connsiteY0" fmla="*/ 2326676 h 2409432"/>
                <a:gd name="connsiteX1" fmla="*/ 605702 w 1907710"/>
                <a:gd name="connsiteY1" fmla="*/ 2208317 h 2409432"/>
                <a:gd name="connsiteX2" fmla="*/ 605701 w 1907710"/>
                <a:gd name="connsiteY2" fmla="*/ 1281697 h 2409432"/>
                <a:gd name="connsiteX3" fmla="*/ 4263 w 1907710"/>
                <a:gd name="connsiteY3" fmla="*/ 1318613 h 2409432"/>
                <a:gd name="connsiteX4" fmla="*/ 321029 w 1907710"/>
                <a:gd name="connsiteY4" fmla="*/ 967341 h 2409432"/>
                <a:gd name="connsiteX5" fmla="*/ 605701 w 1907710"/>
                <a:gd name="connsiteY5" fmla="*/ 118359 h 2409432"/>
                <a:gd name="connsiteX6" fmla="*/ 724060 w 1907710"/>
                <a:gd name="connsiteY6" fmla="*/ 0 h 2409432"/>
                <a:gd name="connsiteX7" fmla="*/ 1670991 w 1907710"/>
                <a:gd name="connsiteY7" fmla="*/ 0 h 2409432"/>
                <a:gd name="connsiteX8" fmla="*/ 1789350 w 1907710"/>
                <a:gd name="connsiteY8" fmla="*/ 118359 h 2409432"/>
                <a:gd name="connsiteX9" fmla="*/ 1789351 w 1907710"/>
                <a:gd name="connsiteY9" fmla="*/ 1044979 h 2409432"/>
                <a:gd name="connsiteX10" fmla="*/ 1907710 w 1907710"/>
                <a:gd name="connsiteY10" fmla="*/ 1163338 h 2409432"/>
                <a:gd name="connsiteX11" fmla="*/ 1789351 w 1907710"/>
                <a:gd name="connsiteY11" fmla="*/ 1281697 h 2409432"/>
                <a:gd name="connsiteX12" fmla="*/ 1789351 w 1907710"/>
                <a:gd name="connsiteY12" fmla="*/ 2208317 h 2409432"/>
                <a:gd name="connsiteX13" fmla="*/ 1670992 w 1907710"/>
                <a:gd name="connsiteY13" fmla="*/ 2326676 h 2409432"/>
                <a:gd name="connsiteX14" fmla="*/ 724061 w 1907710"/>
                <a:gd name="connsiteY14" fmla="*/ 2326676 h 2409432"/>
                <a:gd name="connsiteX0" fmla="*/ 724061 w 1907710"/>
                <a:gd name="connsiteY0" fmla="*/ 2326676 h 2409432"/>
                <a:gd name="connsiteX1" fmla="*/ 605702 w 1907710"/>
                <a:gd name="connsiteY1" fmla="*/ 2208317 h 2409432"/>
                <a:gd name="connsiteX2" fmla="*/ 605701 w 1907710"/>
                <a:gd name="connsiteY2" fmla="*/ 118359 h 2409432"/>
                <a:gd name="connsiteX3" fmla="*/ 724060 w 1907710"/>
                <a:gd name="connsiteY3" fmla="*/ 0 h 2409432"/>
                <a:gd name="connsiteX4" fmla="*/ 1670991 w 1907710"/>
                <a:gd name="connsiteY4" fmla="*/ 0 h 2409432"/>
                <a:gd name="connsiteX5" fmla="*/ 1789350 w 1907710"/>
                <a:gd name="connsiteY5" fmla="*/ 118359 h 2409432"/>
                <a:gd name="connsiteX6" fmla="*/ 1789351 w 1907710"/>
                <a:gd name="connsiteY6" fmla="*/ 1044979 h 2409432"/>
                <a:gd name="connsiteX7" fmla="*/ 1907710 w 1907710"/>
                <a:gd name="connsiteY7" fmla="*/ 1163338 h 2409432"/>
                <a:gd name="connsiteX8" fmla="*/ 1789351 w 1907710"/>
                <a:gd name="connsiteY8" fmla="*/ 1281697 h 2409432"/>
                <a:gd name="connsiteX9" fmla="*/ 1789351 w 1907710"/>
                <a:gd name="connsiteY9" fmla="*/ 2208317 h 2409432"/>
                <a:gd name="connsiteX10" fmla="*/ 1670992 w 1907710"/>
                <a:gd name="connsiteY10" fmla="*/ 2326676 h 2409432"/>
                <a:gd name="connsiteX0" fmla="*/ 720109 w 1903758"/>
                <a:gd name="connsiteY0" fmla="*/ 2326676 h 2409432"/>
                <a:gd name="connsiteX1" fmla="*/ 601750 w 1903758"/>
                <a:gd name="connsiteY1" fmla="*/ 2208317 h 2409432"/>
                <a:gd name="connsiteX2" fmla="*/ 265319 w 1903758"/>
                <a:gd name="connsiteY2" fmla="*/ 1411093 h 2409432"/>
                <a:gd name="connsiteX3" fmla="*/ 311 w 1903758"/>
                <a:gd name="connsiteY3" fmla="*/ 1318613 h 2409432"/>
                <a:gd name="connsiteX4" fmla="*/ 317077 w 1903758"/>
                <a:gd name="connsiteY4" fmla="*/ 967341 h 2409432"/>
                <a:gd name="connsiteX5" fmla="*/ 601749 w 1903758"/>
                <a:gd name="connsiteY5" fmla="*/ 118359 h 2409432"/>
                <a:gd name="connsiteX6" fmla="*/ 720108 w 1903758"/>
                <a:gd name="connsiteY6" fmla="*/ 0 h 2409432"/>
                <a:gd name="connsiteX7" fmla="*/ 1667039 w 1903758"/>
                <a:gd name="connsiteY7" fmla="*/ 0 h 2409432"/>
                <a:gd name="connsiteX8" fmla="*/ 1785398 w 1903758"/>
                <a:gd name="connsiteY8" fmla="*/ 118359 h 2409432"/>
                <a:gd name="connsiteX9" fmla="*/ 1785399 w 1903758"/>
                <a:gd name="connsiteY9" fmla="*/ 1044979 h 2409432"/>
                <a:gd name="connsiteX10" fmla="*/ 1903758 w 1903758"/>
                <a:gd name="connsiteY10" fmla="*/ 1163338 h 2409432"/>
                <a:gd name="connsiteX11" fmla="*/ 1785399 w 1903758"/>
                <a:gd name="connsiteY11" fmla="*/ 1281697 h 2409432"/>
                <a:gd name="connsiteX12" fmla="*/ 1785399 w 1903758"/>
                <a:gd name="connsiteY12" fmla="*/ 2208317 h 2409432"/>
                <a:gd name="connsiteX13" fmla="*/ 1667040 w 1903758"/>
                <a:gd name="connsiteY13" fmla="*/ 2326676 h 2409432"/>
                <a:gd name="connsiteX14" fmla="*/ 720109 w 1903758"/>
                <a:gd name="connsiteY14" fmla="*/ 2326676 h 2409432"/>
                <a:gd name="connsiteX0" fmla="*/ 720109 w 1903758"/>
                <a:gd name="connsiteY0" fmla="*/ 2326676 h 2409432"/>
                <a:gd name="connsiteX1" fmla="*/ 601750 w 1903758"/>
                <a:gd name="connsiteY1" fmla="*/ 2208317 h 2409432"/>
                <a:gd name="connsiteX2" fmla="*/ 601749 w 1903758"/>
                <a:gd name="connsiteY2" fmla="*/ 118359 h 2409432"/>
                <a:gd name="connsiteX3" fmla="*/ 720108 w 1903758"/>
                <a:gd name="connsiteY3" fmla="*/ 0 h 2409432"/>
                <a:gd name="connsiteX4" fmla="*/ 1667039 w 1903758"/>
                <a:gd name="connsiteY4" fmla="*/ 0 h 2409432"/>
                <a:gd name="connsiteX5" fmla="*/ 1785398 w 1903758"/>
                <a:gd name="connsiteY5" fmla="*/ 118359 h 2409432"/>
                <a:gd name="connsiteX6" fmla="*/ 1785399 w 1903758"/>
                <a:gd name="connsiteY6" fmla="*/ 1044979 h 2409432"/>
                <a:gd name="connsiteX7" fmla="*/ 1903758 w 1903758"/>
                <a:gd name="connsiteY7" fmla="*/ 1163338 h 2409432"/>
                <a:gd name="connsiteX8" fmla="*/ 1785399 w 1903758"/>
                <a:gd name="connsiteY8" fmla="*/ 1281697 h 2409432"/>
                <a:gd name="connsiteX9" fmla="*/ 1785399 w 1903758"/>
                <a:gd name="connsiteY9" fmla="*/ 2208317 h 2409432"/>
                <a:gd name="connsiteX10" fmla="*/ 1667040 w 1903758"/>
                <a:gd name="connsiteY10" fmla="*/ 2326676 h 2409432"/>
                <a:gd name="connsiteX0" fmla="*/ 720109 w 1903758"/>
                <a:gd name="connsiteY0" fmla="*/ 2326676 h 2373194"/>
                <a:gd name="connsiteX1" fmla="*/ 601750 w 1903758"/>
                <a:gd name="connsiteY1" fmla="*/ 2208317 h 2373194"/>
                <a:gd name="connsiteX2" fmla="*/ 265319 w 1903758"/>
                <a:gd name="connsiteY2" fmla="*/ 1411093 h 2373194"/>
                <a:gd name="connsiteX3" fmla="*/ 311 w 1903758"/>
                <a:gd name="connsiteY3" fmla="*/ 1318613 h 2373194"/>
                <a:gd name="connsiteX4" fmla="*/ 317077 w 1903758"/>
                <a:gd name="connsiteY4" fmla="*/ 967341 h 2373194"/>
                <a:gd name="connsiteX5" fmla="*/ 601749 w 1903758"/>
                <a:gd name="connsiteY5" fmla="*/ 118359 h 2373194"/>
                <a:gd name="connsiteX6" fmla="*/ 720108 w 1903758"/>
                <a:gd name="connsiteY6" fmla="*/ 0 h 2373194"/>
                <a:gd name="connsiteX7" fmla="*/ 1667039 w 1903758"/>
                <a:gd name="connsiteY7" fmla="*/ 0 h 2373194"/>
                <a:gd name="connsiteX8" fmla="*/ 1785398 w 1903758"/>
                <a:gd name="connsiteY8" fmla="*/ 118359 h 2373194"/>
                <a:gd name="connsiteX9" fmla="*/ 1785399 w 1903758"/>
                <a:gd name="connsiteY9" fmla="*/ 1044979 h 2373194"/>
                <a:gd name="connsiteX10" fmla="*/ 1903758 w 1903758"/>
                <a:gd name="connsiteY10" fmla="*/ 1163338 h 2373194"/>
                <a:gd name="connsiteX11" fmla="*/ 1785399 w 1903758"/>
                <a:gd name="connsiteY11" fmla="*/ 1281697 h 2373194"/>
                <a:gd name="connsiteX12" fmla="*/ 1785399 w 1903758"/>
                <a:gd name="connsiteY12" fmla="*/ 2208317 h 2373194"/>
                <a:gd name="connsiteX13" fmla="*/ 1667040 w 1903758"/>
                <a:gd name="connsiteY13" fmla="*/ 2326676 h 2373194"/>
                <a:gd name="connsiteX14" fmla="*/ 720109 w 1903758"/>
                <a:gd name="connsiteY14" fmla="*/ 2326676 h 2373194"/>
                <a:gd name="connsiteX0" fmla="*/ 720109 w 1903758"/>
                <a:gd name="connsiteY0" fmla="*/ 2326676 h 2373194"/>
                <a:gd name="connsiteX1" fmla="*/ 601750 w 1903758"/>
                <a:gd name="connsiteY1" fmla="*/ 2208317 h 2373194"/>
                <a:gd name="connsiteX2" fmla="*/ 133726 w 1903758"/>
                <a:gd name="connsiteY2" fmla="*/ 2226401 h 2373194"/>
                <a:gd name="connsiteX3" fmla="*/ 601749 w 1903758"/>
                <a:gd name="connsiteY3" fmla="*/ 118359 h 2373194"/>
                <a:gd name="connsiteX4" fmla="*/ 720108 w 1903758"/>
                <a:gd name="connsiteY4" fmla="*/ 0 h 2373194"/>
                <a:gd name="connsiteX5" fmla="*/ 1667039 w 1903758"/>
                <a:gd name="connsiteY5" fmla="*/ 0 h 2373194"/>
                <a:gd name="connsiteX6" fmla="*/ 1785398 w 1903758"/>
                <a:gd name="connsiteY6" fmla="*/ 118359 h 2373194"/>
                <a:gd name="connsiteX7" fmla="*/ 1785399 w 1903758"/>
                <a:gd name="connsiteY7" fmla="*/ 1044979 h 2373194"/>
                <a:gd name="connsiteX8" fmla="*/ 1903758 w 1903758"/>
                <a:gd name="connsiteY8" fmla="*/ 1163338 h 2373194"/>
                <a:gd name="connsiteX9" fmla="*/ 1785399 w 1903758"/>
                <a:gd name="connsiteY9" fmla="*/ 1281697 h 2373194"/>
                <a:gd name="connsiteX10" fmla="*/ 1785399 w 1903758"/>
                <a:gd name="connsiteY10" fmla="*/ 2208317 h 2373194"/>
                <a:gd name="connsiteX11" fmla="*/ 1667040 w 1903758"/>
                <a:gd name="connsiteY11" fmla="*/ 2326676 h 2373194"/>
                <a:gd name="connsiteX0" fmla="*/ 728778 w 1912427"/>
                <a:gd name="connsiteY0" fmla="*/ 2326676 h 2373194"/>
                <a:gd name="connsiteX1" fmla="*/ 610419 w 1912427"/>
                <a:gd name="connsiteY1" fmla="*/ 2208317 h 2373194"/>
                <a:gd name="connsiteX2" fmla="*/ 273988 w 1912427"/>
                <a:gd name="connsiteY2" fmla="*/ 1411093 h 2373194"/>
                <a:gd name="connsiteX3" fmla="*/ 8980 w 1912427"/>
                <a:gd name="connsiteY3" fmla="*/ 1318613 h 2373194"/>
                <a:gd name="connsiteX4" fmla="*/ 610418 w 1912427"/>
                <a:gd name="connsiteY4" fmla="*/ 118359 h 2373194"/>
                <a:gd name="connsiteX5" fmla="*/ 728777 w 1912427"/>
                <a:gd name="connsiteY5" fmla="*/ 0 h 2373194"/>
                <a:gd name="connsiteX6" fmla="*/ 1675708 w 1912427"/>
                <a:gd name="connsiteY6" fmla="*/ 0 h 2373194"/>
                <a:gd name="connsiteX7" fmla="*/ 1794067 w 1912427"/>
                <a:gd name="connsiteY7" fmla="*/ 118359 h 2373194"/>
                <a:gd name="connsiteX8" fmla="*/ 1794068 w 1912427"/>
                <a:gd name="connsiteY8" fmla="*/ 1044979 h 2373194"/>
                <a:gd name="connsiteX9" fmla="*/ 1912427 w 1912427"/>
                <a:gd name="connsiteY9" fmla="*/ 1163338 h 2373194"/>
                <a:gd name="connsiteX10" fmla="*/ 1794068 w 1912427"/>
                <a:gd name="connsiteY10" fmla="*/ 1281697 h 2373194"/>
                <a:gd name="connsiteX11" fmla="*/ 1794068 w 1912427"/>
                <a:gd name="connsiteY11" fmla="*/ 2208317 h 2373194"/>
                <a:gd name="connsiteX12" fmla="*/ 1675709 w 1912427"/>
                <a:gd name="connsiteY12" fmla="*/ 2326676 h 2373194"/>
                <a:gd name="connsiteX13" fmla="*/ 728778 w 1912427"/>
                <a:gd name="connsiteY13" fmla="*/ 2326676 h 2373194"/>
                <a:gd name="connsiteX0" fmla="*/ 728778 w 1912427"/>
                <a:gd name="connsiteY0" fmla="*/ 2326676 h 2373194"/>
                <a:gd name="connsiteX1" fmla="*/ 610419 w 1912427"/>
                <a:gd name="connsiteY1" fmla="*/ 2208317 h 2373194"/>
                <a:gd name="connsiteX2" fmla="*/ 142395 w 1912427"/>
                <a:gd name="connsiteY2" fmla="*/ 2226401 h 2373194"/>
                <a:gd name="connsiteX3" fmla="*/ 610418 w 1912427"/>
                <a:gd name="connsiteY3" fmla="*/ 118359 h 2373194"/>
                <a:gd name="connsiteX4" fmla="*/ 728777 w 1912427"/>
                <a:gd name="connsiteY4" fmla="*/ 0 h 2373194"/>
                <a:gd name="connsiteX5" fmla="*/ 1675708 w 1912427"/>
                <a:gd name="connsiteY5" fmla="*/ 0 h 2373194"/>
                <a:gd name="connsiteX6" fmla="*/ 1794067 w 1912427"/>
                <a:gd name="connsiteY6" fmla="*/ 118359 h 2373194"/>
                <a:gd name="connsiteX7" fmla="*/ 1794068 w 1912427"/>
                <a:gd name="connsiteY7" fmla="*/ 1044979 h 2373194"/>
                <a:gd name="connsiteX8" fmla="*/ 1912427 w 1912427"/>
                <a:gd name="connsiteY8" fmla="*/ 1163338 h 2373194"/>
                <a:gd name="connsiteX9" fmla="*/ 1794068 w 1912427"/>
                <a:gd name="connsiteY9" fmla="*/ 1281697 h 2373194"/>
                <a:gd name="connsiteX10" fmla="*/ 1794068 w 1912427"/>
                <a:gd name="connsiteY10" fmla="*/ 2208317 h 2373194"/>
                <a:gd name="connsiteX11" fmla="*/ 1675709 w 1912427"/>
                <a:gd name="connsiteY11" fmla="*/ 2326676 h 2373194"/>
                <a:gd name="connsiteX0" fmla="*/ 719798 w 1903447"/>
                <a:gd name="connsiteY0" fmla="*/ 2326676 h 2373194"/>
                <a:gd name="connsiteX1" fmla="*/ 601439 w 1903447"/>
                <a:gd name="connsiteY1" fmla="*/ 2208317 h 2373194"/>
                <a:gd name="connsiteX2" fmla="*/ 0 w 1903447"/>
                <a:gd name="connsiteY2" fmla="*/ 1318613 h 2373194"/>
                <a:gd name="connsiteX3" fmla="*/ 601438 w 1903447"/>
                <a:gd name="connsiteY3" fmla="*/ 118359 h 2373194"/>
                <a:gd name="connsiteX4" fmla="*/ 719797 w 1903447"/>
                <a:gd name="connsiteY4" fmla="*/ 0 h 2373194"/>
                <a:gd name="connsiteX5" fmla="*/ 1666728 w 1903447"/>
                <a:gd name="connsiteY5" fmla="*/ 0 h 2373194"/>
                <a:gd name="connsiteX6" fmla="*/ 1785087 w 1903447"/>
                <a:gd name="connsiteY6" fmla="*/ 118359 h 2373194"/>
                <a:gd name="connsiteX7" fmla="*/ 1785088 w 1903447"/>
                <a:gd name="connsiteY7" fmla="*/ 1044979 h 2373194"/>
                <a:gd name="connsiteX8" fmla="*/ 1903447 w 1903447"/>
                <a:gd name="connsiteY8" fmla="*/ 1163338 h 2373194"/>
                <a:gd name="connsiteX9" fmla="*/ 1785088 w 1903447"/>
                <a:gd name="connsiteY9" fmla="*/ 1281697 h 2373194"/>
                <a:gd name="connsiteX10" fmla="*/ 1785088 w 1903447"/>
                <a:gd name="connsiteY10" fmla="*/ 2208317 h 2373194"/>
                <a:gd name="connsiteX11" fmla="*/ 1666729 w 1903447"/>
                <a:gd name="connsiteY11" fmla="*/ 2326676 h 2373194"/>
                <a:gd name="connsiteX12" fmla="*/ 719798 w 1903447"/>
                <a:gd name="connsiteY12" fmla="*/ 2326676 h 2373194"/>
                <a:gd name="connsiteX0" fmla="*/ 719798 w 1903447"/>
                <a:gd name="connsiteY0" fmla="*/ 2326676 h 2373194"/>
                <a:gd name="connsiteX1" fmla="*/ 601439 w 1903447"/>
                <a:gd name="connsiteY1" fmla="*/ 2208317 h 2373194"/>
                <a:gd name="connsiteX2" fmla="*/ 133415 w 1903447"/>
                <a:gd name="connsiteY2" fmla="*/ 2226401 h 2373194"/>
                <a:gd name="connsiteX3" fmla="*/ 601438 w 1903447"/>
                <a:gd name="connsiteY3" fmla="*/ 118359 h 2373194"/>
                <a:gd name="connsiteX4" fmla="*/ 719797 w 1903447"/>
                <a:gd name="connsiteY4" fmla="*/ 0 h 2373194"/>
                <a:gd name="connsiteX5" fmla="*/ 1666728 w 1903447"/>
                <a:gd name="connsiteY5" fmla="*/ 0 h 2373194"/>
                <a:gd name="connsiteX6" fmla="*/ 1785087 w 1903447"/>
                <a:gd name="connsiteY6" fmla="*/ 118359 h 2373194"/>
                <a:gd name="connsiteX7" fmla="*/ 1785088 w 1903447"/>
                <a:gd name="connsiteY7" fmla="*/ 1044979 h 2373194"/>
                <a:gd name="connsiteX8" fmla="*/ 1903447 w 1903447"/>
                <a:gd name="connsiteY8" fmla="*/ 1163338 h 2373194"/>
                <a:gd name="connsiteX9" fmla="*/ 1785088 w 1903447"/>
                <a:gd name="connsiteY9" fmla="*/ 1281697 h 2373194"/>
                <a:gd name="connsiteX10" fmla="*/ 1785088 w 1903447"/>
                <a:gd name="connsiteY10" fmla="*/ 2208317 h 2373194"/>
                <a:gd name="connsiteX11" fmla="*/ 1666729 w 1903447"/>
                <a:gd name="connsiteY11" fmla="*/ 2326676 h 2373194"/>
                <a:gd name="connsiteX0" fmla="*/ 586383 w 1770032"/>
                <a:gd name="connsiteY0" fmla="*/ 2326676 h 2409432"/>
                <a:gd name="connsiteX1" fmla="*/ 468024 w 1770032"/>
                <a:gd name="connsiteY1" fmla="*/ 2208317 h 2409432"/>
                <a:gd name="connsiteX2" fmla="*/ 468023 w 1770032"/>
                <a:gd name="connsiteY2" fmla="*/ 118359 h 2409432"/>
                <a:gd name="connsiteX3" fmla="*/ 586382 w 1770032"/>
                <a:gd name="connsiteY3" fmla="*/ 0 h 2409432"/>
                <a:gd name="connsiteX4" fmla="*/ 1533313 w 1770032"/>
                <a:gd name="connsiteY4" fmla="*/ 0 h 2409432"/>
                <a:gd name="connsiteX5" fmla="*/ 1651672 w 1770032"/>
                <a:gd name="connsiteY5" fmla="*/ 118359 h 2409432"/>
                <a:gd name="connsiteX6" fmla="*/ 1651673 w 1770032"/>
                <a:gd name="connsiteY6" fmla="*/ 1044979 h 2409432"/>
                <a:gd name="connsiteX7" fmla="*/ 1770032 w 1770032"/>
                <a:gd name="connsiteY7" fmla="*/ 1163338 h 2409432"/>
                <a:gd name="connsiteX8" fmla="*/ 1651673 w 1770032"/>
                <a:gd name="connsiteY8" fmla="*/ 1281697 h 2409432"/>
                <a:gd name="connsiteX9" fmla="*/ 1651673 w 1770032"/>
                <a:gd name="connsiteY9" fmla="*/ 2208317 h 2409432"/>
                <a:gd name="connsiteX10" fmla="*/ 1533314 w 1770032"/>
                <a:gd name="connsiteY10" fmla="*/ 2326676 h 2409432"/>
                <a:gd name="connsiteX11" fmla="*/ 586383 w 1770032"/>
                <a:gd name="connsiteY11" fmla="*/ 2326676 h 2409432"/>
                <a:gd name="connsiteX0" fmla="*/ 586383 w 1770032"/>
                <a:gd name="connsiteY0" fmla="*/ 2326676 h 2409432"/>
                <a:gd name="connsiteX1" fmla="*/ 468024 w 1770032"/>
                <a:gd name="connsiteY1" fmla="*/ 2208317 h 2409432"/>
                <a:gd name="connsiteX2" fmla="*/ 0 w 1770032"/>
                <a:gd name="connsiteY2" fmla="*/ 2226401 h 2409432"/>
                <a:gd name="connsiteX3" fmla="*/ 468023 w 1770032"/>
                <a:gd name="connsiteY3" fmla="*/ 118359 h 2409432"/>
                <a:gd name="connsiteX4" fmla="*/ 586382 w 1770032"/>
                <a:gd name="connsiteY4" fmla="*/ 0 h 2409432"/>
                <a:gd name="connsiteX5" fmla="*/ 1533313 w 1770032"/>
                <a:gd name="connsiteY5" fmla="*/ 0 h 2409432"/>
                <a:gd name="connsiteX6" fmla="*/ 1651672 w 1770032"/>
                <a:gd name="connsiteY6" fmla="*/ 118359 h 2409432"/>
                <a:gd name="connsiteX7" fmla="*/ 1651673 w 1770032"/>
                <a:gd name="connsiteY7" fmla="*/ 1044979 h 2409432"/>
                <a:gd name="connsiteX8" fmla="*/ 1770032 w 1770032"/>
                <a:gd name="connsiteY8" fmla="*/ 1163338 h 2409432"/>
                <a:gd name="connsiteX9" fmla="*/ 1651673 w 1770032"/>
                <a:gd name="connsiteY9" fmla="*/ 1281697 h 2409432"/>
                <a:gd name="connsiteX10" fmla="*/ 1651673 w 1770032"/>
                <a:gd name="connsiteY10" fmla="*/ 2208317 h 2409432"/>
                <a:gd name="connsiteX11" fmla="*/ 1533314 w 1770032"/>
                <a:gd name="connsiteY11" fmla="*/ 2326676 h 2409432"/>
                <a:gd name="connsiteX0" fmla="*/ 587105 w 1770754"/>
                <a:gd name="connsiteY0" fmla="*/ 2326676 h 2409432"/>
                <a:gd name="connsiteX1" fmla="*/ 468746 w 1770754"/>
                <a:gd name="connsiteY1" fmla="*/ 2208317 h 2409432"/>
                <a:gd name="connsiteX2" fmla="*/ 468745 w 1770754"/>
                <a:gd name="connsiteY2" fmla="*/ 118359 h 2409432"/>
                <a:gd name="connsiteX3" fmla="*/ 587104 w 1770754"/>
                <a:gd name="connsiteY3" fmla="*/ 0 h 2409432"/>
                <a:gd name="connsiteX4" fmla="*/ 1534035 w 1770754"/>
                <a:gd name="connsiteY4" fmla="*/ 0 h 2409432"/>
                <a:gd name="connsiteX5" fmla="*/ 1652394 w 1770754"/>
                <a:gd name="connsiteY5" fmla="*/ 118359 h 2409432"/>
                <a:gd name="connsiteX6" fmla="*/ 1652395 w 1770754"/>
                <a:gd name="connsiteY6" fmla="*/ 1044979 h 2409432"/>
                <a:gd name="connsiteX7" fmla="*/ 1770754 w 1770754"/>
                <a:gd name="connsiteY7" fmla="*/ 1163338 h 2409432"/>
                <a:gd name="connsiteX8" fmla="*/ 1652395 w 1770754"/>
                <a:gd name="connsiteY8" fmla="*/ 1281697 h 2409432"/>
                <a:gd name="connsiteX9" fmla="*/ 1652395 w 1770754"/>
                <a:gd name="connsiteY9" fmla="*/ 2208317 h 2409432"/>
                <a:gd name="connsiteX10" fmla="*/ 1534036 w 1770754"/>
                <a:gd name="connsiteY10" fmla="*/ 2326676 h 2409432"/>
                <a:gd name="connsiteX11" fmla="*/ 587105 w 1770754"/>
                <a:gd name="connsiteY11" fmla="*/ 2326676 h 2409432"/>
                <a:gd name="connsiteX0" fmla="*/ 587105 w 1770754"/>
                <a:gd name="connsiteY0" fmla="*/ 2326676 h 2409432"/>
                <a:gd name="connsiteX1" fmla="*/ 468746 w 1770754"/>
                <a:gd name="connsiteY1" fmla="*/ 2208317 h 2409432"/>
                <a:gd name="connsiteX2" fmla="*/ 722 w 1770754"/>
                <a:gd name="connsiteY2" fmla="*/ 2226401 h 2409432"/>
                <a:gd name="connsiteX3" fmla="*/ 587104 w 1770754"/>
                <a:gd name="connsiteY3" fmla="*/ 0 h 2409432"/>
                <a:gd name="connsiteX4" fmla="*/ 1534035 w 1770754"/>
                <a:gd name="connsiteY4" fmla="*/ 0 h 2409432"/>
                <a:gd name="connsiteX5" fmla="*/ 1652394 w 1770754"/>
                <a:gd name="connsiteY5" fmla="*/ 118359 h 2409432"/>
                <a:gd name="connsiteX6" fmla="*/ 1652395 w 1770754"/>
                <a:gd name="connsiteY6" fmla="*/ 1044979 h 2409432"/>
                <a:gd name="connsiteX7" fmla="*/ 1770754 w 1770754"/>
                <a:gd name="connsiteY7" fmla="*/ 1163338 h 2409432"/>
                <a:gd name="connsiteX8" fmla="*/ 1652395 w 1770754"/>
                <a:gd name="connsiteY8" fmla="*/ 1281697 h 2409432"/>
                <a:gd name="connsiteX9" fmla="*/ 1652395 w 1770754"/>
                <a:gd name="connsiteY9" fmla="*/ 2208317 h 2409432"/>
                <a:gd name="connsiteX10" fmla="*/ 1534036 w 1770754"/>
                <a:gd name="connsiteY10" fmla="*/ 2326676 h 2409432"/>
                <a:gd name="connsiteX0" fmla="*/ 133155 w 1316804"/>
                <a:gd name="connsiteY0" fmla="*/ 2326676 h 2417782"/>
                <a:gd name="connsiteX1" fmla="*/ 14796 w 1316804"/>
                <a:gd name="connsiteY1" fmla="*/ 2208317 h 2417782"/>
                <a:gd name="connsiteX2" fmla="*/ 14795 w 1316804"/>
                <a:gd name="connsiteY2" fmla="*/ 118359 h 2417782"/>
                <a:gd name="connsiteX3" fmla="*/ 133154 w 1316804"/>
                <a:gd name="connsiteY3" fmla="*/ 0 h 2417782"/>
                <a:gd name="connsiteX4" fmla="*/ 1080085 w 1316804"/>
                <a:gd name="connsiteY4" fmla="*/ 0 h 2417782"/>
                <a:gd name="connsiteX5" fmla="*/ 1198444 w 1316804"/>
                <a:gd name="connsiteY5" fmla="*/ 118359 h 2417782"/>
                <a:gd name="connsiteX6" fmla="*/ 1198445 w 1316804"/>
                <a:gd name="connsiteY6" fmla="*/ 1044979 h 2417782"/>
                <a:gd name="connsiteX7" fmla="*/ 1316804 w 1316804"/>
                <a:gd name="connsiteY7" fmla="*/ 1163338 h 2417782"/>
                <a:gd name="connsiteX8" fmla="*/ 1198445 w 1316804"/>
                <a:gd name="connsiteY8" fmla="*/ 1281697 h 2417782"/>
                <a:gd name="connsiteX9" fmla="*/ 1198445 w 1316804"/>
                <a:gd name="connsiteY9" fmla="*/ 2208317 h 2417782"/>
                <a:gd name="connsiteX10" fmla="*/ 1080086 w 1316804"/>
                <a:gd name="connsiteY10" fmla="*/ 2326676 h 2417782"/>
                <a:gd name="connsiteX11" fmla="*/ 133155 w 1316804"/>
                <a:gd name="connsiteY11" fmla="*/ 2326676 h 2417782"/>
                <a:gd name="connsiteX0" fmla="*/ 133155 w 1316804"/>
                <a:gd name="connsiteY0" fmla="*/ 2326676 h 2417782"/>
                <a:gd name="connsiteX1" fmla="*/ 14796 w 1316804"/>
                <a:gd name="connsiteY1" fmla="*/ 2208317 h 2417782"/>
                <a:gd name="connsiteX2" fmla="*/ 133154 w 1316804"/>
                <a:gd name="connsiteY2" fmla="*/ 0 h 2417782"/>
                <a:gd name="connsiteX3" fmla="*/ 1080085 w 1316804"/>
                <a:gd name="connsiteY3" fmla="*/ 0 h 2417782"/>
                <a:gd name="connsiteX4" fmla="*/ 1198444 w 1316804"/>
                <a:gd name="connsiteY4" fmla="*/ 118359 h 2417782"/>
                <a:gd name="connsiteX5" fmla="*/ 1198445 w 1316804"/>
                <a:gd name="connsiteY5" fmla="*/ 1044979 h 2417782"/>
                <a:gd name="connsiteX6" fmla="*/ 1316804 w 1316804"/>
                <a:gd name="connsiteY6" fmla="*/ 1163338 h 2417782"/>
                <a:gd name="connsiteX7" fmla="*/ 1198445 w 1316804"/>
                <a:gd name="connsiteY7" fmla="*/ 1281697 h 2417782"/>
                <a:gd name="connsiteX8" fmla="*/ 1198445 w 1316804"/>
                <a:gd name="connsiteY8" fmla="*/ 2208317 h 2417782"/>
                <a:gd name="connsiteX9" fmla="*/ 1080086 w 1316804"/>
                <a:gd name="connsiteY9" fmla="*/ 2326676 h 2417782"/>
                <a:gd name="connsiteX0" fmla="*/ 133155 w 1316804"/>
                <a:gd name="connsiteY0" fmla="*/ 2326676 h 2409432"/>
                <a:gd name="connsiteX1" fmla="*/ 14796 w 1316804"/>
                <a:gd name="connsiteY1" fmla="*/ 2208317 h 2409432"/>
                <a:gd name="connsiteX2" fmla="*/ 14795 w 1316804"/>
                <a:gd name="connsiteY2" fmla="*/ 118359 h 2409432"/>
                <a:gd name="connsiteX3" fmla="*/ 133154 w 1316804"/>
                <a:gd name="connsiteY3" fmla="*/ 0 h 2409432"/>
                <a:gd name="connsiteX4" fmla="*/ 1080085 w 1316804"/>
                <a:gd name="connsiteY4" fmla="*/ 0 h 2409432"/>
                <a:gd name="connsiteX5" fmla="*/ 1198444 w 1316804"/>
                <a:gd name="connsiteY5" fmla="*/ 118359 h 2409432"/>
                <a:gd name="connsiteX6" fmla="*/ 1198445 w 1316804"/>
                <a:gd name="connsiteY6" fmla="*/ 1044979 h 2409432"/>
                <a:gd name="connsiteX7" fmla="*/ 1316804 w 1316804"/>
                <a:gd name="connsiteY7" fmla="*/ 1163338 h 2409432"/>
                <a:gd name="connsiteX8" fmla="*/ 1198445 w 1316804"/>
                <a:gd name="connsiteY8" fmla="*/ 1281697 h 2409432"/>
                <a:gd name="connsiteX9" fmla="*/ 1198445 w 1316804"/>
                <a:gd name="connsiteY9" fmla="*/ 2208317 h 2409432"/>
                <a:gd name="connsiteX10" fmla="*/ 1080086 w 1316804"/>
                <a:gd name="connsiteY10" fmla="*/ 2326676 h 2409432"/>
                <a:gd name="connsiteX11" fmla="*/ 133155 w 1316804"/>
                <a:gd name="connsiteY11" fmla="*/ 2326676 h 2409432"/>
                <a:gd name="connsiteX0" fmla="*/ 133155 w 1316804"/>
                <a:gd name="connsiteY0" fmla="*/ 2326676 h 2409432"/>
                <a:gd name="connsiteX1" fmla="*/ 133154 w 1316804"/>
                <a:gd name="connsiteY1" fmla="*/ 0 h 2409432"/>
                <a:gd name="connsiteX2" fmla="*/ 1080085 w 1316804"/>
                <a:gd name="connsiteY2" fmla="*/ 0 h 2409432"/>
                <a:gd name="connsiteX3" fmla="*/ 1198444 w 1316804"/>
                <a:gd name="connsiteY3" fmla="*/ 118359 h 2409432"/>
                <a:gd name="connsiteX4" fmla="*/ 1198445 w 1316804"/>
                <a:gd name="connsiteY4" fmla="*/ 1044979 h 2409432"/>
                <a:gd name="connsiteX5" fmla="*/ 1316804 w 1316804"/>
                <a:gd name="connsiteY5" fmla="*/ 1163338 h 2409432"/>
                <a:gd name="connsiteX6" fmla="*/ 1198445 w 1316804"/>
                <a:gd name="connsiteY6" fmla="*/ 1281697 h 2409432"/>
                <a:gd name="connsiteX7" fmla="*/ 1198445 w 1316804"/>
                <a:gd name="connsiteY7" fmla="*/ 2208317 h 2409432"/>
                <a:gd name="connsiteX8" fmla="*/ 1080086 w 1316804"/>
                <a:gd name="connsiteY8" fmla="*/ 2326676 h 2409432"/>
                <a:gd name="connsiteX0" fmla="*/ 133155 w 1316804"/>
                <a:gd name="connsiteY0" fmla="*/ 2326676 h 2409432"/>
                <a:gd name="connsiteX1" fmla="*/ 14796 w 1316804"/>
                <a:gd name="connsiteY1" fmla="*/ 2208317 h 2409432"/>
                <a:gd name="connsiteX2" fmla="*/ 14795 w 1316804"/>
                <a:gd name="connsiteY2" fmla="*/ 118359 h 2409432"/>
                <a:gd name="connsiteX3" fmla="*/ 133154 w 1316804"/>
                <a:gd name="connsiteY3" fmla="*/ 0 h 2409432"/>
                <a:gd name="connsiteX4" fmla="*/ 1080085 w 1316804"/>
                <a:gd name="connsiteY4" fmla="*/ 0 h 2409432"/>
                <a:gd name="connsiteX5" fmla="*/ 1198444 w 1316804"/>
                <a:gd name="connsiteY5" fmla="*/ 118359 h 2409432"/>
                <a:gd name="connsiteX6" fmla="*/ 1198445 w 1316804"/>
                <a:gd name="connsiteY6" fmla="*/ 1044979 h 2409432"/>
                <a:gd name="connsiteX7" fmla="*/ 1316804 w 1316804"/>
                <a:gd name="connsiteY7" fmla="*/ 1163338 h 2409432"/>
                <a:gd name="connsiteX8" fmla="*/ 1198445 w 1316804"/>
                <a:gd name="connsiteY8" fmla="*/ 1281697 h 2409432"/>
                <a:gd name="connsiteX9" fmla="*/ 1198445 w 1316804"/>
                <a:gd name="connsiteY9" fmla="*/ 2208317 h 2409432"/>
                <a:gd name="connsiteX10" fmla="*/ 1080086 w 1316804"/>
                <a:gd name="connsiteY10" fmla="*/ 2326676 h 2409432"/>
                <a:gd name="connsiteX11" fmla="*/ 133155 w 1316804"/>
                <a:gd name="connsiteY11" fmla="*/ 2326676 h 2409432"/>
                <a:gd name="connsiteX0" fmla="*/ 1080085 w 1316804"/>
                <a:gd name="connsiteY0" fmla="*/ 0 h 2409432"/>
                <a:gd name="connsiteX1" fmla="*/ 1198444 w 1316804"/>
                <a:gd name="connsiteY1" fmla="*/ 118359 h 2409432"/>
                <a:gd name="connsiteX2" fmla="*/ 1198445 w 1316804"/>
                <a:gd name="connsiteY2" fmla="*/ 1044979 h 2409432"/>
                <a:gd name="connsiteX3" fmla="*/ 1316804 w 1316804"/>
                <a:gd name="connsiteY3" fmla="*/ 1163338 h 2409432"/>
                <a:gd name="connsiteX4" fmla="*/ 1198445 w 1316804"/>
                <a:gd name="connsiteY4" fmla="*/ 1281697 h 2409432"/>
                <a:gd name="connsiteX5" fmla="*/ 1198445 w 1316804"/>
                <a:gd name="connsiteY5" fmla="*/ 2208317 h 2409432"/>
                <a:gd name="connsiteX6" fmla="*/ 1080086 w 1316804"/>
                <a:gd name="connsiteY6" fmla="*/ 2326676 h 2409432"/>
                <a:gd name="connsiteX0" fmla="*/ 133155 w 1316804"/>
                <a:gd name="connsiteY0" fmla="*/ 2409432 h 2492188"/>
                <a:gd name="connsiteX1" fmla="*/ 14796 w 1316804"/>
                <a:gd name="connsiteY1" fmla="*/ 2291073 h 2492188"/>
                <a:gd name="connsiteX2" fmla="*/ 14795 w 1316804"/>
                <a:gd name="connsiteY2" fmla="*/ 201115 h 2492188"/>
                <a:gd name="connsiteX3" fmla="*/ 1080085 w 1316804"/>
                <a:gd name="connsiteY3" fmla="*/ 82756 h 2492188"/>
                <a:gd name="connsiteX4" fmla="*/ 1198444 w 1316804"/>
                <a:gd name="connsiteY4" fmla="*/ 201115 h 2492188"/>
                <a:gd name="connsiteX5" fmla="*/ 1198445 w 1316804"/>
                <a:gd name="connsiteY5" fmla="*/ 1127735 h 2492188"/>
                <a:gd name="connsiteX6" fmla="*/ 1316804 w 1316804"/>
                <a:gd name="connsiteY6" fmla="*/ 1246094 h 2492188"/>
                <a:gd name="connsiteX7" fmla="*/ 1198445 w 1316804"/>
                <a:gd name="connsiteY7" fmla="*/ 1364453 h 2492188"/>
                <a:gd name="connsiteX8" fmla="*/ 1198445 w 1316804"/>
                <a:gd name="connsiteY8" fmla="*/ 2291073 h 2492188"/>
                <a:gd name="connsiteX9" fmla="*/ 1080086 w 1316804"/>
                <a:gd name="connsiteY9" fmla="*/ 2409432 h 2492188"/>
                <a:gd name="connsiteX10" fmla="*/ 133155 w 1316804"/>
                <a:gd name="connsiteY10" fmla="*/ 2409432 h 2492188"/>
                <a:gd name="connsiteX0" fmla="*/ 1080085 w 1316804"/>
                <a:gd name="connsiteY0" fmla="*/ 82756 h 2492188"/>
                <a:gd name="connsiteX1" fmla="*/ 1198444 w 1316804"/>
                <a:gd name="connsiteY1" fmla="*/ 201115 h 2492188"/>
                <a:gd name="connsiteX2" fmla="*/ 1198445 w 1316804"/>
                <a:gd name="connsiteY2" fmla="*/ 1127735 h 2492188"/>
                <a:gd name="connsiteX3" fmla="*/ 1316804 w 1316804"/>
                <a:gd name="connsiteY3" fmla="*/ 1246094 h 2492188"/>
                <a:gd name="connsiteX4" fmla="*/ 1198445 w 1316804"/>
                <a:gd name="connsiteY4" fmla="*/ 1364453 h 2492188"/>
                <a:gd name="connsiteX5" fmla="*/ 1198445 w 1316804"/>
                <a:gd name="connsiteY5" fmla="*/ 2291073 h 2492188"/>
                <a:gd name="connsiteX6" fmla="*/ 1080086 w 1316804"/>
                <a:gd name="connsiteY6" fmla="*/ 2409432 h 2492188"/>
                <a:gd name="connsiteX0" fmla="*/ 175738 w 1359387"/>
                <a:gd name="connsiteY0" fmla="*/ 2326676 h 2417782"/>
                <a:gd name="connsiteX1" fmla="*/ 57379 w 1359387"/>
                <a:gd name="connsiteY1" fmla="*/ 2208317 h 2417782"/>
                <a:gd name="connsiteX2" fmla="*/ 1122668 w 1359387"/>
                <a:gd name="connsiteY2" fmla="*/ 0 h 2417782"/>
                <a:gd name="connsiteX3" fmla="*/ 1241027 w 1359387"/>
                <a:gd name="connsiteY3" fmla="*/ 118359 h 2417782"/>
                <a:gd name="connsiteX4" fmla="*/ 1241028 w 1359387"/>
                <a:gd name="connsiteY4" fmla="*/ 1044979 h 2417782"/>
                <a:gd name="connsiteX5" fmla="*/ 1359387 w 1359387"/>
                <a:gd name="connsiteY5" fmla="*/ 1163338 h 2417782"/>
                <a:gd name="connsiteX6" fmla="*/ 1241028 w 1359387"/>
                <a:gd name="connsiteY6" fmla="*/ 1281697 h 2417782"/>
                <a:gd name="connsiteX7" fmla="*/ 1241028 w 1359387"/>
                <a:gd name="connsiteY7" fmla="*/ 2208317 h 2417782"/>
                <a:gd name="connsiteX8" fmla="*/ 1122669 w 1359387"/>
                <a:gd name="connsiteY8" fmla="*/ 2326676 h 2417782"/>
                <a:gd name="connsiteX9" fmla="*/ 175738 w 1359387"/>
                <a:gd name="connsiteY9" fmla="*/ 2326676 h 2417782"/>
                <a:gd name="connsiteX0" fmla="*/ 1122668 w 1359387"/>
                <a:gd name="connsiteY0" fmla="*/ 0 h 2417782"/>
                <a:gd name="connsiteX1" fmla="*/ 1241027 w 1359387"/>
                <a:gd name="connsiteY1" fmla="*/ 118359 h 2417782"/>
                <a:gd name="connsiteX2" fmla="*/ 1241028 w 1359387"/>
                <a:gd name="connsiteY2" fmla="*/ 1044979 h 2417782"/>
                <a:gd name="connsiteX3" fmla="*/ 1359387 w 1359387"/>
                <a:gd name="connsiteY3" fmla="*/ 1163338 h 2417782"/>
                <a:gd name="connsiteX4" fmla="*/ 1241028 w 1359387"/>
                <a:gd name="connsiteY4" fmla="*/ 1281697 h 2417782"/>
                <a:gd name="connsiteX5" fmla="*/ 1241028 w 1359387"/>
                <a:gd name="connsiteY5" fmla="*/ 2208317 h 2417782"/>
                <a:gd name="connsiteX6" fmla="*/ 1122669 w 1359387"/>
                <a:gd name="connsiteY6" fmla="*/ 2326676 h 2417782"/>
                <a:gd name="connsiteX0" fmla="*/ 0 w 1183649"/>
                <a:gd name="connsiteY0" fmla="*/ 2326676 h 2326676"/>
                <a:gd name="connsiteX1" fmla="*/ 946930 w 1183649"/>
                <a:gd name="connsiteY1" fmla="*/ 0 h 2326676"/>
                <a:gd name="connsiteX2" fmla="*/ 1065289 w 1183649"/>
                <a:gd name="connsiteY2" fmla="*/ 118359 h 2326676"/>
                <a:gd name="connsiteX3" fmla="*/ 1065290 w 1183649"/>
                <a:gd name="connsiteY3" fmla="*/ 1044979 h 2326676"/>
                <a:gd name="connsiteX4" fmla="*/ 1183649 w 1183649"/>
                <a:gd name="connsiteY4" fmla="*/ 1163338 h 2326676"/>
                <a:gd name="connsiteX5" fmla="*/ 1065290 w 1183649"/>
                <a:gd name="connsiteY5" fmla="*/ 1281697 h 2326676"/>
                <a:gd name="connsiteX6" fmla="*/ 1065290 w 1183649"/>
                <a:gd name="connsiteY6" fmla="*/ 2208317 h 2326676"/>
                <a:gd name="connsiteX7" fmla="*/ 946931 w 1183649"/>
                <a:gd name="connsiteY7" fmla="*/ 2326676 h 2326676"/>
                <a:gd name="connsiteX8" fmla="*/ 0 w 1183649"/>
                <a:gd name="connsiteY8" fmla="*/ 2326676 h 2326676"/>
                <a:gd name="connsiteX0" fmla="*/ 946930 w 1183649"/>
                <a:gd name="connsiteY0" fmla="*/ 0 h 2326676"/>
                <a:gd name="connsiteX1" fmla="*/ 1065289 w 1183649"/>
                <a:gd name="connsiteY1" fmla="*/ 118359 h 2326676"/>
                <a:gd name="connsiteX2" fmla="*/ 1065290 w 1183649"/>
                <a:gd name="connsiteY2" fmla="*/ 1044979 h 2326676"/>
                <a:gd name="connsiteX3" fmla="*/ 1183649 w 1183649"/>
                <a:gd name="connsiteY3" fmla="*/ 1163338 h 2326676"/>
                <a:gd name="connsiteX4" fmla="*/ 1065290 w 1183649"/>
                <a:gd name="connsiteY4" fmla="*/ 1281697 h 2326676"/>
                <a:gd name="connsiteX5" fmla="*/ 1065290 w 1183649"/>
                <a:gd name="connsiteY5" fmla="*/ 2208317 h 2326676"/>
                <a:gd name="connsiteX6" fmla="*/ 946931 w 1183649"/>
                <a:gd name="connsiteY6" fmla="*/ 2326676 h 2326676"/>
                <a:gd name="connsiteX0" fmla="*/ 1 w 236719"/>
                <a:gd name="connsiteY0" fmla="*/ 2326676 h 2326676"/>
                <a:gd name="connsiteX1" fmla="*/ 0 w 236719"/>
                <a:gd name="connsiteY1" fmla="*/ 0 h 2326676"/>
                <a:gd name="connsiteX2" fmla="*/ 118359 w 236719"/>
                <a:gd name="connsiteY2" fmla="*/ 118359 h 2326676"/>
                <a:gd name="connsiteX3" fmla="*/ 118360 w 236719"/>
                <a:gd name="connsiteY3" fmla="*/ 1044979 h 2326676"/>
                <a:gd name="connsiteX4" fmla="*/ 236719 w 236719"/>
                <a:gd name="connsiteY4" fmla="*/ 1163338 h 2326676"/>
                <a:gd name="connsiteX5" fmla="*/ 118360 w 236719"/>
                <a:gd name="connsiteY5" fmla="*/ 1281697 h 2326676"/>
                <a:gd name="connsiteX6" fmla="*/ 118360 w 236719"/>
                <a:gd name="connsiteY6" fmla="*/ 2208317 h 2326676"/>
                <a:gd name="connsiteX7" fmla="*/ 1 w 236719"/>
                <a:gd name="connsiteY7" fmla="*/ 2326676 h 2326676"/>
                <a:gd name="connsiteX0" fmla="*/ 0 w 236719"/>
                <a:gd name="connsiteY0" fmla="*/ 0 h 2326676"/>
                <a:gd name="connsiteX1" fmla="*/ 118359 w 236719"/>
                <a:gd name="connsiteY1" fmla="*/ 118359 h 2326676"/>
                <a:gd name="connsiteX2" fmla="*/ 118360 w 236719"/>
                <a:gd name="connsiteY2" fmla="*/ 1044979 h 2326676"/>
                <a:gd name="connsiteX3" fmla="*/ 236719 w 236719"/>
                <a:gd name="connsiteY3" fmla="*/ 1163338 h 2326676"/>
                <a:gd name="connsiteX4" fmla="*/ 118360 w 236719"/>
                <a:gd name="connsiteY4" fmla="*/ 1281697 h 2326676"/>
                <a:gd name="connsiteX5" fmla="*/ 118360 w 236719"/>
                <a:gd name="connsiteY5" fmla="*/ 2208317 h 2326676"/>
                <a:gd name="connsiteX6" fmla="*/ 1 w 236719"/>
                <a:gd name="connsiteY6" fmla="*/ 2326676 h 232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719" h="2326676" stroke="0" extrusionOk="0">
                  <a:moveTo>
                    <a:pt x="1" y="2326676"/>
                  </a:moveTo>
                  <a:cubicBezTo>
                    <a:pt x="1" y="1551117"/>
                    <a:pt x="0" y="775559"/>
                    <a:pt x="0" y="0"/>
                  </a:cubicBezTo>
                  <a:cubicBezTo>
                    <a:pt x="65368" y="0"/>
                    <a:pt x="118359" y="52991"/>
                    <a:pt x="118359" y="118359"/>
                  </a:cubicBezTo>
                  <a:cubicBezTo>
                    <a:pt x="118359" y="427232"/>
                    <a:pt x="118360" y="736106"/>
                    <a:pt x="118360" y="1044979"/>
                  </a:cubicBezTo>
                  <a:cubicBezTo>
                    <a:pt x="118360" y="1110347"/>
                    <a:pt x="171351" y="1163338"/>
                    <a:pt x="236719" y="1163338"/>
                  </a:cubicBezTo>
                  <a:cubicBezTo>
                    <a:pt x="171351" y="1163338"/>
                    <a:pt x="118360" y="1216329"/>
                    <a:pt x="118360" y="1281697"/>
                  </a:cubicBezTo>
                  <a:lnTo>
                    <a:pt x="118360" y="2208317"/>
                  </a:lnTo>
                  <a:cubicBezTo>
                    <a:pt x="118360" y="2273685"/>
                    <a:pt x="65369" y="2326676"/>
                    <a:pt x="1" y="2326676"/>
                  </a:cubicBezTo>
                  <a:close/>
                </a:path>
                <a:path w="236719" h="2326676" fill="none">
                  <a:moveTo>
                    <a:pt x="0" y="0"/>
                  </a:moveTo>
                  <a:cubicBezTo>
                    <a:pt x="65368" y="0"/>
                    <a:pt x="118359" y="52991"/>
                    <a:pt x="118359" y="118359"/>
                  </a:cubicBezTo>
                  <a:cubicBezTo>
                    <a:pt x="118359" y="427232"/>
                    <a:pt x="118360" y="736106"/>
                    <a:pt x="118360" y="1044979"/>
                  </a:cubicBezTo>
                  <a:cubicBezTo>
                    <a:pt x="118360" y="1110347"/>
                    <a:pt x="171351" y="1163338"/>
                    <a:pt x="236719" y="1163338"/>
                  </a:cubicBezTo>
                  <a:cubicBezTo>
                    <a:pt x="171351" y="1163338"/>
                    <a:pt x="118360" y="1216329"/>
                    <a:pt x="118360" y="1281697"/>
                  </a:cubicBezTo>
                  <a:lnTo>
                    <a:pt x="118360" y="2208317"/>
                  </a:lnTo>
                  <a:cubicBezTo>
                    <a:pt x="118360" y="2273685"/>
                    <a:pt x="65369" y="2326676"/>
                    <a:pt x="1" y="2326676"/>
                  </a:cubicBezTo>
                </a:path>
              </a:pathLst>
            </a:custGeom>
            <a:ln w="19050">
              <a:solidFill>
                <a:schemeClr val="bg2">
                  <a:lumMod val="75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ko-KR" altLang="en-US" dirty="0"/>
            </a:p>
          </p:txBody>
        </p:sp>
        <p:cxnSp>
          <p:nvCxnSpPr>
            <p:cNvPr id="248" name="Straight Connector 142">
              <a:extLst>
                <a:ext uri="{FF2B5EF4-FFF2-40B4-BE49-F238E27FC236}">
                  <a16:creationId xmlns:a16="http://schemas.microsoft.com/office/drawing/2014/main" xmlns="" id="{2CDE6419-00A7-498D-9784-26EF2BFBC775}"/>
                </a:ext>
              </a:extLst>
            </p:cNvPr>
            <p:cNvCxnSpPr>
              <a:cxnSpLocks/>
            </p:cNvCxnSpPr>
            <p:nvPr/>
          </p:nvCxnSpPr>
          <p:spPr>
            <a:xfrm>
              <a:off x="5179371" y="5036986"/>
              <a:ext cx="430018" cy="0"/>
            </a:xfrm>
            <a:prstGeom prst="line">
              <a:avLst/>
            </a:prstGeom>
            <a:ln w="12700">
              <a:solidFill>
                <a:srgbClr val="193EB0"/>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pic>
          <p:nvPicPr>
            <p:cNvPr id="249" name="Picture 5" descr="C:\Users\USER\Downloads\kitte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8026" y="3534224"/>
              <a:ext cx="599872" cy="599872"/>
            </a:xfrm>
            <a:prstGeom prst="rect">
              <a:avLst/>
            </a:prstGeom>
            <a:noFill/>
            <a:extLst>
              <a:ext uri="{909E8E84-426E-40DD-AFC4-6F175D3DCCD1}">
                <a14:hiddenFill xmlns:a14="http://schemas.microsoft.com/office/drawing/2010/main">
                  <a:solidFill>
                    <a:srgbClr val="FFFFFF"/>
                  </a:solidFill>
                </a14:hiddenFill>
              </a:ext>
            </a:extLst>
          </p:spPr>
        </p:pic>
        <p:pic>
          <p:nvPicPr>
            <p:cNvPr id="250" name="Picture 3" descr="C:\Users\USER\Downloads\ca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02903" y="3294398"/>
              <a:ext cx="396000" cy="396000"/>
            </a:xfrm>
            <a:prstGeom prst="rect">
              <a:avLst/>
            </a:prstGeom>
            <a:noFill/>
            <a:extLst>
              <a:ext uri="{909E8E84-426E-40DD-AFC4-6F175D3DCCD1}">
                <a14:hiddenFill xmlns:a14="http://schemas.microsoft.com/office/drawing/2010/main">
                  <a:solidFill>
                    <a:srgbClr val="FFFFFF"/>
                  </a:solidFill>
                </a14:hiddenFill>
              </a:ext>
            </a:extLst>
          </p:spPr>
        </p:pic>
        <p:pic>
          <p:nvPicPr>
            <p:cNvPr id="251" name="Picture 3" descr="C:\Users\USER\Downloads\ca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02903" y="4788738"/>
              <a:ext cx="396000" cy="396000"/>
            </a:xfrm>
            <a:prstGeom prst="rect">
              <a:avLst/>
            </a:prstGeom>
            <a:noFill/>
            <a:extLst>
              <a:ext uri="{909E8E84-426E-40DD-AFC4-6F175D3DCCD1}">
                <a14:hiddenFill xmlns:a14="http://schemas.microsoft.com/office/drawing/2010/main">
                  <a:solidFill>
                    <a:srgbClr val="FFFFFF"/>
                  </a:solidFill>
                </a14:hiddenFill>
              </a:ext>
            </a:extLst>
          </p:spPr>
        </p:pic>
        <p:pic>
          <p:nvPicPr>
            <p:cNvPr id="252" name="Picture 2" descr="C:\Users\USER\Downloads\shiba.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98140" y="4047334"/>
              <a:ext cx="396000" cy="396000"/>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2" descr="C:\Users\USER\Downloads\shiba.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98140" y="2533567"/>
              <a:ext cx="396000" cy="396000"/>
            </a:xfrm>
            <a:prstGeom prst="rect">
              <a:avLst/>
            </a:prstGeom>
            <a:noFill/>
            <a:extLst>
              <a:ext uri="{909E8E84-426E-40DD-AFC4-6F175D3DCCD1}">
                <a14:hiddenFill xmlns:a14="http://schemas.microsoft.com/office/drawing/2010/main">
                  <a:solidFill>
                    <a:srgbClr val="FFFFFF"/>
                  </a:solidFill>
                </a14:hiddenFill>
              </a:ext>
            </a:extLst>
          </p:spPr>
        </p:pic>
      </p:grpSp>
      <p:sp>
        <p:nvSpPr>
          <p:cNvPr id="138" name="직사각형 137">
            <a:extLst>
              <a:ext uri="{FF2B5EF4-FFF2-40B4-BE49-F238E27FC236}">
                <a16:creationId xmlns:a16="http://schemas.microsoft.com/office/drawing/2014/main" xmlns="" id="{F4F59970-0805-4ECB-8B52-EFEDC99C1DCA}"/>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7"/>
              </a:buBlip>
              <a:defRPr/>
            </a:pPr>
            <a:r>
              <a:rPr lang="en-US" altLang="ko-KR" sz="1400" dirty="0">
                <a:solidFill>
                  <a:schemeClr val="tx1"/>
                </a:solidFill>
                <a:latin typeface="SamsungOne 400" panose="020B0503030303020204" pitchFamily="34" charset="0"/>
                <a:ea typeface="SamsungOne 400" panose="020B0503030303020204" pitchFamily="34" charset="0"/>
              </a:rPr>
              <a:t>Machine Learning vs. Deep Learning</a:t>
            </a:r>
          </a:p>
        </p:txBody>
      </p:sp>
    </p:spTree>
    <p:custDataLst>
      <p:tags r:id="rId1"/>
    </p:custDataLst>
    <p:extLst>
      <p:ext uri="{BB962C8B-B14F-4D97-AF65-F5344CB8AC3E}">
        <p14:creationId xmlns:p14="http://schemas.microsoft.com/office/powerpoint/2010/main" val="13362063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8BF98C4-B566-4812-B5F0-560CFBA969E7}"/>
              </a:ext>
            </a:extLst>
          </p:cNvPr>
          <p:cNvSpPr/>
          <p:nvPr/>
        </p:nvSpPr>
        <p:spPr>
          <a:xfrm>
            <a:off x="702940" y="1700808"/>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analyzing a large amount of data with machine learning technology, patterns that were invisible outwardly can be found, called data mining. Data mining deals with the following four problems.</a:t>
            </a:r>
          </a:p>
        </p:txBody>
      </p:sp>
      <p:grpSp>
        <p:nvGrpSpPr>
          <p:cNvPr id="34" name="그룹 3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35" name="직사각형 3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1.5. Types and Choices of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36" name="직사각형 35">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4" name="그룹 3">
            <a:extLst>
              <a:ext uri="{FF2B5EF4-FFF2-40B4-BE49-F238E27FC236}">
                <a16:creationId xmlns:a16="http://schemas.microsoft.com/office/drawing/2014/main" xmlns="" id="{BFD17284-205C-4CAE-929E-5DCE870C5DE1}"/>
              </a:ext>
            </a:extLst>
          </p:cNvPr>
          <p:cNvGrpSpPr/>
          <p:nvPr/>
        </p:nvGrpSpPr>
        <p:grpSpPr>
          <a:xfrm>
            <a:off x="702939" y="2348880"/>
            <a:ext cx="8808364" cy="3982126"/>
            <a:chOff x="702939" y="2396913"/>
            <a:chExt cx="8808364" cy="3982126"/>
          </a:xfrm>
        </p:grpSpPr>
        <p:grpSp>
          <p:nvGrpSpPr>
            <p:cNvPr id="38" name="그룹 37"/>
            <p:cNvGrpSpPr/>
            <p:nvPr/>
          </p:nvGrpSpPr>
          <p:grpSpPr>
            <a:xfrm>
              <a:off x="3521142" y="2804906"/>
              <a:ext cx="2889046" cy="2881930"/>
              <a:chOff x="2997870" y="2276872"/>
              <a:chExt cx="3897486" cy="3887888"/>
            </a:xfrm>
          </p:grpSpPr>
          <p:sp>
            <p:nvSpPr>
              <p:cNvPr id="65" name="원형 64"/>
              <p:cNvSpPr/>
              <p:nvPr/>
            </p:nvSpPr>
            <p:spPr>
              <a:xfrm>
                <a:off x="2997870" y="2276872"/>
                <a:ext cx="3887886" cy="3887886"/>
              </a:xfrm>
              <a:prstGeom prst="pie">
                <a:avLst>
                  <a:gd name="adj1" fmla="val 0"/>
                  <a:gd name="adj2" fmla="val 5416695"/>
                </a:avLst>
              </a:prstGeom>
              <a:solidFill>
                <a:srgbClr val="FFCC99"/>
              </a:solidFill>
              <a:ln>
                <a:solidFill>
                  <a:srgbClr val="FF5B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6" name="원형 65"/>
              <p:cNvSpPr/>
              <p:nvPr/>
            </p:nvSpPr>
            <p:spPr>
              <a:xfrm flipV="1">
                <a:off x="3007470" y="2276874"/>
                <a:ext cx="3887886" cy="3887886"/>
              </a:xfrm>
              <a:prstGeom prst="pie">
                <a:avLst>
                  <a:gd name="adj1" fmla="val 10800000"/>
                  <a:gd name="adj2" fmla="val 16200000"/>
                </a:avLst>
              </a:prstGeom>
              <a:solidFill>
                <a:srgbClr val="CCCCFF"/>
              </a:solidFill>
              <a:ln>
                <a:solidFill>
                  <a:srgbClr val="99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7" name="원형 66"/>
              <p:cNvSpPr/>
              <p:nvPr/>
            </p:nvSpPr>
            <p:spPr>
              <a:xfrm flipH="1">
                <a:off x="2997870" y="2276872"/>
                <a:ext cx="3887886" cy="3887886"/>
              </a:xfrm>
              <a:prstGeom prst="pie">
                <a:avLst>
                  <a:gd name="adj1" fmla="val 10800000"/>
                  <a:gd name="adj2" fmla="val 16200000"/>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8" name="원형 67"/>
              <p:cNvSpPr/>
              <p:nvPr/>
            </p:nvSpPr>
            <p:spPr>
              <a:xfrm>
                <a:off x="3007470" y="2276872"/>
                <a:ext cx="3887886" cy="3887886"/>
              </a:xfrm>
              <a:prstGeom prst="pie">
                <a:avLst>
                  <a:gd name="adj1" fmla="val 10800000"/>
                  <a:gd name="adj2" fmla="val 16200000"/>
                </a:avLst>
              </a:prstGeom>
              <a:solidFill>
                <a:schemeClr val="accent6">
                  <a:lumMod val="20000"/>
                  <a:lumOff val="80000"/>
                </a:schemeClr>
              </a:solidFill>
              <a:ln>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39" name="그룹 38"/>
            <p:cNvGrpSpPr/>
            <p:nvPr/>
          </p:nvGrpSpPr>
          <p:grpSpPr>
            <a:xfrm>
              <a:off x="3881672" y="3165477"/>
              <a:ext cx="2167986" cy="2160785"/>
              <a:chOff x="3501380" y="2780382"/>
              <a:chExt cx="2890466" cy="2880866"/>
            </a:xfrm>
          </p:grpSpPr>
          <p:sp>
            <p:nvSpPr>
              <p:cNvPr id="63" name="타원 62"/>
              <p:cNvSpPr/>
              <p:nvPr/>
            </p:nvSpPr>
            <p:spPr>
              <a:xfrm>
                <a:off x="3501380" y="2780382"/>
                <a:ext cx="2880866" cy="288086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4" name="현 63"/>
              <p:cNvSpPr/>
              <p:nvPr/>
            </p:nvSpPr>
            <p:spPr>
              <a:xfrm>
                <a:off x="3510980" y="2780382"/>
                <a:ext cx="2880866" cy="2880866"/>
              </a:xfrm>
              <a:prstGeom prst="chord">
                <a:avLst>
                  <a:gd name="adj1" fmla="val 5401479"/>
                  <a:gd name="adj2" fmla="val 16200000"/>
                </a:avLst>
              </a:prstGeom>
              <a:solidFill>
                <a:schemeClr val="accent4">
                  <a:lumMod val="40000"/>
                  <a:lumOff val="6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40" name="타원 39"/>
            <p:cNvSpPr/>
            <p:nvPr/>
          </p:nvSpPr>
          <p:spPr>
            <a:xfrm>
              <a:off x="4308866" y="3656714"/>
              <a:ext cx="1290619" cy="117831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400" b="1" dirty="0">
                  <a:solidFill>
                    <a:prstClr val="black">
                      <a:lumMod val="85000"/>
                      <a:lumOff val="15000"/>
                    </a:prstClr>
                  </a:solidFill>
                  <a:latin typeface="SamsungOne 400" panose="020B0503030303020204" pitchFamily="34" charset="0"/>
                </a:rPr>
                <a:t>Data</a:t>
              </a:r>
              <a:br>
                <a:rPr lang="en-US" altLang="ko-KR" sz="1400" b="1" dirty="0">
                  <a:solidFill>
                    <a:prstClr val="black">
                      <a:lumMod val="85000"/>
                      <a:lumOff val="15000"/>
                    </a:prstClr>
                  </a:solidFill>
                  <a:latin typeface="SamsungOne 400" panose="020B0503030303020204" pitchFamily="34" charset="0"/>
                </a:rPr>
              </a:br>
              <a:r>
                <a:rPr lang="en-US" altLang="ko-KR" sz="1400" b="1" dirty="0">
                  <a:solidFill>
                    <a:prstClr val="black">
                      <a:lumMod val="85000"/>
                      <a:lumOff val="15000"/>
                    </a:prstClr>
                  </a:solidFill>
                  <a:latin typeface="SamsungOne 400" panose="020B0503030303020204" pitchFamily="34" charset="0"/>
                </a:rPr>
                <a:t>Mining</a:t>
              </a:r>
            </a:p>
            <a:p>
              <a:pPr algn="ctr"/>
              <a:r>
                <a:rPr lang="en-US" altLang="ko-KR" sz="1400" b="1" dirty="0">
                  <a:solidFill>
                    <a:prstClr val="black">
                      <a:lumMod val="85000"/>
                      <a:lumOff val="15000"/>
                    </a:prstClr>
                  </a:solidFill>
                  <a:latin typeface="SamsungOne 400" panose="020B0503030303020204" pitchFamily="34" charset="0"/>
                </a:rPr>
                <a:t>Problems</a:t>
              </a:r>
            </a:p>
          </p:txBody>
        </p:sp>
        <p:sp>
          <p:nvSpPr>
            <p:cNvPr id="41" name="직사각형 40"/>
            <p:cNvSpPr/>
            <p:nvPr/>
          </p:nvSpPr>
          <p:spPr>
            <a:xfrm rot="5400000">
              <a:off x="4916849" y="4105972"/>
              <a:ext cx="1309236" cy="279797"/>
            </a:xfrm>
            <a:prstGeom prst="rect">
              <a:avLst/>
            </a:prstGeom>
          </p:spPr>
          <p:txBody>
            <a:bodyPr wrap="square">
              <a:prstTxWarp prst="textArchUp">
                <a:avLst/>
              </a:prstTxWarp>
              <a:spAutoFit/>
            </a:bodyPr>
            <a:lstStyle/>
            <a:p>
              <a:pPr algn="ctr"/>
              <a:r>
                <a:rPr lang="en-US" altLang="ko-KR" sz="1400" b="1" dirty="0">
                  <a:solidFill>
                    <a:prstClr val="black">
                      <a:lumMod val="85000"/>
                      <a:lumOff val="15000"/>
                    </a:prstClr>
                  </a:solidFill>
                  <a:latin typeface="SamsungOne 400" panose="020B0503030303020204" pitchFamily="34" charset="0"/>
                </a:rPr>
                <a:t>Unsupervised</a:t>
              </a:r>
            </a:p>
          </p:txBody>
        </p:sp>
        <p:sp>
          <p:nvSpPr>
            <p:cNvPr id="42" name="직사각형 41"/>
            <p:cNvSpPr/>
            <p:nvPr/>
          </p:nvSpPr>
          <p:spPr>
            <a:xfrm rot="5400000">
              <a:off x="3601169" y="4105974"/>
              <a:ext cx="1309236" cy="279797"/>
            </a:xfrm>
            <a:prstGeom prst="rect">
              <a:avLst/>
            </a:prstGeom>
          </p:spPr>
          <p:txBody>
            <a:bodyPr wrap="square">
              <a:prstTxWarp prst="textArchDown">
                <a:avLst/>
              </a:prstTxWarp>
              <a:spAutoFit/>
            </a:bodyPr>
            <a:lstStyle/>
            <a:p>
              <a:pPr algn="ctr"/>
              <a:r>
                <a:rPr lang="en-US" altLang="ko-KR" sz="1400" b="1" dirty="0">
                  <a:solidFill>
                    <a:prstClr val="black">
                      <a:lumMod val="85000"/>
                      <a:lumOff val="15000"/>
                    </a:prstClr>
                  </a:solidFill>
                  <a:latin typeface="SamsungOne 400" panose="020B0503030303020204" pitchFamily="34" charset="0"/>
                </a:rPr>
                <a:t>Supervised</a:t>
              </a:r>
            </a:p>
          </p:txBody>
        </p:sp>
        <p:cxnSp>
          <p:nvCxnSpPr>
            <p:cNvPr id="43" name="꺾인 연결선 42"/>
            <p:cNvCxnSpPr/>
            <p:nvPr/>
          </p:nvCxnSpPr>
          <p:spPr>
            <a:xfrm flipV="1">
              <a:off x="5160117" y="2544111"/>
              <a:ext cx="1119146" cy="260794"/>
            </a:xfrm>
            <a:prstGeom prst="bentConnector3">
              <a:avLst>
                <a:gd name="adj1" fmla="val 482"/>
              </a:avLst>
            </a:prstGeom>
            <a:ln w="22225">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44" name="직사각형 43">
              <a:extLst>
                <a:ext uri="{FF2B5EF4-FFF2-40B4-BE49-F238E27FC236}">
                  <a16:creationId xmlns:a16="http://schemas.microsoft.com/office/drawing/2014/main" xmlns="" id="{7717486C-E845-4AF4-A93A-131CCD79753C}"/>
                </a:ext>
              </a:extLst>
            </p:cNvPr>
            <p:cNvSpPr/>
            <p:nvPr/>
          </p:nvSpPr>
          <p:spPr>
            <a:xfrm>
              <a:off x="6410188" y="2396913"/>
              <a:ext cx="2683125" cy="9835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900"/>
                </a:spcAft>
              </a:pPr>
              <a:r>
                <a:rPr lang="en-US" altLang="ko-KR" sz="1400" b="1" dirty="0">
                  <a:solidFill>
                    <a:srgbClr val="1429A0"/>
                  </a:solidFill>
                  <a:latin typeface="SamsungOne 400" panose="020B0503030303020204" pitchFamily="34" charset="0"/>
                </a:rPr>
                <a:t>Clustering</a:t>
              </a:r>
            </a:p>
            <a:p>
              <a:r>
                <a:rPr lang="en-US" altLang="ko-KR" sz="1300" b="1" dirty="0">
                  <a:solidFill>
                    <a:prstClr val="black">
                      <a:lumMod val="85000"/>
                      <a:lumOff val="15000"/>
                    </a:prstClr>
                  </a:solidFill>
                  <a:latin typeface="SamsungOne 400" panose="020B0503030303020204" pitchFamily="34" charset="0"/>
                </a:rPr>
                <a:t>Comparing the properties of the data and forming clusters based on similar characteristics</a:t>
              </a:r>
              <a:endParaRPr lang="ko-KR" altLang="en-US" sz="1300" b="1" dirty="0">
                <a:solidFill>
                  <a:prstClr val="black">
                    <a:lumMod val="85000"/>
                    <a:lumOff val="15000"/>
                  </a:prstClr>
                </a:solidFill>
                <a:latin typeface="SamsungOne 400" panose="020B0503030303020204" pitchFamily="34" charset="0"/>
              </a:endParaRPr>
            </a:p>
          </p:txBody>
        </p:sp>
        <p:grpSp>
          <p:nvGrpSpPr>
            <p:cNvPr id="45" name="그룹 44"/>
            <p:cNvGrpSpPr/>
            <p:nvPr/>
          </p:nvGrpSpPr>
          <p:grpSpPr>
            <a:xfrm>
              <a:off x="6533995" y="3340210"/>
              <a:ext cx="2559317" cy="692496"/>
              <a:chOff x="7327676" y="3892964"/>
              <a:chExt cx="2815248" cy="761746"/>
            </a:xfrm>
          </p:grpSpPr>
          <p:sp>
            <p:nvSpPr>
              <p:cNvPr id="61" name="사각형: 둥근 모서리 32">
                <a:extLst>
                  <a:ext uri="{FF2B5EF4-FFF2-40B4-BE49-F238E27FC236}">
                    <a16:creationId xmlns:a16="http://schemas.microsoft.com/office/drawing/2014/main" xmlns="" id="{9F9FFF6C-7C72-4E08-8072-03F5113CBF51}"/>
                  </a:ext>
                </a:extLst>
              </p:cNvPr>
              <p:cNvSpPr/>
              <p:nvPr/>
            </p:nvSpPr>
            <p:spPr>
              <a:xfrm>
                <a:off x="7327676" y="3937275"/>
                <a:ext cx="248933" cy="212364"/>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 400" panose="020B0503030303020204" pitchFamily="34" charset="0"/>
                    <a:ea typeface="SamsungOne 400" panose="020B0503030303020204" pitchFamily="34" charset="0"/>
                  </a:rPr>
                  <a:t>Ex</a:t>
                </a:r>
              </a:p>
            </p:txBody>
          </p:sp>
          <p:sp>
            <p:nvSpPr>
              <p:cNvPr id="62" name="직사각형 61"/>
              <p:cNvSpPr/>
              <p:nvPr/>
            </p:nvSpPr>
            <p:spPr>
              <a:xfrm>
                <a:off x="7517097" y="3892964"/>
                <a:ext cx="2625827" cy="761746"/>
              </a:xfrm>
              <a:prstGeom prst="rect">
                <a:avLst/>
              </a:prstGeom>
            </p:spPr>
            <p:txBody>
              <a:bodyPr wrap="square">
                <a:spAutoFit/>
              </a:bodyPr>
              <a:lstStyle/>
              <a:p>
                <a:r>
                  <a:rPr lang="en-US" altLang="ko-KR" sz="1300" dirty="0">
                    <a:solidFill>
                      <a:prstClr val="black">
                        <a:lumMod val="85000"/>
                        <a:lumOff val="15000"/>
                      </a:prstClr>
                    </a:solidFill>
                    <a:latin typeface="SamsungOne 400" panose="020B0503030303020204" pitchFamily="34" charset="0"/>
                  </a:rPr>
                  <a:t>Clusterization of processes with similar characteristics out of various processes</a:t>
                </a:r>
              </a:p>
            </p:txBody>
          </p:sp>
        </p:grpSp>
        <p:cxnSp>
          <p:nvCxnSpPr>
            <p:cNvPr id="46" name="꺾인 연결선 45"/>
            <p:cNvCxnSpPr/>
            <p:nvPr/>
          </p:nvCxnSpPr>
          <p:spPr>
            <a:xfrm>
              <a:off x="5160117" y="5686835"/>
              <a:ext cx="1119146" cy="260794"/>
            </a:xfrm>
            <a:prstGeom prst="bentConnector3">
              <a:avLst>
                <a:gd name="adj1" fmla="val 482"/>
              </a:avLst>
            </a:prstGeom>
            <a:ln w="22225">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47" name="직사각형 46">
              <a:extLst>
                <a:ext uri="{FF2B5EF4-FFF2-40B4-BE49-F238E27FC236}">
                  <a16:creationId xmlns:a16="http://schemas.microsoft.com/office/drawing/2014/main" xmlns="" id="{7717486C-E845-4AF4-A93A-131CCD79753C}"/>
                </a:ext>
              </a:extLst>
            </p:cNvPr>
            <p:cNvSpPr/>
            <p:nvPr/>
          </p:nvSpPr>
          <p:spPr>
            <a:xfrm>
              <a:off x="6410189" y="4478640"/>
              <a:ext cx="3005719" cy="12234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spcAft>
                  <a:spcPts val="900"/>
                </a:spcAft>
              </a:pPr>
              <a:r>
                <a:rPr lang="en-US" altLang="ko-KR" sz="1400" b="1" dirty="0">
                  <a:solidFill>
                    <a:srgbClr val="1429A0"/>
                  </a:solidFill>
                  <a:latin typeface="SamsungOne 400" panose="020B0503030303020204" pitchFamily="34" charset="0"/>
                </a:rPr>
                <a:t>Association Rule</a:t>
              </a:r>
            </a:p>
            <a:p>
              <a:r>
                <a:rPr lang="en-US" altLang="ko-KR" sz="1300" b="1" dirty="0">
                  <a:solidFill>
                    <a:prstClr val="black">
                      <a:lumMod val="85000"/>
                      <a:lumOff val="15000"/>
                    </a:prstClr>
                  </a:solidFill>
                  <a:latin typeface="SamsungOne 400" panose="020B0503030303020204" pitchFamily="34" charset="0"/>
                </a:rPr>
                <a:t>Identifying the attributes or relationships between items to which the appearance of a pattern implies the appearance of another pattern</a:t>
              </a:r>
              <a:endParaRPr lang="ko-KR" altLang="en-US" sz="1300" b="1" dirty="0">
                <a:solidFill>
                  <a:prstClr val="black">
                    <a:lumMod val="85000"/>
                    <a:lumOff val="15000"/>
                  </a:prstClr>
                </a:solidFill>
                <a:latin typeface="SamsungOne 400" panose="020B0503030303020204" pitchFamily="34" charset="0"/>
              </a:endParaRPr>
            </a:p>
          </p:txBody>
        </p:sp>
        <p:grpSp>
          <p:nvGrpSpPr>
            <p:cNvPr id="48" name="그룹 47"/>
            <p:cNvGrpSpPr/>
            <p:nvPr/>
          </p:nvGrpSpPr>
          <p:grpSpPr>
            <a:xfrm>
              <a:off x="6533995" y="5682382"/>
              <a:ext cx="2977308" cy="692495"/>
              <a:chOff x="7327676" y="3950625"/>
              <a:chExt cx="3275039" cy="761745"/>
            </a:xfrm>
          </p:grpSpPr>
          <p:sp>
            <p:nvSpPr>
              <p:cNvPr id="59" name="사각형: 둥근 모서리 32">
                <a:extLst>
                  <a:ext uri="{FF2B5EF4-FFF2-40B4-BE49-F238E27FC236}">
                    <a16:creationId xmlns:a16="http://schemas.microsoft.com/office/drawing/2014/main" xmlns="" id="{9F9FFF6C-7C72-4E08-8072-03F5113CBF51}"/>
                  </a:ext>
                </a:extLst>
              </p:cNvPr>
              <p:cNvSpPr/>
              <p:nvPr/>
            </p:nvSpPr>
            <p:spPr>
              <a:xfrm>
                <a:off x="7327676" y="3996642"/>
                <a:ext cx="248933" cy="212364"/>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 400" panose="020B0503030303020204" pitchFamily="34" charset="0"/>
                    <a:ea typeface="SamsungOne 400" panose="020B0503030303020204" pitchFamily="34" charset="0"/>
                  </a:rPr>
                  <a:t>Ex</a:t>
                </a:r>
              </a:p>
            </p:txBody>
          </p:sp>
          <p:sp>
            <p:nvSpPr>
              <p:cNvPr id="60" name="직사각형 59"/>
              <p:cNvSpPr/>
              <p:nvPr/>
            </p:nvSpPr>
            <p:spPr>
              <a:xfrm>
                <a:off x="7517097" y="3950625"/>
                <a:ext cx="3085618" cy="761745"/>
              </a:xfrm>
              <a:prstGeom prst="rect">
                <a:avLst/>
              </a:prstGeom>
            </p:spPr>
            <p:txBody>
              <a:bodyPr wrap="square">
                <a:spAutoFit/>
              </a:bodyPr>
              <a:lstStyle/>
              <a:p>
                <a:r>
                  <a:rPr lang="en-US" altLang="ko-KR" sz="1300" dirty="0">
                    <a:solidFill>
                      <a:prstClr val="black">
                        <a:lumMod val="85000"/>
                        <a:lumOff val="15000"/>
                      </a:prstClr>
                    </a:solidFill>
                    <a:latin typeface="SamsungOne 400" panose="020B0503030303020204" pitchFamily="34" charset="0"/>
                  </a:rPr>
                  <a:t>Predicting what will happen to the entire process when there is an abnormal pattern in one process </a:t>
                </a:r>
                <a:endParaRPr lang="ko-KR" altLang="en-US" sz="1300" dirty="0">
                  <a:solidFill>
                    <a:prstClr val="black">
                      <a:lumMod val="85000"/>
                      <a:lumOff val="15000"/>
                    </a:prstClr>
                  </a:solidFill>
                  <a:latin typeface="SamsungOne 400" panose="020B0503030303020204" pitchFamily="34" charset="0"/>
                </a:endParaRPr>
              </a:p>
            </p:txBody>
          </p:sp>
        </p:grpSp>
        <p:cxnSp>
          <p:nvCxnSpPr>
            <p:cNvPr id="49" name="꺾인 연결선 48"/>
            <p:cNvCxnSpPr/>
            <p:nvPr/>
          </p:nvCxnSpPr>
          <p:spPr>
            <a:xfrm flipH="1" flipV="1">
              <a:off x="3627227" y="2544111"/>
              <a:ext cx="1119146" cy="260794"/>
            </a:xfrm>
            <a:prstGeom prst="bentConnector3">
              <a:avLst>
                <a:gd name="adj1" fmla="val 482"/>
              </a:avLst>
            </a:prstGeom>
            <a:ln w="22225">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50" name="꺾인 연결선 49"/>
            <p:cNvCxnSpPr/>
            <p:nvPr/>
          </p:nvCxnSpPr>
          <p:spPr>
            <a:xfrm flipH="1">
              <a:off x="3627227" y="5686835"/>
              <a:ext cx="1119146" cy="260794"/>
            </a:xfrm>
            <a:prstGeom prst="bentConnector3">
              <a:avLst>
                <a:gd name="adj1" fmla="val 482"/>
              </a:avLst>
            </a:prstGeom>
            <a:ln w="22225">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51" name="직사각형 50">
              <a:extLst>
                <a:ext uri="{FF2B5EF4-FFF2-40B4-BE49-F238E27FC236}">
                  <a16:creationId xmlns:a16="http://schemas.microsoft.com/office/drawing/2014/main" xmlns="" id="{7717486C-E845-4AF4-A93A-131CCD79753C}"/>
                </a:ext>
              </a:extLst>
            </p:cNvPr>
            <p:cNvSpPr/>
            <p:nvPr/>
          </p:nvSpPr>
          <p:spPr>
            <a:xfrm>
              <a:off x="710057" y="2396913"/>
              <a:ext cx="2818202" cy="10233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r">
                <a:spcAft>
                  <a:spcPts val="900"/>
                </a:spcAft>
              </a:pPr>
              <a:r>
                <a:rPr lang="en-US" altLang="ko-KR" sz="1400" b="1" dirty="0">
                  <a:solidFill>
                    <a:srgbClr val="1429A0"/>
                  </a:solidFill>
                  <a:latin typeface="SamsungOne 400" panose="020B0503030303020204" pitchFamily="34" charset="0"/>
                </a:rPr>
                <a:t>Prediction</a:t>
              </a:r>
            </a:p>
            <a:p>
              <a:pPr algn="r"/>
              <a:r>
                <a:rPr lang="en-US" altLang="ko-KR" sz="1300" b="1" dirty="0">
                  <a:solidFill>
                    <a:prstClr val="black">
                      <a:lumMod val="85000"/>
                      <a:lumOff val="15000"/>
                    </a:prstClr>
                  </a:solidFill>
                  <a:latin typeface="SamsungOne 400" panose="020B0503030303020204" pitchFamily="34" charset="0"/>
                </a:rPr>
                <a:t>Making a model based on a given data, then applying the model to new cases for predictions</a:t>
              </a:r>
              <a:endParaRPr lang="ko-KR" altLang="en-US" sz="1300" b="1" dirty="0">
                <a:solidFill>
                  <a:prstClr val="black">
                    <a:lumMod val="85000"/>
                    <a:lumOff val="15000"/>
                  </a:prstClr>
                </a:solidFill>
                <a:latin typeface="SamsungOne 400" panose="020B0503030303020204" pitchFamily="34" charset="0"/>
              </a:endParaRPr>
            </a:p>
          </p:txBody>
        </p:sp>
        <p:grpSp>
          <p:nvGrpSpPr>
            <p:cNvPr id="3" name="그룹 2">
              <a:extLst>
                <a:ext uri="{FF2B5EF4-FFF2-40B4-BE49-F238E27FC236}">
                  <a16:creationId xmlns:a16="http://schemas.microsoft.com/office/drawing/2014/main" xmlns="" id="{A239731E-FFE2-49F7-8B7B-FBFAB80D6181}"/>
                </a:ext>
              </a:extLst>
            </p:cNvPr>
            <p:cNvGrpSpPr/>
            <p:nvPr/>
          </p:nvGrpSpPr>
          <p:grpSpPr>
            <a:xfrm>
              <a:off x="809514" y="3398520"/>
              <a:ext cx="2711628" cy="1092607"/>
              <a:chOff x="809514" y="3486367"/>
              <a:chExt cx="2711628" cy="1092607"/>
            </a:xfrm>
          </p:grpSpPr>
          <p:sp>
            <p:nvSpPr>
              <p:cNvPr id="57" name="사각형: 둥근 모서리 32">
                <a:extLst>
                  <a:ext uri="{FF2B5EF4-FFF2-40B4-BE49-F238E27FC236}">
                    <a16:creationId xmlns:a16="http://schemas.microsoft.com/office/drawing/2014/main" xmlns="" id="{9F9FFF6C-7C72-4E08-8072-03F5113CBF51}"/>
                  </a:ext>
                </a:extLst>
              </p:cNvPr>
              <p:cNvSpPr/>
              <p:nvPr/>
            </p:nvSpPr>
            <p:spPr>
              <a:xfrm>
                <a:off x="1529887" y="3522352"/>
                <a:ext cx="226303" cy="193058"/>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 400" panose="020B0503030303020204" pitchFamily="34" charset="0"/>
                    <a:ea typeface="SamsungOne 400" panose="020B0503030303020204" pitchFamily="34" charset="0"/>
                  </a:rPr>
                  <a:t>Ex</a:t>
                </a:r>
              </a:p>
            </p:txBody>
          </p:sp>
          <p:sp>
            <p:nvSpPr>
              <p:cNvPr id="58" name="직사각형 57"/>
              <p:cNvSpPr/>
              <p:nvPr/>
            </p:nvSpPr>
            <p:spPr>
              <a:xfrm>
                <a:off x="809514" y="3486367"/>
                <a:ext cx="2711628" cy="1092607"/>
              </a:xfrm>
              <a:prstGeom prst="rect">
                <a:avLst/>
              </a:prstGeom>
            </p:spPr>
            <p:txBody>
              <a:bodyPr wrap="square">
                <a:spAutoFit/>
              </a:bodyPr>
              <a:lstStyle/>
              <a:p>
                <a:pPr algn="r"/>
                <a:r>
                  <a:rPr lang="en-US" altLang="ko-KR" sz="1300" dirty="0">
                    <a:solidFill>
                      <a:prstClr val="black">
                        <a:lumMod val="85000"/>
                        <a:lumOff val="15000"/>
                      </a:prstClr>
                    </a:solidFill>
                    <a:latin typeface="SamsungOne 400" panose="020B0503030303020204" pitchFamily="34" charset="0"/>
                  </a:rPr>
                  <a:t>Predicting the quality specifications from ingredients and environment (pressure, temperature, humidity, etc.) in the fishing industry</a:t>
                </a:r>
                <a:endParaRPr lang="ko-KR" altLang="en-US" sz="1300" dirty="0">
                  <a:solidFill>
                    <a:prstClr val="black">
                      <a:lumMod val="85000"/>
                      <a:lumOff val="15000"/>
                    </a:prstClr>
                  </a:solidFill>
                  <a:latin typeface="SamsungOne 400" panose="020B0503030303020204" pitchFamily="34" charset="0"/>
                </a:endParaRPr>
              </a:p>
            </p:txBody>
          </p:sp>
        </p:grpSp>
        <p:sp>
          <p:nvSpPr>
            <p:cNvPr id="53" name="직사각형 52">
              <a:extLst>
                <a:ext uri="{FF2B5EF4-FFF2-40B4-BE49-F238E27FC236}">
                  <a16:creationId xmlns:a16="http://schemas.microsoft.com/office/drawing/2014/main" xmlns="" id="{7717486C-E845-4AF4-A93A-131CCD79753C}"/>
                </a:ext>
              </a:extLst>
            </p:cNvPr>
            <p:cNvSpPr/>
            <p:nvPr/>
          </p:nvSpPr>
          <p:spPr>
            <a:xfrm>
              <a:off x="702939" y="4694664"/>
              <a:ext cx="2818202" cy="10233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r">
                <a:spcAft>
                  <a:spcPts val="900"/>
                </a:spcAft>
              </a:pPr>
              <a:r>
                <a:rPr lang="en-US" altLang="ko-KR" sz="1400" b="1" dirty="0">
                  <a:solidFill>
                    <a:srgbClr val="1429A0"/>
                  </a:solidFill>
                  <a:latin typeface="SamsungOne 400" panose="020B0503030303020204" pitchFamily="34" charset="0"/>
                </a:rPr>
                <a:t>Classification</a:t>
              </a:r>
            </a:p>
            <a:p>
              <a:pPr algn="r"/>
              <a:r>
                <a:rPr lang="en-US" altLang="ko-KR" sz="1300" b="1" dirty="0">
                  <a:solidFill>
                    <a:prstClr val="black">
                      <a:lumMod val="85000"/>
                      <a:lumOff val="15000"/>
                    </a:prstClr>
                  </a:solidFill>
                  <a:latin typeface="SamsungOne 400" panose="020B0503030303020204" pitchFamily="34" charset="0"/>
                </a:rPr>
                <a:t>Determining where a particular case belongs in a given series of classified categories</a:t>
              </a:r>
              <a:endParaRPr lang="ko-KR" altLang="en-US" sz="1300" b="1" dirty="0">
                <a:solidFill>
                  <a:prstClr val="black">
                    <a:lumMod val="85000"/>
                    <a:lumOff val="15000"/>
                  </a:prstClr>
                </a:solidFill>
                <a:latin typeface="SamsungOne 400" panose="020B0503030303020204" pitchFamily="34" charset="0"/>
              </a:endParaRPr>
            </a:p>
          </p:txBody>
        </p:sp>
        <p:grpSp>
          <p:nvGrpSpPr>
            <p:cNvPr id="2" name="그룹 1">
              <a:extLst>
                <a:ext uri="{FF2B5EF4-FFF2-40B4-BE49-F238E27FC236}">
                  <a16:creationId xmlns:a16="http://schemas.microsoft.com/office/drawing/2014/main" xmlns="" id="{0E47F6A6-4692-48E8-A638-AE70DAE0BEED}"/>
                </a:ext>
              </a:extLst>
            </p:cNvPr>
            <p:cNvGrpSpPr/>
            <p:nvPr/>
          </p:nvGrpSpPr>
          <p:grpSpPr>
            <a:xfrm>
              <a:off x="702940" y="5686543"/>
              <a:ext cx="2818201" cy="692496"/>
              <a:chOff x="702940" y="5593202"/>
              <a:chExt cx="2818201" cy="692496"/>
            </a:xfrm>
          </p:grpSpPr>
          <p:sp>
            <p:nvSpPr>
              <p:cNvPr id="55" name="사각형: 둥근 모서리 32">
                <a:extLst>
                  <a:ext uri="{FF2B5EF4-FFF2-40B4-BE49-F238E27FC236}">
                    <a16:creationId xmlns:a16="http://schemas.microsoft.com/office/drawing/2014/main" xmlns="" id="{9F9FFF6C-7C72-4E08-8072-03F5113CBF51}"/>
                  </a:ext>
                </a:extLst>
              </p:cNvPr>
              <p:cNvSpPr/>
              <p:nvPr/>
            </p:nvSpPr>
            <p:spPr>
              <a:xfrm>
                <a:off x="1596276" y="5636002"/>
                <a:ext cx="226303" cy="193058"/>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 400" panose="020B0503030303020204" pitchFamily="34" charset="0"/>
                    <a:ea typeface="SamsungOne 400" panose="020B0503030303020204" pitchFamily="34" charset="0"/>
                  </a:rPr>
                  <a:t>Ex</a:t>
                </a:r>
              </a:p>
            </p:txBody>
          </p:sp>
          <p:sp>
            <p:nvSpPr>
              <p:cNvPr id="56" name="직사각형 55"/>
              <p:cNvSpPr/>
              <p:nvPr/>
            </p:nvSpPr>
            <p:spPr>
              <a:xfrm>
                <a:off x="702940" y="5593202"/>
                <a:ext cx="2818201" cy="692496"/>
              </a:xfrm>
              <a:prstGeom prst="rect">
                <a:avLst/>
              </a:prstGeom>
            </p:spPr>
            <p:txBody>
              <a:bodyPr wrap="square">
                <a:spAutoFit/>
              </a:bodyPr>
              <a:lstStyle/>
              <a:p>
                <a:pPr algn="r"/>
                <a:r>
                  <a:rPr lang="en-US" altLang="ko-KR" sz="1300" dirty="0">
                    <a:solidFill>
                      <a:prstClr val="black">
                        <a:lumMod val="85000"/>
                        <a:lumOff val="15000"/>
                      </a:prstClr>
                    </a:solidFill>
                    <a:latin typeface="SamsungOne 400" panose="020B0503030303020204" pitchFamily="34" charset="0"/>
                  </a:rPr>
                  <a:t>Quality Ratings from good/normal/bad, Determining the quality of new products</a:t>
                </a:r>
                <a:endParaRPr lang="ko-KR" altLang="en-US" sz="1300" dirty="0">
                  <a:solidFill>
                    <a:prstClr val="black">
                      <a:lumMod val="85000"/>
                      <a:lumOff val="15000"/>
                    </a:prstClr>
                  </a:solidFill>
                  <a:latin typeface="SamsungOne 400" panose="020B0503030303020204" pitchFamily="34" charset="0"/>
                </a:endParaRPr>
              </a:p>
            </p:txBody>
          </p:sp>
        </p:grpSp>
      </p:grpSp>
      <p:sp>
        <p:nvSpPr>
          <p:cNvPr id="70" name="직사각형 69">
            <a:extLst>
              <a:ext uri="{FF2B5EF4-FFF2-40B4-BE49-F238E27FC236}">
                <a16:creationId xmlns:a16="http://schemas.microsoft.com/office/drawing/2014/main" xmlns="" id="{BE7266F1-9D02-4E39-88C4-F5CEA7DC79A7}"/>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Types of Machine Learning-based Data Analysis</a:t>
            </a:r>
          </a:p>
        </p:txBody>
      </p:sp>
    </p:spTree>
    <p:custDataLst>
      <p:tags r:id="rId1"/>
    </p:custDataLst>
    <p:extLst>
      <p:ext uri="{BB962C8B-B14F-4D97-AF65-F5344CB8AC3E}">
        <p14:creationId xmlns:p14="http://schemas.microsoft.com/office/powerpoint/2010/main" val="576711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8BF98C4-B566-4812-B5F0-560CFBA969E7}"/>
              </a:ext>
            </a:extLst>
          </p:cNvPr>
          <p:cNvSpPr/>
          <p:nvPr/>
        </p:nvSpPr>
        <p:spPr>
          <a:xfrm>
            <a:off x="702940" y="1700808"/>
            <a:ext cx="8632825" cy="945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There are various criteria and perspectives for classifying machine learning-based data analysis techniques. But in general, they are classified into supervised learning and self-learning (or unsupervised learning), depending on the existence of objective variables (or response variables, output target values, etc.). They can also be classified as reinforcement learning and semi-supervised learning.</a:t>
            </a:r>
          </a:p>
        </p:txBody>
      </p:sp>
      <p:grpSp>
        <p:nvGrpSpPr>
          <p:cNvPr id="9" name="그룹 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1.5. Types and Choices of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1" name="직사각형 1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3" name="직사각형 12">
            <a:extLst>
              <a:ext uri="{FF2B5EF4-FFF2-40B4-BE49-F238E27FC236}">
                <a16:creationId xmlns:a16="http://schemas.microsoft.com/office/drawing/2014/main" xmlns="" id="{1EE740C0-2C26-4E2F-B8E0-B51A61AF8AF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Types of Machine Learning-based Data Analysis</a:t>
            </a:r>
          </a:p>
        </p:txBody>
      </p:sp>
      <p:grpSp>
        <p:nvGrpSpPr>
          <p:cNvPr id="2" name="그룹 1"/>
          <p:cNvGrpSpPr/>
          <p:nvPr/>
        </p:nvGrpSpPr>
        <p:grpSpPr>
          <a:xfrm>
            <a:off x="2723356" y="2668507"/>
            <a:ext cx="4351354" cy="3627561"/>
            <a:chOff x="2723356" y="2597841"/>
            <a:chExt cx="4351354" cy="3627561"/>
          </a:xfrm>
        </p:grpSpPr>
        <p:pic>
          <p:nvPicPr>
            <p:cNvPr id="20" name="그림 19">
              <a:extLst>
                <a:ext uri="{FF2B5EF4-FFF2-40B4-BE49-F238E27FC236}">
                  <a16:creationId xmlns:a16="http://schemas.microsoft.com/office/drawing/2014/main" xmlns="" id="{76FB2B14-AD0A-44EE-B557-EA195B8CD77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63994" y="2597841"/>
              <a:ext cx="4110716" cy="3627561"/>
            </a:xfrm>
            <a:prstGeom prst="rect">
              <a:avLst/>
            </a:prstGeom>
          </p:spPr>
        </p:pic>
        <p:sp>
          <p:nvSpPr>
            <p:cNvPr id="4" name="타원 3">
              <a:extLst>
                <a:ext uri="{FF2B5EF4-FFF2-40B4-BE49-F238E27FC236}">
                  <a16:creationId xmlns:a16="http://schemas.microsoft.com/office/drawing/2014/main" xmlns="" id="{021FC31E-9F2A-487C-AF2B-762A1730713D}"/>
                </a:ext>
              </a:extLst>
            </p:cNvPr>
            <p:cNvSpPr/>
            <p:nvPr/>
          </p:nvSpPr>
          <p:spPr>
            <a:xfrm>
              <a:off x="6416446" y="4058218"/>
              <a:ext cx="432048" cy="288032"/>
            </a:xfrm>
            <a:prstGeom prst="ellipse">
              <a:avLst/>
            </a:prstGeom>
            <a:solidFill>
              <a:srgbClr val="EF64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TextBox 21">
              <a:extLst>
                <a:ext uri="{FF2B5EF4-FFF2-40B4-BE49-F238E27FC236}">
                  <a16:creationId xmlns:a16="http://schemas.microsoft.com/office/drawing/2014/main" xmlns="" id="{EDE6501D-72B2-40F8-8746-162244F5A870}"/>
                </a:ext>
              </a:extLst>
            </p:cNvPr>
            <p:cNvSpPr txBox="1"/>
            <p:nvPr/>
          </p:nvSpPr>
          <p:spPr>
            <a:xfrm>
              <a:off x="6295862" y="4095696"/>
              <a:ext cx="699882" cy="22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900" b="1" dirty="0">
                  <a:solidFill>
                    <a:schemeClr val="bg1"/>
                  </a:solidFill>
                  <a:latin typeface="SamsungOne 400" panose="020B0503030303020204" pitchFamily="34" charset="0"/>
                </a:rPr>
                <a:t>Regression</a:t>
              </a:r>
              <a:endParaRPr lang="en-US" sz="900" b="1" dirty="0">
                <a:solidFill>
                  <a:schemeClr val="bg1"/>
                </a:solidFill>
                <a:latin typeface="SamsungOne 400" panose="020B0503030303020204" pitchFamily="34" charset="0"/>
              </a:endParaRPr>
            </a:p>
          </p:txBody>
        </p:sp>
        <p:sp>
          <p:nvSpPr>
            <p:cNvPr id="23" name="타원 22">
              <a:extLst>
                <a:ext uri="{FF2B5EF4-FFF2-40B4-BE49-F238E27FC236}">
                  <a16:creationId xmlns:a16="http://schemas.microsoft.com/office/drawing/2014/main" xmlns="" id="{2718FBE2-7AE2-4E47-B968-DF77B1C46A24}"/>
                </a:ext>
              </a:extLst>
            </p:cNvPr>
            <p:cNvSpPr/>
            <p:nvPr/>
          </p:nvSpPr>
          <p:spPr>
            <a:xfrm>
              <a:off x="5715035" y="3484524"/>
              <a:ext cx="622445" cy="717710"/>
            </a:xfrm>
            <a:prstGeom prst="ellipse">
              <a:avLst/>
            </a:prstGeom>
            <a:solidFill>
              <a:srgbClr val="D648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 name="TextBox 23">
              <a:extLst>
                <a:ext uri="{FF2B5EF4-FFF2-40B4-BE49-F238E27FC236}">
                  <a16:creationId xmlns:a16="http://schemas.microsoft.com/office/drawing/2014/main" xmlns="" id="{E82E533C-AC56-46DA-9A0C-6E119761187E}"/>
                </a:ext>
              </a:extLst>
            </p:cNvPr>
            <p:cNvSpPr txBox="1"/>
            <p:nvPr/>
          </p:nvSpPr>
          <p:spPr>
            <a:xfrm>
              <a:off x="5676316" y="3745611"/>
              <a:ext cx="699882" cy="22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050" b="1" dirty="0">
                  <a:solidFill>
                    <a:schemeClr val="bg1"/>
                  </a:solidFill>
                  <a:latin typeface="SamsungOne 400" panose="020B0503030303020204" pitchFamily="34" charset="0"/>
                </a:rPr>
                <a:t>Supervised</a:t>
              </a:r>
              <a:br>
                <a:rPr lang="en-US" altLang="ko-KR" sz="1050" b="1" dirty="0">
                  <a:solidFill>
                    <a:schemeClr val="bg1"/>
                  </a:solidFill>
                  <a:latin typeface="SamsungOne 400" panose="020B0503030303020204" pitchFamily="34" charset="0"/>
                </a:rPr>
              </a:br>
              <a:r>
                <a:rPr lang="en-US" altLang="ko-KR" sz="1050" b="1" dirty="0">
                  <a:solidFill>
                    <a:schemeClr val="bg1"/>
                  </a:solidFill>
                  <a:latin typeface="SamsungOne 400" panose="020B0503030303020204" pitchFamily="34" charset="0"/>
                </a:rPr>
                <a:t>Learning</a:t>
              </a:r>
              <a:endParaRPr lang="en-US" sz="1050" b="1" dirty="0">
                <a:solidFill>
                  <a:schemeClr val="bg1"/>
                </a:solidFill>
                <a:latin typeface="SamsungOne 400" panose="020B0503030303020204" pitchFamily="34" charset="0"/>
              </a:endParaRPr>
            </a:p>
          </p:txBody>
        </p:sp>
        <p:sp>
          <p:nvSpPr>
            <p:cNvPr id="25" name="TextBox 24">
              <a:extLst>
                <a:ext uri="{FF2B5EF4-FFF2-40B4-BE49-F238E27FC236}">
                  <a16:creationId xmlns:a16="http://schemas.microsoft.com/office/drawing/2014/main" xmlns="" id="{77900097-DD4E-4EF6-944F-C9C8763ED451}"/>
                </a:ext>
              </a:extLst>
            </p:cNvPr>
            <p:cNvSpPr txBox="1"/>
            <p:nvPr/>
          </p:nvSpPr>
          <p:spPr>
            <a:xfrm>
              <a:off x="3722712" y="4639173"/>
              <a:ext cx="936104" cy="3035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ko-KR" sz="900" b="1" dirty="0">
                  <a:solidFill>
                    <a:srgbClr val="2AA6DC"/>
                  </a:solidFill>
                  <a:latin typeface="SamsungOne 400" panose="020B0503030303020204" pitchFamily="34" charset="0"/>
                </a:rPr>
                <a:t>Customer</a:t>
              </a:r>
              <a:br>
                <a:rPr lang="en-US" altLang="ko-KR" sz="900" b="1" dirty="0">
                  <a:solidFill>
                    <a:srgbClr val="2AA6DC"/>
                  </a:solidFill>
                  <a:latin typeface="SamsungOne 400" panose="020B0503030303020204" pitchFamily="34" charset="0"/>
                </a:rPr>
              </a:br>
              <a:r>
                <a:rPr lang="en-US" altLang="ko-KR" sz="900" b="1" dirty="0">
                  <a:solidFill>
                    <a:srgbClr val="2AA6DC"/>
                  </a:solidFill>
                  <a:latin typeface="SamsungOne 400" panose="020B0503030303020204" pitchFamily="34" charset="0"/>
                </a:rPr>
                <a:t>Segmentation</a:t>
              </a:r>
              <a:endParaRPr lang="en-US" sz="900" b="1" dirty="0">
                <a:solidFill>
                  <a:srgbClr val="2AA6DC"/>
                </a:solidFill>
                <a:latin typeface="SamsungOne 400" panose="020B0503030303020204" pitchFamily="34" charset="0"/>
              </a:endParaRPr>
            </a:p>
          </p:txBody>
        </p:sp>
        <p:sp>
          <p:nvSpPr>
            <p:cNvPr id="27" name="TextBox 26">
              <a:extLst>
                <a:ext uri="{FF2B5EF4-FFF2-40B4-BE49-F238E27FC236}">
                  <a16:creationId xmlns:a16="http://schemas.microsoft.com/office/drawing/2014/main" xmlns="" id="{547BC73B-D827-4E5F-A66C-229E23C5508A}"/>
                </a:ext>
              </a:extLst>
            </p:cNvPr>
            <p:cNvSpPr txBox="1"/>
            <p:nvPr/>
          </p:nvSpPr>
          <p:spPr>
            <a:xfrm>
              <a:off x="2723356" y="2987134"/>
              <a:ext cx="758718" cy="1715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r>
                <a:rPr lang="en-US" altLang="ko-KR" sz="900" b="1" dirty="0">
                  <a:solidFill>
                    <a:srgbClr val="2AA6DC"/>
                  </a:solidFill>
                  <a:latin typeface="SamsungOne 400" panose="020B0503030303020204" pitchFamily="34" charset="0"/>
                </a:rPr>
                <a:t>Big data</a:t>
              </a:r>
              <a:endParaRPr lang="en-US" sz="900" b="1" dirty="0">
                <a:solidFill>
                  <a:srgbClr val="2AA6DC"/>
                </a:solidFill>
                <a:latin typeface="SamsungOne 400" panose="020B0503030303020204" pitchFamily="34" charset="0"/>
              </a:endParaRPr>
            </a:p>
          </p:txBody>
        </p:sp>
        <p:grpSp>
          <p:nvGrpSpPr>
            <p:cNvPr id="14" name="그룹 13"/>
            <p:cNvGrpSpPr/>
            <p:nvPr/>
          </p:nvGrpSpPr>
          <p:grpSpPr>
            <a:xfrm>
              <a:off x="4444624" y="4162925"/>
              <a:ext cx="1194434" cy="338554"/>
              <a:chOff x="4977739" y="4216837"/>
              <a:chExt cx="1095750" cy="338554"/>
            </a:xfrm>
          </p:grpSpPr>
          <p:sp>
            <p:nvSpPr>
              <p:cNvPr id="15" name="직사각형 14"/>
              <p:cNvSpPr/>
              <p:nvPr/>
            </p:nvSpPr>
            <p:spPr>
              <a:xfrm>
                <a:off x="5157507" y="4260320"/>
                <a:ext cx="736214" cy="220812"/>
              </a:xfrm>
              <a:prstGeom prst="rect">
                <a:avLst/>
              </a:prstGeom>
              <a:solidFill>
                <a:srgbClr val="6C5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p:cNvSpPr txBox="1"/>
              <p:nvPr/>
            </p:nvSpPr>
            <p:spPr>
              <a:xfrm>
                <a:off x="4977739" y="4216837"/>
                <a:ext cx="1095750" cy="338554"/>
              </a:xfrm>
              <a:prstGeom prst="rect">
                <a:avLst/>
              </a:prstGeom>
              <a:noFill/>
              <a:ln>
                <a:noFill/>
              </a:ln>
            </p:spPr>
            <p:txBody>
              <a:bodyPr wrap="square" rtlCol="0">
                <a:spAutoFit/>
              </a:bodyPr>
              <a:lstStyle/>
              <a:p>
                <a:pPr algn="ctr"/>
                <a:r>
                  <a:rPr lang="en-US" altLang="ko-KR" sz="1600" dirty="0">
                    <a:solidFill>
                      <a:schemeClr val="bg1"/>
                    </a:solidFill>
                    <a:latin typeface="SamsungOne 400" panose="020B0503030303020204" pitchFamily="34" charset="0"/>
                    <a:ea typeface="SamsungOne 400" panose="020B0503030303020204" pitchFamily="34" charset="0"/>
                  </a:rPr>
                  <a:t>Machine</a:t>
                </a:r>
                <a:endParaRPr lang="ko-KR" altLang="en-US" sz="1600" dirty="0">
                  <a:solidFill>
                    <a:schemeClr val="bg1"/>
                  </a:solidFill>
                  <a:latin typeface="SamsungOne 400" panose="020B0503030303020204" pitchFamily="34" charset="0"/>
                  <a:ea typeface="SamsungOne 400" panose="020B0503030303020204" pitchFamily="34" charset="0"/>
                </a:endParaRPr>
              </a:p>
            </p:txBody>
          </p:sp>
        </p:grpSp>
      </p:grpSp>
    </p:spTree>
    <p:custDataLst>
      <p:tags r:id="rId1"/>
    </p:custDataLst>
    <p:extLst>
      <p:ext uri="{BB962C8B-B14F-4D97-AF65-F5344CB8AC3E}">
        <p14:creationId xmlns:p14="http://schemas.microsoft.com/office/powerpoint/2010/main" val="35629856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8BF98C4-B566-4812-B5F0-560CFBA969E7}"/>
              </a:ext>
            </a:extLst>
          </p:cNvPr>
          <p:cNvSpPr/>
          <p:nvPr/>
        </p:nvSpPr>
        <p:spPr>
          <a:xfrm>
            <a:off x="702940" y="1700808"/>
            <a:ext cx="8632825" cy="1648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Supervised learning focuses on expressing the relationship between explanatory variables (also known as independent variables, features, etc.) and objective variables (also known as response variables, dependent variables, target variables, output values, etc.) as well as predicting future observations. It is suitable for solving problems for recognition, classification, diagnosis, and prediction.</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Main techniques in supervised learning can be reclassified into classification and numerical prediction techniques. This depends on the form of the objective variable (or response variable, dependent variable), whether it is a numerical (quantitative variable) or categorical (qualitative variable).</a:t>
            </a:r>
          </a:p>
        </p:txBody>
      </p:sp>
      <p:grpSp>
        <p:nvGrpSpPr>
          <p:cNvPr id="19" name="그룹 1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0" name="직사각형 1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1.5. Types and Choices of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21" name="직사각형 2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78" name="직사각형 77">
            <a:extLst>
              <a:ext uri="{FF2B5EF4-FFF2-40B4-BE49-F238E27FC236}">
                <a16:creationId xmlns:a16="http://schemas.microsoft.com/office/drawing/2014/main" xmlns="" id="{C2883648-C6B1-4A43-B713-32C7A1493BEB}"/>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Supervised Learning</a:t>
            </a:r>
          </a:p>
        </p:txBody>
      </p:sp>
      <p:sp>
        <p:nvSpPr>
          <p:cNvPr id="79" name="직사각형 78">
            <a:extLst>
              <a:ext uri="{FF2B5EF4-FFF2-40B4-BE49-F238E27FC236}">
                <a16:creationId xmlns:a16="http://schemas.microsoft.com/office/drawing/2014/main" xmlns="" id="{FCB53387-6961-43F9-8421-9F1BC5E5602B}"/>
              </a:ext>
            </a:extLst>
          </p:cNvPr>
          <p:cNvSpPr/>
          <p:nvPr/>
        </p:nvSpPr>
        <p:spPr>
          <a:xfrm>
            <a:off x="702940" y="5874654"/>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training data injected into the algorithm includes a desired answer called the label.</a:t>
            </a:r>
          </a:p>
        </p:txBody>
      </p:sp>
      <p:grpSp>
        <p:nvGrpSpPr>
          <p:cNvPr id="8" name="그룹 7">
            <a:extLst>
              <a:ext uri="{FF2B5EF4-FFF2-40B4-BE49-F238E27FC236}">
                <a16:creationId xmlns:a16="http://schemas.microsoft.com/office/drawing/2014/main" xmlns="" id="{796433D8-60F3-40B1-8477-1CEA2399E16B}"/>
              </a:ext>
            </a:extLst>
          </p:cNvPr>
          <p:cNvGrpSpPr/>
          <p:nvPr/>
        </p:nvGrpSpPr>
        <p:grpSpPr>
          <a:xfrm>
            <a:off x="915309" y="3406653"/>
            <a:ext cx="7854609" cy="2381405"/>
            <a:chOff x="915309" y="3406653"/>
            <a:chExt cx="7854609" cy="2381405"/>
          </a:xfrm>
        </p:grpSpPr>
        <p:sp>
          <p:nvSpPr>
            <p:cNvPr id="23" name="직사각형 22"/>
            <p:cNvSpPr/>
            <p:nvPr/>
          </p:nvSpPr>
          <p:spPr>
            <a:xfrm>
              <a:off x="915309" y="3563332"/>
              <a:ext cx="7854609" cy="2224726"/>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 name="직사각형 9">
              <a:extLst>
                <a:ext uri="{FF2B5EF4-FFF2-40B4-BE49-F238E27FC236}">
                  <a16:creationId xmlns:a16="http://schemas.microsoft.com/office/drawing/2014/main" xmlns="" id="{19D09BE8-181E-4B71-8FF9-8CE3E133865B}"/>
                </a:ext>
              </a:extLst>
            </p:cNvPr>
            <p:cNvSpPr/>
            <p:nvPr/>
          </p:nvSpPr>
          <p:spPr>
            <a:xfrm>
              <a:off x="1226330" y="3406653"/>
              <a:ext cx="7137280" cy="338554"/>
            </a:xfrm>
            <a:prstGeom prst="rect">
              <a:avLst/>
            </a:prstGeom>
            <a:solidFill>
              <a:schemeClr val="bg1"/>
            </a:solidFill>
          </p:spPr>
          <p:txBody>
            <a:bodyPr wrap="square">
              <a:spAutoFit/>
            </a:bodyPr>
            <a:lstStyle/>
            <a:p>
              <a:pPr algn="ctr"/>
              <a:r>
                <a:rPr lang="en-US" altLang="ko-KR" sz="1600" b="1" dirty="0">
                  <a:solidFill>
                    <a:srgbClr val="1429A0"/>
                  </a:solidFill>
                  <a:latin typeface="SamsungOne 400" pitchFamily="34" charset="0"/>
                  <a:ea typeface="SamsungOne 400" pitchFamily="34" charset="0"/>
                </a:rPr>
                <a:t>Labeled Training Set for Spam Classification (Example of Supervised Learning)</a:t>
              </a:r>
              <a:endParaRPr lang="ko-KR" altLang="en-US" sz="1600" b="1" dirty="0">
                <a:solidFill>
                  <a:srgbClr val="1429A0"/>
                </a:solidFill>
                <a:latin typeface="SamsungOne 400" pitchFamily="34" charset="0"/>
                <a:ea typeface="SamsungOne 400" pitchFamily="34" charset="0"/>
              </a:endParaRPr>
            </a:p>
          </p:txBody>
        </p:sp>
        <p:sp>
          <p:nvSpPr>
            <p:cNvPr id="32" name="오른쪽 화살표 31"/>
            <p:cNvSpPr/>
            <p:nvPr/>
          </p:nvSpPr>
          <p:spPr>
            <a:xfrm>
              <a:off x="5779210" y="4677979"/>
              <a:ext cx="461334" cy="374787"/>
            </a:xfrm>
            <a:prstGeom prst="rightArrow">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 name="그룹 2">
              <a:extLst>
                <a:ext uri="{FF2B5EF4-FFF2-40B4-BE49-F238E27FC236}">
                  <a16:creationId xmlns:a16="http://schemas.microsoft.com/office/drawing/2014/main" xmlns="" id="{F4A788BB-73CC-4935-909F-53A972982610}"/>
                </a:ext>
              </a:extLst>
            </p:cNvPr>
            <p:cNvGrpSpPr/>
            <p:nvPr/>
          </p:nvGrpSpPr>
          <p:grpSpPr>
            <a:xfrm>
              <a:off x="6430860" y="4429840"/>
              <a:ext cx="1762048" cy="1022624"/>
              <a:chOff x="6760798" y="4486402"/>
              <a:chExt cx="1762048" cy="1022624"/>
            </a:xfrm>
          </p:grpSpPr>
          <p:pic>
            <p:nvPicPr>
              <p:cNvPr id="25" name="Picture 2" descr="C:\Users\USER\Downloads\mai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63402" y="4486402"/>
                <a:ext cx="749093" cy="749093"/>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그룹 33"/>
              <p:cNvGrpSpPr/>
              <p:nvPr/>
            </p:nvGrpSpPr>
            <p:grpSpPr>
              <a:xfrm>
                <a:off x="6760798" y="4542562"/>
                <a:ext cx="584637" cy="370156"/>
                <a:chOff x="7132977" y="4451858"/>
                <a:chExt cx="643100" cy="407172"/>
              </a:xfrm>
            </p:grpSpPr>
            <p:pic>
              <p:nvPicPr>
                <p:cNvPr id="36"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9631246">
                  <a:off x="7132977" y="4451858"/>
                  <a:ext cx="643100" cy="407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4" descr="C:\Users\USER\Downloads\question-mark.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9631730">
                  <a:off x="7325239" y="4492775"/>
                  <a:ext cx="292388" cy="292388"/>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원호 34"/>
              <p:cNvSpPr/>
              <p:nvPr/>
            </p:nvSpPr>
            <p:spPr>
              <a:xfrm>
                <a:off x="7232327" y="4503781"/>
                <a:ext cx="331076" cy="258104"/>
              </a:xfrm>
              <a:prstGeom prst="arc">
                <a:avLst>
                  <a:gd name="adj1" fmla="val 12077785"/>
                  <a:gd name="adj2" fmla="val 0"/>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33" name="직사각형 32"/>
              <p:cNvSpPr/>
              <p:nvPr/>
            </p:nvSpPr>
            <p:spPr>
              <a:xfrm>
                <a:off x="7353051" y="5216638"/>
                <a:ext cx="1169795" cy="292388"/>
              </a:xfrm>
              <a:prstGeom prst="rect">
                <a:avLst/>
              </a:prstGeom>
            </p:spPr>
            <p:txBody>
              <a:bodyPr wrap="square">
                <a:spAutoFit/>
              </a:bodyPr>
              <a:lstStyle/>
              <a:p>
                <a:pPr algn="ctr"/>
                <a:r>
                  <a:rPr lang="en-US" altLang="ko-KR" sz="1300" dirty="0">
                    <a:solidFill>
                      <a:prstClr val="black">
                        <a:lumMod val="85000"/>
                        <a:lumOff val="15000"/>
                      </a:prstClr>
                    </a:solidFill>
                    <a:latin typeface="SamsungOne 400" panose="020B0503030303020204" pitchFamily="34" charset="0"/>
                  </a:rPr>
                  <a:t>New Sample</a:t>
                </a:r>
                <a:endParaRPr lang="ko-KR" altLang="en-US" sz="1300" dirty="0">
                  <a:solidFill>
                    <a:prstClr val="black">
                      <a:lumMod val="85000"/>
                      <a:lumOff val="15000"/>
                    </a:prstClr>
                  </a:solidFill>
                  <a:latin typeface="SamsungOne 400" panose="020B0503030303020204" pitchFamily="34" charset="0"/>
                </a:endParaRPr>
              </a:p>
            </p:txBody>
          </p:sp>
        </p:grpSp>
        <p:sp>
          <p:nvSpPr>
            <p:cNvPr id="5" name="직사각형 4">
              <a:extLst>
                <a:ext uri="{FF2B5EF4-FFF2-40B4-BE49-F238E27FC236}">
                  <a16:creationId xmlns:a16="http://schemas.microsoft.com/office/drawing/2014/main" xmlns="" id="{B06ACDB1-E682-4CEF-98EC-B546F5006FE7}"/>
                </a:ext>
              </a:extLst>
            </p:cNvPr>
            <p:cNvSpPr/>
            <p:nvPr/>
          </p:nvSpPr>
          <p:spPr>
            <a:xfrm>
              <a:off x="1112357" y="3855563"/>
              <a:ext cx="4553152" cy="18118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 name="그룹 1">
              <a:extLst>
                <a:ext uri="{FF2B5EF4-FFF2-40B4-BE49-F238E27FC236}">
                  <a16:creationId xmlns:a16="http://schemas.microsoft.com/office/drawing/2014/main" xmlns="" id="{00EB9D73-2797-4036-A1FD-0CCF729A8FF7}"/>
                </a:ext>
              </a:extLst>
            </p:cNvPr>
            <p:cNvGrpSpPr/>
            <p:nvPr/>
          </p:nvGrpSpPr>
          <p:grpSpPr>
            <a:xfrm>
              <a:off x="1682768" y="3970717"/>
              <a:ext cx="3724558" cy="1542505"/>
              <a:chOff x="1318389" y="3894062"/>
              <a:chExt cx="4321755" cy="1789831"/>
            </a:xfrm>
          </p:grpSpPr>
          <p:pic>
            <p:nvPicPr>
              <p:cNvPr id="39" name="Picture 2" descr="C:\Users\USER\Downloads\mail.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54829" y="4193775"/>
                <a:ext cx="448396" cy="44839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C:\Users\USER\Downloads\mail.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83168" y="4193775"/>
                <a:ext cx="448396" cy="44839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C:\Users\USER\Downloads\mail.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91748" y="4152163"/>
                <a:ext cx="448396" cy="44839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C:\Users\USER\Downloads\mail.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28493" y="5180738"/>
                <a:ext cx="448396" cy="44839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C:\Users\USER\Downloads\mail.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10420" y="4823736"/>
                <a:ext cx="448396" cy="44839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USER\Downloads\mail.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43351" y="5235496"/>
                <a:ext cx="448396" cy="448397"/>
              </a:xfrm>
              <a:prstGeom prst="rect">
                <a:avLst/>
              </a:prstGeom>
              <a:noFill/>
              <a:extLst>
                <a:ext uri="{909E8E84-426E-40DD-AFC4-6F175D3DCCD1}">
                  <a14:hiddenFill xmlns:a14="http://schemas.microsoft.com/office/drawing/2010/main">
                    <a:solidFill>
                      <a:srgbClr val="FFFFFF"/>
                    </a:solidFill>
                  </a14:hiddenFill>
                </a:ext>
              </a:extLst>
            </p:spPr>
          </p:pic>
          <p:sp>
            <p:nvSpPr>
              <p:cNvPr id="45" name="직사각형 44"/>
              <p:cNvSpPr/>
              <p:nvPr/>
            </p:nvSpPr>
            <p:spPr>
              <a:xfrm>
                <a:off x="2646676" y="3894062"/>
                <a:ext cx="866415" cy="265807"/>
              </a:xfrm>
              <a:prstGeom prst="rect">
                <a:avLst/>
              </a:prstGeom>
            </p:spPr>
            <p:txBody>
              <a:bodyPr wrap="square">
                <a:spAutoFit/>
              </a:bodyPr>
              <a:lstStyle/>
              <a:p>
                <a:pPr algn="ctr"/>
                <a:r>
                  <a:rPr lang="en-US" altLang="ko-KR" sz="1300" dirty="0">
                    <a:solidFill>
                      <a:prstClr val="black">
                        <a:lumMod val="85000"/>
                        <a:lumOff val="15000"/>
                      </a:prstClr>
                    </a:solidFill>
                    <a:latin typeface="SamsungOne 400" panose="020B0503030303020204" pitchFamily="34" charset="0"/>
                  </a:rPr>
                  <a:t>Label</a:t>
                </a:r>
                <a:endParaRPr lang="ko-KR" altLang="en-US" sz="1300" dirty="0">
                  <a:solidFill>
                    <a:prstClr val="black">
                      <a:lumMod val="85000"/>
                      <a:lumOff val="15000"/>
                    </a:prstClr>
                  </a:solidFill>
                  <a:latin typeface="SamsungOne 400" panose="020B0503030303020204" pitchFamily="34" charset="0"/>
                </a:endParaRPr>
              </a:p>
            </p:txBody>
          </p:sp>
          <p:sp>
            <p:nvSpPr>
              <p:cNvPr id="46" name="직사각형 45"/>
              <p:cNvSpPr/>
              <p:nvPr/>
            </p:nvSpPr>
            <p:spPr>
              <a:xfrm>
                <a:off x="3570909" y="4655974"/>
                <a:ext cx="866415" cy="265807"/>
              </a:xfrm>
              <a:prstGeom prst="rect">
                <a:avLst/>
              </a:prstGeom>
            </p:spPr>
            <p:txBody>
              <a:bodyPr wrap="square">
                <a:spAutoFit/>
              </a:bodyPr>
              <a:lstStyle/>
              <a:p>
                <a:pPr algn="ctr"/>
                <a:r>
                  <a:rPr lang="en-US" altLang="ko-KR" sz="1300" dirty="0">
                    <a:solidFill>
                      <a:prstClr val="black">
                        <a:lumMod val="85000"/>
                        <a:lumOff val="15000"/>
                      </a:prstClr>
                    </a:solidFill>
                    <a:latin typeface="SamsungOne 400" panose="020B0503030303020204" pitchFamily="34" charset="0"/>
                  </a:rPr>
                  <a:t>Sample</a:t>
                </a:r>
                <a:endParaRPr lang="ko-KR" altLang="en-US" sz="1300" dirty="0">
                  <a:solidFill>
                    <a:prstClr val="black">
                      <a:lumMod val="85000"/>
                      <a:lumOff val="15000"/>
                    </a:prstClr>
                  </a:solidFill>
                  <a:latin typeface="SamsungOne 400" panose="020B0503030303020204" pitchFamily="34" charset="0"/>
                </a:endParaRPr>
              </a:p>
            </p:txBody>
          </p:sp>
          <p:grpSp>
            <p:nvGrpSpPr>
              <p:cNvPr id="47" name="그룹 46"/>
              <p:cNvGrpSpPr/>
              <p:nvPr/>
            </p:nvGrpSpPr>
            <p:grpSpPr>
              <a:xfrm>
                <a:off x="1679353" y="4159869"/>
                <a:ext cx="641910" cy="346436"/>
                <a:chOff x="1725031" y="4030895"/>
                <a:chExt cx="706101" cy="381079"/>
              </a:xfrm>
            </p:grpSpPr>
            <p:grpSp>
              <p:nvGrpSpPr>
                <p:cNvPr id="73" name="그룹 72"/>
                <p:cNvGrpSpPr/>
                <p:nvPr/>
              </p:nvGrpSpPr>
              <p:grpSpPr>
                <a:xfrm rot="20532591">
                  <a:off x="1725031" y="4126098"/>
                  <a:ext cx="451522" cy="285876"/>
                  <a:chOff x="1569196" y="4087678"/>
                  <a:chExt cx="572888" cy="362716"/>
                </a:xfrm>
              </p:grpSpPr>
              <p:pic>
                <p:nvPicPr>
                  <p:cNvPr id="75"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98655">
                    <a:off x="1569196" y="4087678"/>
                    <a:ext cx="572888" cy="362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5" descr="C:\Users\USER\Downloads\check.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20708727">
                    <a:off x="1700936" y="4125592"/>
                    <a:ext cx="286888" cy="286888"/>
                  </a:xfrm>
                  <a:prstGeom prst="rect">
                    <a:avLst/>
                  </a:prstGeom>
                  <a:noFill/>
                  <a:extLst>
                    <a:ext uri="{909E8E84-426E-40DD-AFC4-6F175D3DCCD1}">
                      <a14:hiddenFill xmlns:a14="http://schemas.microsoft.com/office/drawing/2010/main">
                        <a:solidFill>
                          <a:srgbClr val="FFFFFF"/>
                        </a:solidFill>
                      </a14:hiddenFill>
                    </a:ext>
                  </a:extLst>
                </p:spPr>
              </p:pic>
            </p:grpSp>
            <p:sp>
              <p:nvSpPr>
                <p:cNvPr id="74" name="원호 73"/>
                <p:cNvSpPr/>
                <p:nvPr/>
              </p:nvSpPr>
              <p:spPr>
                <a:xfrm>
                  <a:off x="2066949" y="4030895"/>
                  <a:ext cx="364183" cy="283915"/>
                </a:xfrm>
                <a:prstGeom prst="arc">
                  <a:avLst>
                    <a:gd name="adj1" fmla="val 12077785"/>
                    <a:gd name="adj2" fmla="val 0"/>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grpSp>
            <p:nvGrpSpPr>
              <p:cNvPr id="48" name="그룹 47"/>
              <p:cNvGrpSpPr/>
              <p:nvPr/>
            </p:nvGrpSpPr>
            <p:grpSpPr>
              <a:xfrm>
                <a:off x="3161941" y="4142840"/>
                <a:ext cx="641910" cy="346436"/>
                <a:chOff x="1725031" y="4030895"/>
                <a:chExt cx="706101" cy="381079"/>
              </a:xfrm>
            </p:grpSpPr>
            <p:grpSp>
              <p:nvGrpSpPr>
                <p:cNvPr id="69" name="그룹 68"/>
                <p:cNvGrpSpPr/>
                <p:nvPr/>
              </p:nvGrpSpPr>
              <p:grpSpPr>
                <a:xfrm rot="20532591">
                  <a:off x="1725031" y="4126098"/>
                  <a:ext cx="451522" cy="285876"/>
                  <a:chOff x="1569196" y="4087678"/>
                  <a:chExt cx="572888" cy="362716"/>
                </a:xfrm>
              </p:grpSpPr>
              <p:pic>
                <p:nvPicPr>
                  <p:cNvPr id="71"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98655">
                    <a:off x="1569196" y="4087678"/>
                    <a:ext cx="572888" cy="362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 name="Picture 5" descr="C:\Users\USER\Downloads\check.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20708727">
                    <a:off x="1700936" y="4125592"/>
                    <a:ext cx="286888" cy="286888"/>
                  </a:xfrm>
                  <a:prstGeom prst="rect">
                    <a:avLst/>
                  </a:prstGeom>
                  <a:noFill/>
                  <a:extLst>
                    <a:ext uri="{909E8E84-426E-40DD-AFC4-6F175D3DCCD1}">
                      <a14:hiddenFill xmlns:a14="http://schemas.microsoft.com/office/drawing/2010/main">
                        <a:solidFill>
                          <a:srgbClr val="FFFFFF"/>
                        </a:solidFill>
                      </a14:hiddenFill>
                    </a:ext>
                  </a:extLst>
                </p:spPr>
              </p:pic>
            </p:grpSp>
            <p:sp>
              <p:nvSpPr>
                <p:cNvPr id="70" name="원호 69"/>
                <p:cNvSpPr/>
                <p:nvPr/>
              </p:nvSpPr>
              <p:spPr>
                <a:xfrm>
                  <a:off x="2066949" y="4030895"/>
                  <a:ext cx="364183" cy="283915"/>
                </a:xfrm>
                <a:prstGeom prst="arc">
                  <a:avLst>
                    <a:gd name="adj1" fmla="val 12077785"/>
                    <a:gd name="adj2" fmla="val 0"/>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grpSp>
            <p:nvGrpSpPr>
              <p:cNvPr id="49" name="그룹 48"/>
              <p:cNvGrpSpPr/>
              <p:nvPr/>
            </p:nvGrpSpPr>
            <p:grpSpPr>
              <a:xfrm>
                <a:off x="4101441" y="5180738"/>
                <a:ext cx="641910" cy="346436"/>
                <a:chOff x="1725031" y="4030895"/>
                <a:chExt cx="706101" cy="381079"/>
              </a:xfrm>
            </p:grpSpPr>
            <p:grpSp>
              <p:nvGrpSpPr>
                <p:cNvPr id="65" name="그룹 64"/>
                <p:cNvGrpSpPr/>
                <p:nvPr/>
              </p:nvGrpSpPr>
              <p:grpSpPr>
                <a:xfrm rot="20532591">
                  <a:off x="1725031" y="4126098"/>
                  <a:ext cx="451522" cy="285876"/>
                  <a:chOff x="1569196" y="4087678"/>
                  <a:chExt cx="572888" cy="362716"/>
                </a:xfrm>
              </p:grpSpPr>
              <p:pic>
                <p:nvPicPr>
                  <p:cNvPr id="67"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98655">
                    <a:off x="1569196" y="4087678"/>
                    <a:ext cx="572888" cy="362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5" descr="C:\Users\USER\Downloads\check.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20708727">
                    <a:off x="1700936" y="4125592"/>
                    <a:ext cx="286888" cy="286888"/>
                  </a:xfrm>
                  <a:prstGeom prst="rect">
                    <a:avLst/>
                  </a:prstGeom>
                  <a:noFill/>
                  <a:extLst>
                    <a:ext uri="{909E8E84-426E-40DD-AFC4-6F175D3DCCD1}">
                      <a14:hiddenFill xmlns:a14="http://schemas.microsoft.com/office/drawing/2010/main">
                        <a:solidFill>
                          <a:srgbClr val="FFFFFF"/>
                        </a:solidFill>
                      </a14:hiddenFill>
                    </a:ext>
                  </a:extLst>
                </p:spPr>
              </p:pic>
            </p:grpSp>
            <p:sp>
              <p:nvSpPr>
                <p:cNvPr id="66" name="원호 65"/>
                <p:cNvSpPr/>
                <p:nvPr/>
              </p:nvSpPr>
              <p:spPr>
                <a:xfrm>
                  <a:off x="2066949" y="4030895"/>
                  <a:ext cx="364183" cy="283915"/>
                </a:xfrm>
                <a:prstGeom prst="arc">
                  <a:avLst>
                    <a:gd name="adj1" fmla="val 12077785"/>
                    <a:gd name="adj2" fmla="val 0"/>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grpSp>
            <p:nvGrpSpPr>
              <p:cNvPr id="50" name="그룹 49"/>
              <p:cNvGrpSpPr/>
              <p:nvPr/>
            </p:nvGrpSpPr>
            <p:grpSpPr>
              <a:xfrm>
                <a:off x="2295953" y="4784941"/>
                <a:ext cx="623958" cy="327024"/>
                <a:chOff x="2403290" y="4718474"/>
                <a:chExt cx="686354" cy="359726"/>
              </a:xfrm>
            </p:grpSpPr>
            <p:grpSp>
              <p:nvGrpSpPr>
                <p:cNvPr id="61" name="그룹 60"/>
                <p:cNvGrpSpPr/>
                <p:nvPr/>
              </p:nvGrpSpPr>
              <p:grpSpPr>
                <a:xfrm>
                  <a:off x="2403290" y="4792324"/>
                  <a:ext cx="451522" cy="285876"/>
                  <a:chOff x="2383543" y="4813677"/>
                  <a:chExt cx="451522" cy="285876"/>
                </a:xfrm>
              </p:grpSpPr>
              <p:pic>
                <p:nvPicPr>
                  <p:cNvPr id="63"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9631246">
                    <a:off x="2383543" y="4813677"/>
                    <a:ext cx="451522" cy="285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3" descr="C:\Users\USER\Downloads\block.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V="1">
                    <a:off x="2488515" y="4836622"/>
                    <a:ext cx="241578" cy="241578"/>
                  </a:xfrm>
                  <a:prstGeom prst="rect">
                    <a:avLst/>
                  </a:prstGeom>
                  <a:noFill/>
                  <a:extLst>
                    <a:ext uri="{909E8E84-426E-40DD-AFC4-6F175D3DCCD1}">
                      <a14:hiddenFill xmlns:a14="http://schemas.microsoft.com/office/drawing/2010/main">
                        <a:solidFill>
                          <a:srgbClr val="FFFFFF"/>
                        </a:solidFill>
                      </a14:hiddenFill>
                    </a:ext>
                  </a:extLst>
                </p:spPr>
              </p:pic>
            </p:grpSp>
            <p:sp>
              <p:nvSpPr>
                <p:cNvPr id="62" name="원호 61"/>
                <p:cNvSpPr/>
                <p:nvPr/>
              </p:nvSpPr>
              <p:spPr>
                <a:xfrm>
                  <a:off x="2725461" y="4718474"/>
                  <a:ext cx="364183" cy="283915"/>
                </a:xfrm>
                <a:prstGeom prst="arc">
                  <a:avLst>
                    <a:gd name="adj1" fmla="val 12474758"/>
                    <a:gd name="adj2" fmla="val 0"/>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grpSp>
            <p:nvGrpSpPr>
              <p:cNvPr id="51" name="그룹 50"/>
              <p:cNvGrpSpPr/>
              <p:nvPr/>
            </p:nvGrpSpPr>
            <p:grpSpPr>
              <a:xfrm>
                <a:off x="4585051" y="4090949"/>
                <a:ext cx="623958" cy="327024"/>
                <a:chOff x="2403290" y="4718474"/>
                <a:chExt cx="686354" cy="359726"/>
              </a:xfrm>
            </p:grpSpPr>
            <p:grpSp>
              <p:nvGrpSpPr>
                <p:cNvPr id="57" name="그룹 56"/>
                <p:cNvGrpSpPr/>
                <p:nvPr/>
              </p:nvGrpSpPr>
              <p:grpSpPr>
                <a:xfrm>
                  <a:off x="2403290" y="4792324"/>
                  <a:ext cx="451522" cy="285876"/>
                  <a:chOff x="2383543" y="4813677"/>
                  <a:chExt cx="451522" cy="285876"/>
                </a:xfrm>
              </p:grpSpPr>
              <p:pic>
                <p:nvPicPr>
                  <p:cNvPr id="59"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9631246">
                    <a:off x="2383543" y="4813677"/>
                    <a:ext cx="451522" cy="285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 name="Picture 3" descr="C:\Users\USER\Downloads\block.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V="1">
                    <a:off x="2488515" y="4836622"/>
                    <a:ext cx="241578" cy="241578"/>
                  </a:xfrm>
                  <a:prstGeom prst="rect">
                    <a:avLst/>
                  </a:prstGeom>
                  <a:noFill/>
                  <a:extLst>
                    <a:ext uri="{909E8E84-426E-40DD-AFC4-6F175D3DCCD1}">
                      <a14:hiddenFill xmlns:a14="http://schemas.microsoft.com/office/drawing/2010/main">
                        <a:solidFill>
                          <a:srgbClr val="FFFFFF"/>
                        </a:solidFill>
                      </a14:hiddenFill>
                    </a:ext>
                  </a:extLst>
                </p:spPr>
              </p:pic>
            </p:grpSp>
            <p:sp>
              <p:nvSpPr>
                <p:cNvPr id="58" name="원호 57"/>
                <p:cNvSpPr/>
                <p:nvPr/>
              </p:nvSpPr>
              <p:spPr>
                <a:xfrm>
                  <a:off x="2725461" y="4718474"/>
                  <a:ext cx="364183" cy="283915"/>
                </a:xfrm>
                <a:prstGeom prst="arc">
                  <a:avLst>
                    <a:gd name="adj1" fmla="val 12474758"/>
                    <a:gd name="adj2" fmla="val 0"/>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grpSp>
            <p:nvGrpSpPr>
              <p:cNvPr id="52" name="그룹 51"/>
              <p:cNvGrpSpPr/>
              <p:nvPr/>
            </p:nvGrpSpPr>
            <p:grpSpPr>
              <a:xfrm>
                <a:off x="1318389" y="5128643"/>
                <a:ext cx="623958" cy="327024"/>
                <a:chOff x="2403290" y="4718474"/>
                <a:chExt cx="686354" cy="359726"/>
              </a:xfrm>
            </p:grpSpPr>
            <p:grpSp>
              <p:nvGrpSpPr>
                <p:cNvPr id="53" name="그룹 52"/>
                <p:cNvGrpSpPr/>
                <p:nvPr/>
              </p:nvGrpSpPr>
              <p:grpSpPr>
                <a:xfrm>
                  <a:off x="2403290" y="4792324"/>
                  <a:ext cx="451522" cy="285876"/>
                  <a:chOff x="2383543" y="4813677"/>
                  <a:chExt cx="451522" cy="285876"/>
                </a:xfrm>
              </p:grpSpPr>
              <p:pic>
                <p:nvPicPr>
                  <p:cNvPr id="55"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9631246">
                    <a:off x="2383543" y="4813677"/>
                    <a:ext cx="451522" cy="285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 name="Picture 3" descr="C:\Users\USER\Downloads\block.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V="1">
                    <a:off x="2488515" y="4836622"/>
                    <a:ext cx="241578" cy="241578"/>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원호 53"/>
                <p:cNvSpPr/>
                <p:nvPr/>
              </p:nvSpPr>
              <p:spPr>
                <a:xfrm>
                  <a:off x="2725461" y="4718474"/>
                  <a:ext cx="364183" cy="283915"/>
                </a:xfrm>
                <a:prstGeom prst="arc">
                  <a:avLst>
                    <a:gd name="adj1" fmla="val 12474758"/>
                    <a:gd name="adj2" fmla="val 0"/>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grpSp>
        <p:sp>
          <p:nvSpPr>
            <p:cNvPr id="80" name="TextBox 79">
              <a:extLst>
                <a:ext uri="{FF2B5EF4-FFF2-40B4-BE49-F238E27FC236}">
                  <a16:creationId xmlns:a16="http://schemas.microsoft.com/office/drawing/2014/main" xmlns="" id="{A9A3B5D9-0302-4F5D-B9FD-1E615F7D1445}"/>
                </a:ext>
              </a:extLst>
            </p:cNvPr>
            <p:cNvSpPr txBox="1"/>
            <p:nvPr/>
          </p:nvSpPr>
          <p:spPr>
            <a:xfrm>
              <a:off x="1059620" y="3918125"/>
              <a:ext cx="1194126" cy="276999"/>
            </a:xfrm>
            <a:prstGeom prst="rect">
              <a:avLst/>
            </a:prstGeom>
            <a:noFill/>
          </p:spPr>
          <p:txBody>
            <a:bodyPr wrap="square">
              <a:spAutoFit/>
            </a:bodyPr>
            <a:lstStyle/>
            <a:p>
              <a:pPr algn="ctr"/>
              <a:r>
                <a:rPr lang="en-US" altLang="ko-KR" sz="1200" b="1" dirty="0">
                  <a:solidFill>
                    <a:srgbClr val="1429A0"/>
                  </a:solidFill>
                  <a:latin typeface="SamsungOne 400" pitchFamily="34" charset="0"/>
                  <a:ea typeface="SamsungOne 400" pitchFamily="34" charset="0"/>
                </a:rPr>
                <a:t>Training Set</a:t>
              </a:r>
              <a:endParaRPr lang="ko-KR" altLang="en-US" sz="1200" dirty="0"/>
            </a:p>
          </p:txBody>
        </p:sp>
      </p:grpSp>
    </p:spTree>
    <p:custDataLst>
      <p:tags r:id="rId1"/>
    </p:custDataLst>
    <p:extLst>
      <p:ext uri="{BB962C8B-B14F-4D97-AF65-F5344CB8AC3E}">
        <p14:creationId xmlns:p14="http://schemas.microsoft.com/office/powerpoint/2010/main" val="15940539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1.5. Types and Choices of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2" name="직사각형 1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40" name="직사각형 139">
            <a:extLst>
              <a:ext uri="{FF2B5EF4-FFF2-40B4-BE49-F238E27FC236}">
                <a16:creationId xmlns:a16="http://schemas.microsoft.com/office/drawing/2014/main" xmlns="" id="{1AAAD86C-DEA2-4927-B1CF-AA24975E6269}"/>
              </a:ext>
            </a:extLst>
          </p:cNvPr>
          <p:cNvSpPr/>
          <p:nvPr/>
        </p:nvSpPr>
        <p:spPr>
          <a:xfrm>
            <a:off x="702940" y="1700808"/>
            <a:ext cx="8632825"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Data mining is a combination of statistics and machine learning (or artificial intelligence). The problem to be solved by machine learning is in line with the problem of data mining.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figure below shows a guide to solving problems with Scikit-learn, a Python module for machine learning.</a:t>
            </a:r>
          </a:p>
        </p:txBody>
      </p:sp>
      <p:sp>
        <p:nvSpPr>
          <p:cNvPr id="141" name="직사각형 140">
            <a:extLst>
              <a:ext uri="{FF2B5EF4-FFF2-40B4-BE49-F238E27FC236}">
                <a16:creationId xmlns:a16="http://schemas.microsoft.com/office/drawing/2014/main" xmlns="" id="{6DEA30F1-BE1D-45D9-9166-79D3EA00766A}"/>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Supervised Learning</a:t>
            </a:r>
          </a:p>
        </p:txBody>
      </p:sp>
      <p:grpSp>
        <p:nvGrpSpPr>
          <p:cNvPr id="35" name="그룹 34"/>
          <p:cNvGrpSpPr/>
          <p:nvPr/>
        </p:nvGrpSpPr>
        <p:grpSpPr>
          <a:xfrm>
            <a:off x="1147963" y="2596162"/>
            <a:ext cx="7363528" cy="3742133"/>
            <a:chOff x="1147963" y="2596162"/>
            <a:chExt cx="7363528" cy="3742133"/>
          </a:xfrm>
        </p:grpSpPr>
        <p:sp>
          <p:nvSpPr>
            <p:cNvPr id="18" name="TextBox 17">
              <a:extLst>
                <a:ext uri="{FF2B5EF4-FFF2-40B4-BE49-F238E27FC236}">
                  <a16:creationId xmlns:a16="http://schemas.microsoft.com/office/drawing/2014/main" xmlns="" id="{30D7650F-E825-4C60-B89E-B652AB59BE89}"/>
                </a:ext>
              </a:extLst>
            </p:cNvPr>
            <p:cNvSpPr txBox="1"/>
            <p:nvPr/>
          </p:nvSpPr>
          <p:spPr>
            <a:xfrm>
              <a:off x="3896167" y="5815075"/>
              <a:ext cx="2016224" cy="523220"/>
            </a:xfrm>
            <a:prstGeom prst="rect">
              <a:avLst/>
            </a:prstGeom>
            <a:noFill/>
          </p:spPr>
          <p:txBody>
            <a:bodyPr wrap="square" rtlCol="0">
              <a:spAutoFit/>
            </a:bodyPr>
            <a:lstStyle/>
            <a:p>
              <a:pPr algn="ctr"/>
              <a:r>
                <a:rPr lang="en-US" altLang="ko-KR" sz="1400" b="1" dirty="0">
                  <a:solidFill>
                    <a:prstClr val="black">
                      <a:lumMod val="85000"/>
                      <a:lumOff val="15000"/>
                    </a:prstClr>
                  </a:solidFill>
                  <a:latin typeface="SamsungOne 400" panose="020B0503030303020204" pitchFamily="34" charset="0"/>
                </a:rPr>
                <a:t>scikit-learn algorithm cheat-sheet </a:t>
              </a:r>
              <a:endParaRPr lang="ko-KR" altLang="en-US" sz="1400" b="1" dirty="0">
                <a:solidFill>
                  <a:prstClr val="black">
                    <a:lumMod val="85000"/>
                    <a:lumOff val="15000"/>
                  </a:prstClr>
                </a:solidFill>
                <a:latin typeface="SamsungOne 400" panose="020B0503030303020204" pitchFamily="34" charset="0"/>
              </a:endParaRPr>
            </a:p>
          </p:txBody>
        </p:sp>
        <p:pic>
          <p:nvPicPr>
            <p:cNvPr id="139" name="그림 138">
              <a:extLst>
                <a:ext uri="{FF2B5EF4-FFF2-40B4-BE49-F238E27FC236}">
                  <a16:creationId xmlns:a16="http://schemas.microsoft.com/office/drawing/2014/main" xmlns="" id="{19F9A307-816B-41CE-A93F-C32E8669A6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1548" y="2596162"/>
              <a:ext cx="7319943" cy="3690335"/>
            </a:xfrm>
            <a:prstGeom prst="rect">
              <a:avLst/>
            </a:prstGeom>
          </p:spPr>
        </p:pic>
        <p:sp>
          <p:nvSpPr>
            <p:cNvPr id="2" name="직사각형 1"/>
            <p:cNvSpPr/>
            <p:nvPr/>
          </p:nvSpPr>
          <p:spPr>
            <a:xfrm>
              <a:off x="4509204" y="3012440"/>
              <a:ext cx="52636" cy="96520"/>
            </a:xfrm>
            <a:prstGeom prst="rect">
              <a:avLst/>
            </a:prstGeom>
            <a:solidFill>
              <a:srgbClr val="D5E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 name="그룹 14"/>
            <p:cNvGrpSpPr/>
            <p:nvPr/>
          </p:nvGrpSpPr>
          <p:grpSpPr>
            <a:xfrm>
              <a:off x="1874905" y="3346516"/>
              <a:ext cx="749797" cy="292388"/>
              <a:chOff x="1874905" y="3346516"/>
              <a:chExt cx="749797" cy="292388"/>
            </a:xfrm>
          </p:grpSpPr>
          <p:sp>
            <p:nvSpPr>
              <p:cNvPr id="4" name="직사각형 3"/>
              <p:cNvSpPr/>
              <p:nvPr/>
            </p:nvSpPr>
            <p:spPr>
              <a:xfrm>
                <a:off x="1965960" y="3404234"/>
                <a:ext cx="575310" cy="194311"/>
              </a:xfrm>
              <a:prstGeom prst="rect">
                <a:avLst/>
              </a:prstGeom>
              <a:solidFill>
                <a:srgbClr val="7FD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p:cNvSpPr txBox="1"/>
              <p:nvPr/>
            </p:nvSpPr>
            <p:spPr>
              <a:xfrm>
                <a:off x="1874905" y="3346516"/>
                <a:ext cx="749797" cy="292388"/>
              </a:xfrm>
              <a:prstGeom prst="rect">
                <a:avLst/>
              </a:prstGeom>
              <a:noFill/>
            </p:spPr>
            <p:txBody>
              <a:bodyPr wrap="square" rtlCol="0">
                <a:spAutoFit/>
              </a:bodyPr>
              <a:lstStyle/>
              <a:p>
                <a:pPr algn="ctr"/>
                <a:r>
                  <a:rPr lang="en-US" altLang="ko-KR" sz="650" dirty="0">
                    <a:solidFill>
                      <a:srgbClr val="353F3A"/>
                    </a:solidFill>
                    <a:latin typeface="SamsungOne 400" panose="020B0503030303020204" pitchFamily="34" charset="0"/>
                    <a:ea typeface="SamsungOne 400" panose="020B0503030303020204" pitchFamily="34" charset="0"/>
                  </a:rPr>
                  <a:t>kernel</a:t>
                </a:r>
              </a:p>
              <a:p>
                <a:pPr algn="ctr"/>
                <a:r>
                  <a:rPr lang="en-US" altLang="ko-KR" sz="650" dirty="0">
                    <a:solidFill>
                      <a:srgbClr val="353F3A"/>
                    </a:solidFill>
                    <a:latin typeface="SamsungOne 400" panose="020B0503030303020204" pitchFamily="34" charset="0"/>
                    <a:ea typeface="SamsungOne 400" panose="020B0503030303020204" pitchFamily="34" charset="0"/>
                  </a:rPr>
                  <a:t>approximation</a:t>
                </a:r>
                <a:endParaRPr lang="ko-KR" altLang="en-US" sz="650" dirty="0">
                  <a:solidFill>
                    <a:srgbClr val="353F3A"/>
                  </a:solidFill>
                  <a:latin typeface="SamsungOne 400" panose="020B0503030303020204" pitchFamily="34" charset="0"/>
                  <a:ea typeface="SamsungOne 400" panose="020B0503030303020204" pitchFamily="34" charset="0"/>
                </a:endParaRPr>
              </a:p>
            </p:txBody>
          </p:sp>
        </p:grpSp>
        <p:grpSp>
          <p:nvGrpSpPr>
            <p:cNvPr id="26" name="그룹 25"/>
            <p:cNvGrpSpPr/>
            <p:nvPr/>
          </p:nvGrpSpPr>
          <p:grpSpPr>
            <a:xfrm>
              <a:off x="6756960" y="3845808"/>
              <a:ext cx="987133" cy="472772"/>
              <a:chOff x="6756960" y="3845808"/>
              <a:chExt cx="987133" cy="472772"/>
            </a:xfrm>
          </p:grpSpPr>
          <p:sp>
            <p:nvSpPr>
              <p:cNvPr id="17" name="직사각형 16"/>
              <p:cNvSpPr/>
              <p:nvPr/>
            </p:nvSpPr>
            <p:spPr>
              <a:xfrm>
                <a:off x="6807356" y="3894379"/>
                <a:ext cx="850744" cy="90882"/>
              </a:xfrm>
              <a:prstGeom prst="rect">
                <a:avLst/>
              </a:prstGeom>
              <a:solidFill>
                <a:srgbClr val="7FD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p:cNvSpPr txBox="1"/>
              <p:nvPr/>
            </p:nvSpPr>
            <p:spPr>
              <a:xfrm>
                <a:off x="6778272" y="3845808"/>
                <a:ext cx="965821" cy="192360"/>
              </a:xfrm>
              <a:prstGeom prst="rect">
                <a:avLst/>
              </a:prstGeom>
              <a:noFill/>
            </p:spPr>
            <p:txBody>
              <a:bodyPr wrap="square" rtlCol="0">
                <a:spAutoFit/>
              </a:bodyPr>
              <a:lstStyle/>
              <a:p>
                <a:pPr algn="ctr"/>
                <a:r>
                  <a:rPr lang="en-US" altLang="ko-KR" sz="650" dirty="0">
                    <a:solidFill>
                      <a:srgbClr val="353F3A"/>
                    </a:solidFill>
                    <a:latin typeface="SamsungOne 400" panose="020B0503030303020204" pitchFamily="34" charset="0"/>
                    <a:ea typeface="SamsungOne 400" panose="020B0503030303020204" pitchFamily="34" charset="0"/>
                  </a:rPr>
                  <a:t>SVR (kernel=‘linear’)</a:t>
                </a:r>
                <a:endParaRPr lang="ko-KR" altLang="en-US" sz="650" dirty="0">
                  <a:solidFill>
                    <a:srgbClr val="353F3A"/>
                  </a:solidFill>
                  <a:latin typeface="SamsungOne 400" panose="020B0503030303020204" pitchFamily="34" charset="0"/>
                  <a:ea typeface="SamsungOne 400" panose="020B0503030303020204" pitchFamily="34" charset="0"/>
                </a:endParaRPr>
              </a:p>
            </p:txBody>
          </p:sp>
          <p:sp>
            <p:nvSpPr>
              <p:cNvPr id="21" name="직사각형 20"/>
              <p:cNvSpPr/>
              <p:nvPr/>
            </p:nvSpPr>
            <p:spPr>
              <a:xfrm>
                <a:off x="6786044" y="4174791"/>
                <a:ext cx="850744" cy="90882"/>
              </a:xfrm>
              <a:prstGeom prst="rect">
                <a:avLst/>
              </a:prstGeom>
              <a:solidFill>
                <a:srgbClr val="7FD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p:cNvSpPr txBox="1"/>
              <p:nvPr/>
            </p:nvSpPr>
            <p:spPr>
              <a:xfrm>
                <a:off x="6756960" y="4126220"/>
                <a:ext cx="965821" cy="192360"/>
              </a:xfrm>
              <a:prstGeom prst="rect">
                <a:avLst/>
              </a:prstGeom>
              <a:noFill/>
            </p:spPr>
            <p:txBody>
              <a:bodyPr wrap="square" rtlCol="0">
                <a:spAutoFit/>
              </a:bodyPr>
              <a:lstStyle/>
              <a:p>
                <a:pPr algn="ctr"/>
                <a:r>
                  <a:rPr lang="en-US" altLang="ko-KR" sz="650" dirty="0">
                    <a:solidFill>
                      <a:srgbClr val="353F3A"/>
                    </a:solidFill>
                    <a:latin typeface="SamsungOne 400" panose="020B0503030303020204" pitchFamily="34" charset="0"/>
                    <a:ea typeface="SamsungOne 400" panose="020B0503030303020204" pitchFamily="34" charset="0"/>
                  </a:rPr>
                  <a:t>SVR (kernel=‘rbf’)</a:t>
                </a:r>
                <a:endParaRPr lang="ko-KR" altLang="en-US" sz="650" dirty="0">
                  <a:solidFill>
                    <a:srgbClr val="353F3A"/>
                  </a:solidFill>
                  <a:latin typeface="SamsungOne 400" panose="020B0503030303020204" pitchFamily="34" charset="0"/>
                  <a:ea typeface="SamsungOne 400" panose="020B0503030303020204" pitchFamily="34" charset="0"/>
                </a:endParaRPr>
              </a:p>
            </p:txBody>
          </p:sp>
        </p:grpSp>
        <p:grpSp>
          <p:nvGrpSpPr>
            <p:cNvPr id="9" name="그룹 8"/>
            <p:cNvGrpSpPr/>
            <p:nvPr/>
          </p:nvGrpSpPr>
          <p:grpSpPr>
            <a:xfrm>
              <a:off x="4092816" y="3814785"/>
              <a:ext cx="749797" cy="192360"/>
              <a:chOff x="4092816" y="3814785"/>
              <a:chExt cx="749797" cy="192360"/>
            </a:xfrm>
          </p:grpSpPr>
          <p:sp>
            <p:nvSpPr>
              <p:cNvPr id="27" name="직사각형 26"/>
              <p:cNvSpPr/>
              <p:nvPr/>
            </p:nvSpPr>
            <p:spPr>
              <a:xfrm>
                <a:off x="4220790" y="3872865"/>
                <a:ext cx="488370" cy="80010"/>
              </a:xfrm>
              <a:prstGeom prst="rect">
                <a:avLst/>
              </a:prstGeom>
              <a:solidFill>
                <a:srgbClr val="D5E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p:cNvSpPr txBox="1"/>
              <p:nvPr/>
            </p:nvSpPr>
            <p:spPr>
              <a:xfrm>
                <a:off x="4092816" y="3814785"/>
                <a:ext cx="749797" cy="192360"/>
              </a:xfrm>
              <a:prstGeom prst="rect">
                <a:avLst/>
              </a:prstGeom>
              <a:noFill/>
            </p:spPr>
            <p:txBody>
              <a:bodyPr wrap="square" rtlCol="0">
                <a:spAutoFit/>
              </a:bodyPr>
              <a:lstStyle/>
              <a:p>
                <a:pPr algn="ctr"/>
                <a:r>
                  <a:rPr lang="en-US" altLang="ko-KR" sz="650" dirty="0">
                    <a:solidFill>
                      <a:srgbClr val="353F3A"/>
                    </a:solidFill>
                    <a:latin typeface="SamsungOne 400" panose="020B0503030303020204" pitchFamily="34" charset="0"/>
                    <a:ea typeface="SamsungOne 400" panose="020B0503030303020204" pitchFamily="34" charset="0"/>
                  </a:rPr>
                  <a:t>labeled data</a:t>
                </a:r>
                <a:endParaRPr lang="ko-KR" altLang="en-US" sz="650" dirty="0">
                  <a:solidFill>
                    <a:srgbClr val="353F3A"/>
                  </a:solidFill>
                  <a:latin typeface="SamsungOne 400" panose="020B0503030303020204" pitchFamily="34" charset="0"/>
                  <a:ea typeface="SamsungOne 400" panose="020B0503030303020204" pitchFamily="34" charset="0"/>
                </a:endParaRPr>
              </a:p>
            </p:txBody>
          </p:sp>
        </p:grpSp>
        <p:grpSp>
          <p:nvGrpSpPr>
            <p:cNvPr id="32" name="그룹 31"/>
            <p:cNvGrpSpPr/>
            <p:nvPr/>
          </p:nvGrpSpPr>
          <p:grpSpPr>
            <a:xfrm>
              <a:off x="2772122" y="5065739"/>
              <a:ext cx="938818" cy="292388"/>
              <a:chOff x="4001758" y="4011364"/>
              <a:chExt cx="938818" cy="292388"/>
            </a:xfrm>
          </p:grpSpPr>
          <p:sp>
            <p:nvSpPr>
              <p:cNvPr id="33" name="타원 32"/>
              <p:cNvSpPr/>
              <p:nvPr/>
            </p:nvSpPr>
            <p:spPr>
              <a:xfrm>
                <a:off x="4010936" y="4058645"/>
                <a:ext cx="929640" cy="222885"/>
              </a:xfrm>
              <a:prstGeom prst="ellipse">
                <a:avLst/>
              </a:prstGeom>
              <a:solidFill>
                <a:srgbClr val="D5E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p:cNvSpPr txBox="1"/>
              <p:nvPr/>
            </p:nvSpPr>
            <p:spPr>
              <a:xfrm>
                <a:off x="4001758" y="4011364"/>
                <a:ext cx="936104" cy="292388"/>
              </a:xfrm>
              <a:prstGeom prst="rect">
                <a:avLst/>
              </a:prstGeom>
              <a:noFill/>
            </p:spPr>
            <p:txBody>
              <a:bodyPr wrap="square" rtlCol="0">
                <a:spAutoFit/>
              </a:bodyPr>
              <a:lstStyle/>
              <a:p>
                <a:pPr algn="ctr"/>
                <a:r>
                  <a:rPr lang="en-US" altLang="ko-KR" sz="650" dirty="0">
                    <a:solidFill>
                      <a:srgbClr val="353F3A"/>
                    </a:solidFill>
                    <a:latin typeface="SamsungOne 400" panose="020B0503030303020204" pitchFamily="34" charset="0"/>
                    <a:ea typeface="SamsungOne 400" panose="020B0503030303020204" pitchFamily="34" charset="0"/>
                  </a:rPr>
                  <a:t>number of </a:t>
                </a:r>
              </a:p>
              <a:p>
                <a:pPr algn="ctr"/>
                <a:r>
                  <a:rPr lang="en-US" altLang="ko-KR" sz="650" dirty="0">
                    <a:solidFill>
                      <a:srgbClr val="353F3A"/>
                    </a:solidFill>
                    <a:latin typeface="SamsungOne 400" panose="020B0503030303020204" pitchFamily="34" charset="0"/>
                    <a:ea typeface="SamsungOne 400" panose="020B0503030303020204" pitchFamily="34" charset="0"/>
                  </a:rPr>
                  <a:t>categories known</a:t>
                </a:r>
                <a:endParaRPr lang="ko-KR" altLang="en-US" sz="650" dirty="0">
                  <a:solidFill>
                    <a:srgbClr val="353F3A"/>
                  </a:solidFill>
                  <a:latin typeface="SamsungOne 400" panose="020B0503030303020204" pitchFamily="34" charset="0"/>
                  <a:ea typeface="SamsungOne 400" panose="020B0503030303020204" pitchFamily="34" charset="0"/>
                </a:endParaRPr>
              </a:p>
            </p:txBody>
          </p:sp>
        </p:grpSp>
        <p:grpSp>
          <p:nvGrpSpPr>
            <p:cNvPr id="36" name="그룹 35"/>
            <p:cNvGrpSpPr/>
            <p:nvPr/>
          </p:nvGrpSpPr>
          <p:grpSpPr>
            <a:xfrm>
              <a:off x="1147963" y="3733738"/>
              <a:ext cx="749797" cy="307777"/>
              <a:chOff x="1959888" y="3795270"/>
              <a:chExt cx="749797" cy="307777"/>
            </a:xfrm>
          </p:grpSpPr>
          <p:sp>
            <p:nvSpPr>
              <p:cNvPr id="37" name="직사각형 36"/>
              <p:cNvSpPr/>
              <p:nvPr/>
            </p:nvSpPr>
            <p:spPr>
              <a:xfrm>
                <a:off x="2135505" y="3854386"/>
                <a:ext cx="411875" cy="188595"/>
              </a:xfrm>
              <a:prstGeom prst="rect">
                <a:avLst/>
              </a:prstGeom>
              <a:solidFill>
                <a:srgbClr val="7FD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p:cNvSpPr txBox="1"/>
              <p:nvPr/>
            </p:nvSpPr>
            <p:spPr>
              <a:xfrm>
                <a:off x="1959888" y="3795270"/>
                <a:ext cx="749797" cy="307777"/>
              </a:xfrm>
              <a:prstGeom prst="rect">
                <a:avLst/>
              </a:prstGeom>
              <a:noFill/>
            </p:spPr>
            <p:txBody>
              <a:bodyPr wrap="square" rtlCol="0">
                <a:spAutoFit/>
              </a:bodyPr>
              <a:lstStyle/>
              <a:p>
                <a:pPr algn="ctr"/>
                <a:r>
                  <a:rPr lang="en-US" altLang="ko-KR" sz="700" dirty="0">
                    <a:solidFill>
                      <a:srgbClr val="353F3A"/>
                    </a:solidFill>
                    <a:latin typeface="SamsungOne 400" panose="020B0503030303020204" pitchFamily="34" charset="0"/>
                    <a:ea typeface="SamsungOne 400" panose="020B0503030303020204" pitchFamily="34" charset="0"/>
                  </a:rPr>
                  <a:t>Ensemble</a:t>
                </a:r>
              </a:p>
              <a:p>
                <a:pPr algn="ctr"/>
                <a:r>
                  <a:rPr lang="en-US" altLang="ko-KR" sz="700" dirty="0">
                    <a:solidFill>
                      <a:srgbClr val="353F3A"/>
                    </a:solidFill>
                    <a:latin typeface="SamsungOne 400" panose="020B0503030303020204" pitchFamily="34" charset="0"/>
                    <a:ea typeface="SamsungOne 400" panose="020B0503030303020204" pitchFamily="34" charset="0"/>
                  </a:rPr>
                  <a:t>Classifiers</a:t>
                </a:r>
                <a:endParaRPr lang="ko-KR" altLang="en-US" sz="700" dirty="0">
                  <a:solidFill>
                    <a:srgbClr val="353F3A"/>
                  </a:solidFill>
                  <a:latin typeface="SamsungOne 400" panose="020B0503030303020204" pitchFamily="34" charset="0"/>
                  <a:ea typeface="SamsungOne 400" panose="020B0503030303020204" pitchFamily="34" charset="0"/>
                </a:endParaRPr>
              </a:p>
            </p:txBody>
          </p:sp>
        </p:grpSp>
      </p:grpSp>
    </p:spTree>
    <p:custDataLst>
      <p:tags r:id="rId1"/>
    </p:custDataLst>
    <p:extLst>
      <p:ext uri="{BB962C8B-B14F-4D97-AF65-F5344CB8AC3E}">
        <p14:creationId xmlns:p14="http://schemas.microsoft.com/office/powerpoint/2010/main" val="38362234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xmlns="" id="{D8BF98C4-B566-4812-B5F0-560CFBA969E7}"/>
              </a:ext>
            </a:extLst>
          </p:cNvPr>
          <p:cNvSpPr/>
          <p:nvPr/>
        </p:nvSpPr>
        <p:spPr>
          <a:xfrm>
            <a:off x="702940" y="1700808"/>
            <a:ext cx="8632825" cy="1756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Looking at the figure below, statistics-based analysis is inevitable when there is a small amount of data.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statistics, at least 30 samples are needed to estimate the population’s features (parameters).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As the number of samples increases, they become closer to the parameters.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Some assumptions can be made based on approximately 30 data. The assumption is that if there are more than 30 samples, the data will be normally distributed based on the law of large numbers.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data mining or machine learning, a large amount of data (100,000 or more) is essential. </a:t>
            </a:r>
          </a:p>
        </p:txBody>
      </p:sp>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1.5. Types and Choices of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2" name="직사각형 1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32" name="직사각형 31">
            <a:extLst>
              <a:ext uri="{FF2B5EF4-FFF2-40B4-BE49-F238E27FC236}">
                <a16:creationId xmlns:a16="http://schemas.microsoft.com/office/drawing/2014/main" xmlns="" id="{B039622A-3945-4CCD-91FE-170ED30051F5}"/>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In the Case of Insufficient Data</a:t>
            </a:r>
          </a:p>
        </p:txBody>
      </p:sp>
      <p:grpSp>
        <p:nvGrpSpPr>
          <p:cNvPr id="49" name="그룹 48">
            <a:extLst>
              <a:ext uri="{FF2B5EF4-FFF2-40B4-BE49-F238E27FC236}">
                <a16:creationId xmlns:a16="http://schemas.microsoft.com/office/drawing/2014/main" xmlns="" id="{BB7A55A3-77A8-4ACA-94D5-5CBFBD784CF1}"/>
              </a:ext>
            </a:extLst>
          </p:cNvPr>
          <p:cNvGrpSpPr/>
          <p:nvPr/>
        </p:nvGrpSpPr>
        <p:grpSpPr>
          <a:xfrm>
            <a:off x="5455468" y="3883616"/>
            <a:ext cx="2776960" cy="2065664"/>
            <a:chOff x="5207730" y="3620520"/>
            <a:chExt cx="3008529" cy="2616792"/>
          </a:xfrm>
        </p:grpSpPr>
        <p:sp>
          <p:nvSpPr>
            <p:cNvPr id="56" name="직사각형 55">
              <a:extLst>
                <a:ext uri="{FF2B5EF4-FFF2-40B4-BE49-F238E27FC236}">
                  <a16:creationId xmlns:a16="http://schemas.microsoft.com/office/drawing/2014/main" xmlns="" id="{9A864480-2039-495E-93EB-58D8A859F8F1}"/>
                </a:ext>
              </a:extLst>
            </p:cNvPr>
            <p:cNvSpPr/>
            <p:nvPr/>
          </p:nvSpPr>
          <p:spPr>
            <a:xfrm>
              <a:off x="5207730" y="3620520"/>
              <a:ext cx="3008529" cy="2616792"/>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57" name="그룹 56">
              <a:extLst>
                <a:ext uri="{FF2B5EF4-FFF2-40B4-BE49-F238E27FC236}">
                  <a16:creationId xmlns:a16="http://schemas.microsoft.com/office/drawing/2014/main" xmlns="" id="{2B705A6E-398B-4143-9255-361D48FF9191}"/>
                </a:ext>
              </a:extLst>
            </p:cNvPr>
            <p:cNvGrpSpPr/>
            <p:nvPr/>
          </p:nvGrpSpPr>
          <p:grpSpPr>
            <a:xfrm>
              <a:off x="5767988" y="3693754"/>
              <a:ext cx="2042712" cy="2468746"/>
              <a:chOff x="4700253" y="3256373"/>
              <a:chExt cx="985500" cy="1191041"/>
            </a:xfrm>
          </p:grpSpPr>
          <p:sp>
            <p:nvSpPr>
              <p:cNvPr id="58" name="타원 57">
                <a:extLst>
                  <a:ext uri="{FF2B5EF4-FFF2-40B4-BE49-F238E27FC236}">
                    <a16:creationId xmlns:a16="http://schemas.microsoft.com/office/drawing/2014/main" xmlns="" id="{1F486B23-1B2F-4C9E-8ED4-6D4F1FDB2C04}"/>
                  </a:ext>
                </a:extLst>
              </p:cNvPr>
              <p:cNvSpPr/>
              <p:nvPr/>
            </p:nvSpPr>
            <p:spPr>
              <a:xfrm>
                <a:off x="4700253" y="3256373"/>
                <a:ext cx="412314" cy="412314"/>
              </a:xfrm>
              <a:prstGeom prst="ellipse">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100" b="1" dirty="0">
                    <a:solidFill>
                      <a:prstClr val="black">
                        <a:lumMod val="85000"/>
                        <a:lumOff val="15000"/>
                      </a:prstClr>
                    </a:solidFill>
                    <a:latin typeface="SamsungOne 400" panose="020B0503030303020204" pitchFamily="34" charset="0"/>
                  </a:rPr>
                  <a:t>get</a:t>
                </a:r>
              </a:p>
              <a:p>
                <a:pPr algn="ctr"/>
                <a:r>
                  <a:rPr lang="en-US" altLang="ko-KR" sz="1400" b="1" dirty="0">
                    <a:solidFill>
                      <a:prstClr val="black">
                        <a:lumMod val="85000"/>
                        <a:lumOff val="15000"/>
                      </a:prstClr>
                    </a:solidFill>
                    <a:latin typeface="SamsungOne 400" panose="020B0503030303020204" pitchFamily="34" charset="0"/>
                  </a:rPr>
                  <a:t>more data</a:t>
                </a:r>
                <a:endParaRPr lang="ko-KR" altLang="en-US" sz="1400" b="1" dirty="0">
                  <a:solidFill>
                    <a:prstClr val="black">
                      <a:lumMod val="85000"/>
                      <a:lumOff val="15000"/>
                    </a:prstClr>
                  </a:solidFill>
                  <a:latin typeface="SamsungOne 400" panose="020B0503030303020204" pitchFamily="34" charset="0"/>
                </a:endParaRPr>
              </a:p>
            </p:txBody>
          </p:sp>
          <p:sp>
            <p:nvSpPr>
              <p:cNvPr id="59" name="타원 58">
                <a:extLst>
                  <a:ext uri="{FF2B5EF4-FFF2-40B4-BE49-F238E27FC236}">
                    <a16:creationId xmlns:a16="http://schemas.microsoft.com/office/drawing/2014/main" xmlns="" id="{14E71DD6-CC21-475B-87E3-324C9BB1E1F0}"/>
                  </a:ext>
                </a:extLst>
              </p:cNvPr>
              <p:cNvSpPr/>
              <p:nvPr/>
            </p:nvSpPr>
            <p:spPr>
              <a:xfrm>
                <a:off x="5260660" y="3609956"/>
                <a:ext cx="425093" cy="412314"/>
              </a:xfrm>
              <a:prstGeom prst="ellipse">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200" b="1" dirty="0">
                    <a:solidFill>
                      <a:prstClr val="black">
                        <a:lumMod val="85000"/>
                        <a:lumOff val="15000"/>
                      </a:prstClr>
                    </a:solidFill>
                    <a:latin typeface="SamsungOne 400" panose="020B0503030303020204" pitchFamily="34" charset="0"/>
                  </a:rPr>
                  <a:t>&gt;50</a:t>
                </a:r>
              </a:p>
              <a:p>
                <a:pPr algn="ctr"/>
                <a:r>
                  <a:rPr lang="en-US" altLang="ko-KR" sz="1100" b="1" dirty="0">
                    <a:solidFill>
                      <a:prstClr val="black">
                        <a:lumMod val="85000"/>
                        <a:lumOff val="15000"/>
                      </a:prstClr>
                    </a:solidFill>
                    <a:latin typeface="SamsungOne 400" panose="020B0503030303020204" pitchFamily="34" charset="0"/>
                  </a:rPr>
                  <a:t>samples</a:t>
                </a:r>
                <a:endParaRPr lang="ko-KR" altLang="en-US" sz="1100" b="1" dirty="0">
                  <a:solidFill>
                    <a:prstClr val="black">
                      <a:lumMod val="85000"/>
                      <a:lumOff val="15000"/>
                    </a:prstClr>
                  </a:solidFill>
                  <a:latin typeface="SamsungOne 400" panose="020B0503030303020204" pitchFamily="34" charset="0"/>
                </a:endParaRPr>
              </a:p>
            </p:txBody>
          </p:sp>
          <p:sp>
            <p:nvSpPr>
              <p:cNvPr id="60" name="타원 59">
                <a:extLst>
                  <a:ext uri="{FF2B5EF4-FFF2-40B4-BE49-F238E27FC236}">
                    <a16:creationId xmlns:a16="http://schemas.microsoft.com/office/drawing/2014/main" xmlns="" id="{2A0E9E68-0881-4C11-8D12-9CA6FD9E20FC}"/>
                  </a:ext>
                </a:extLst>
              </p:cNvPr>
              <p:cNvSpPr/>
              <p:nvPr/>
            </p:nvSpPr>
            <p:spPr>
              <a:xfrm>
                <a:off x="4704245" y="4035101"/>
                <a:ext cx="504000" cy="412313"/>
              </a:xfrm>
              <a:prstGeom prst="ellipse">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50" b="1" dirty="0">
                    <a:solidFill>
                      <a:prstClr val="black">
                        <a:lumMod val="85000"/>
                        <a:lumOff val="15000"/>
                      </a:prstClr>
                    </a:solidFill>
                    <a:latin typeface="SamsungOne 400" panose="020B0503030303020204" pitchFamily="34" charset="0"/>
                  </a:rPr>
                  <a:t>predicting a </a:t>
                </a:r>
                <a:r>
                  <a:rPr lang="en-US" altLang="ko-KR" sz="1100" b="1" dirty="0">
                    <a:solidFill>
                      <a:prstClr val="black">
                        <a:lumMod val="85000"/>
                        <a:lumOff val="15000"/>
                      </a:prstClr>
                    </a:solidFill>
                    <a:latin typeface="SamsungOne 400" panose="020B0503030303020204" pitchFamily="34" charset="0"/>
                  </a:rPr>
                  <a:t>category</a:t>
                </a:r>
                <a:endParaRPr lang="ko-KR" altLang="en-US" sz="1100" b="1" dirty="0">
                  <a:solidFill>
                    <a:prstClr val="black">
                      <a:lumMod val="85000"/>
                      <a:lumOff val="15000"/>
                    </a:prstClr>
                  </a:solidFill>
                  <a:latin typeface="SamsungOne 400" panose="020B0503030303020204" pitchFamily="34" charset="0"/>
                </a:endParaRPr>
              </a:p>
            </p:txBody>
          </p:sp>
          <p:cxnSp>
            <p:nvCxnSpPr>
              <p:cNvPr id="61" name="직선 화살표 연결선 60">
                <a:extLst>
                  <a:ext uri="{FF2B5EF4-FFF2-40B4-BE49-F238E27FC236}">
                    <a16:creationId xmlns:a16="http://schemas.microsoft.com/office/drawing/2014/main" xmlns="" id="{37D837FB-022B-4C78-A763-ECE2E386DB3A}"/>
                  </a:ext>
                </a:extLst>
              </p:cNvPr>
              <p:cNvCxnSpPr>
                <a:cxnSpLocks/>
                <a:endCxn id="60" idx="7"/>
              </p:cNvCxnSpPr>
              <p:nvPr/>
            </p:nvCxnSpPr>
            <p:spPr>
              <a:xfrm flipH="1">
                <a:off x="5134436" y="3906511"/>
                <a:ext cx="121126" cy="188972"/>
              </a:xfrm>
              <a:prstGeom prst="straightConnector1">
                <a:avLst/>
              </a:prstGeom>
              <a:noFill/>
              <a:ln w="28575">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2" name="직선 화살표 연결선 61">
                <a:extLst>
                  <a:ext uri="{FF2B5EF4-FFF2-40B4-BE49-F238E27FC236}">
                    <a16:creationId xmlns:a16="http://schemas.microsoft.com/office/drawing/2014/main" xmlns="" id="{29CFE340-BCC9-47A6-B01B-462A1B8F65D2}"/>
                  </a:ext>
                </a:extLst>
              </p:cNvPr>
              <p:cNvCxnSpPr>
                <a:cxnSpLocks/>
                <a:stCxn id="59" idx="1"/>
              </p:cNvCxnSpPr>
              <p:nvPr/>
            </p:nvCxnSpPr>
            <p:spPr>
              <a:xfrm flipH="1" flipV="1">
                <a:off x="5112569" y="3552634"/>
                <a:ext cx="210345" cy="117704"/>
              </a:xfrm>
              <a:prstGeom prst="straightConnector1">
                <a:avLst/>
              </a:pr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63" name="TextBox 62">
                <a:extLst>
                  <a:ext uri="{FF2B5EF4-FFF2-40B4-BE49-F238E27FC236}">
                    <a16:creationId xmlns:a16="http://schemas.microsoft.com/office/drawing/2014/main" xmlns="" id="{94042C07-C659-4259-8992-BDA1FCBD1127}"/>
                  </a:ext>
                </a:extLst>
              </p:cNvPr>
              <p:cNvSpPr txBox="1"/>
              <p:nvPr/>
            </p:nvSpPr>
            <p:spPr>
              <a:xfrm>
                <a:off x="5180226" y="3490037"/>
                <a:ext cx="198677" cy="142918"/>
              </a:xfrm>
              <a:prstGeom prst="rect">
                <a:avLst/>
              </a:prstGeom>
              <a:noFill/>
            </p:spPr>
            <p:txBody>
              <a:bodyPr wrap="none" rtlCol="0">
                <a:spAutoFit/>
              </a:bodyPr>
              <a:lstStyle/>
              <a:p>
                <a:r>
                  <a:rPr lang="en-US" altLang="ko-KR" sz="1050" b="1" dirty="0">
                    <a:solidFill>
                      <a:srgbClr val="FF0000"/>
                    </a:solidFill>
                    <a:latin typeface="SamsungOne 400" panose="020B0503030303020204" pitchFamily="34" charset="0"/>
                  </a:rPr>
                  <a:t>No</a:t>
                </a:r>
                <a:endParaRPr lang="ko-KR" altLang="en-US" sz="1050" b="1" dirty="0">
                  <a:solidFill>
                    <a:srgbClr val="FF0000"/>
                  </a:solidFill>
                  <a:latin typeface="SamsungOne 400" panose="020B0503030303020204" pitchFamily="34" charset="0"/>
                </a:endParaRPr>
              </a:p>
            </p:txBody>
          </p:sp>
          <p:sp>
            <p:nvSpPr>
              <p:cNvPr id="64" name="TextBox 63">
                <a:extLst>
                  <a:ext uri="{FF2B5EF4-FFF2-40B4-BE49-F238E27FC236}">
                    <a16:creationId xmlns:a16="http://schemas.microsoft.com/office/drawing/2014/main" xmlns="" id="{D49689EA-C560-4AB2-A75A-5AA3A121EEAB}"/>
                  </a:ext>
                </a:extLst>
              </p:cNvPr>
              <p:cNvSpPr txBox="1"/>
              <p:nvPr/>
            </p:nvSpPr>
            <p:spPr>
              <a:xfrm>
                <a:off x="4943305" y="3801529"/>
                <a:ext cx="231159" cy="142918"/>
              </a:xfrm>
              <a:prstGeom prst="rect">
                <a:avLst/>
              </a:prstGeom>
              <a:noFill/>
            </p:spPr>
            <p:txBody>
              <a:bodyPr wrap="none" rtlCol="0">
                <a:spAutoFit/>
              </a:bodyPr>
              <a:lstStyle/>
              <a:p>
                <a:r>
                  <a:rPr lang="en-US" altLang="ko-KR" sz="1050" b="1" dirty="0">
                    <a:solidFill>
                      <a:schemeClr val="accent6"/>
                    </a:solidFill>
                    <a:latin typeface="SamsungOne 400" panose="020B0503030303020204" pitchFamily="34" charset="0"/>
                  </a:rPr>
                  <a:t>YES</a:t>
                </a:r>
                <a:endParaRPr lang="ko-KR" altLang="en-US" sz="1050" b="1" dirty="0">
                  <a:solidFill>
                    <a:schemeClr val="accent6"/>
                  </a:solidFill>
                  <a:latin typeface="SamsungOne 400" panose="020B0503030303020204" pitchFamily="34" charset="0"/>
                </a:endParaRPr>
              </a:p>
            </p:txBody>
          </p:sp>
        </p:grpSp>
      </p:grpSp>
      <p:pic>
        <p:nvPicPr>
          <p:cNvPr id="31" name="그림 30">
            <a:extLst>
              <a:ext uri="{FF2B5EF4-FFF2-40B4-BE49-F238E27FC236}">
                <a16:creationId xmlns:a16="http://schemas.microsoft.com/office/drawing/2014/main" xmlns="" id="{309425A1-BF09-4EC6-A9CF-187EA46A6F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46341" y="3883616"/>
            <a:ext cx="3731741" cy="2065664"/>
          </a:xfrm>
          <a:prstGeom prst="rect">
            <a:avLst/>
          </a:prstGeom>
        </p:spPr>
      </p:pic>
      <p:sp>
        <p:nvSpPr>
          <p:cNvPr id="20" name="화살표: 오른쪽 1">
            <a:extLst>
              <a:ext uri="{FF2B5EF4-FFF2-40B4-BE49-F238E27FC236}">
                <a16:creationId xmlns:a16="http://schemas.microsoft.com/office/drawing/2014/main" xmlns="" id="{32AB3C88-8FF2-4741-8C99-9F9B29F60660}"/>
              </a:ext>
            </a:extLst>
          </p:cNvPr>
          <p:cNvSpPr/>
          <p:nvPr/>
        </p:nvSpPr>
        <p:spPr>
          <a:xfrm>
            <a:off x="3854178" y="4245591"/>
            <a:ext cx="1720541" cy="193817"/>
          </a:xfrm>
          <a:prstGeom prst="rightArrow">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ustDataLst>
      <p:tags r:id="rId1"/>
    </p:custDataLst>
    <p:extLst>
      <p:ext uri="{BB962C8B-B14F-4D97-AF65-F5344CB8AC3E}">
        <p14:creationId xmlns:p14="http://schemas.microsoft.com/office/powerpoint/2010/main" val="8036086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xmlns="" id="{D8BF98C4-B566-4812-B5F0-560CFBA969E7}"/>
              </a:ext>
            </a:extLst>
          </p:cNvPr>
          <p:cNvSpPr/>
          <p:nvPr/>
        </p:nvSpPr>
        <p:spPr>
          <a:xfrm>
            <a:off x="702940" y="1700808"/>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See the below figure. If there is an answer among the predicted questions, and the answer is a numerical type, it is a</a:t>
            </a:r>
            <a:r>
              <a:rPr lang="en-US" altLang="ko-KR" sz="1300" b="1" dirty="0">
                <a:solidFill>
                  <a:srgbClr val="1429A0"/>
                </a:solidFill>
                <a:latin typeface="SamsungOne 400" panose="020B0503030303020204" pitchFamily="34" charset="0"/>
                <a:ea typeface="SamsungOne 400" panose="020B0503030303020204" pitchFamily="34" charset="0"/>
              </a:rPr>
              <a:t> </a:t>
            </a:r>
            <a:r>
              <a:rPr lang="en-US" altLang="ko-KR" sz="1300" dirty="0">
                <a:solidFill>
                  <a:srgbClr val="1429A0"/>
                </a:solidFill>
                <a:latin typeface="SamsungOne 400" panose="020B0503030303020204" pitchFamily="34" charset="0"/>
                <a:ea typeface="SamsungOne 400" panose="020B0503030303020204" pitchFamily="34" charset="0"/>
              </a:rPr>
              <a:t>regression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If the answer is a categorical type, it is a</a:t>
            </a:r>
            <a:r>
              <a:rPr lang="en-US" altLang="ko-KR" sz="1300" dirty="0">
                <a:solidFill>
                  <a:srgbClr val="1429A0"/>
                </a:solidFill>
                <a:latin typeface="SamsungOne 400" panose="020B0503030303020204" pitchFamily="34" charset="0"/>
                <a:ea typeface="SamsungOne 400" panose="020B0503030303020204" pitchFamily="34" charset="0"/>
              </a:rPr>
              <a:t> classification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p:txBody>
      </p:sp>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1.5. Types and Choices of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4" name="직사각형 1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5" name="직사각형 14">
            <a:extLst>
              <a:ext uri="{FF2B5EF4-FFF2-40B4-BE49-F238E27FC236}">
                <a16:creationId xmlns:a16="http://schemas.microsoft.com/office/drawing/2014/main" xmlns="" id="{80A08677-9E4A-4A94-BBBF-6A1A840F66D6}"/>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Supervised Learning</a:t>
            </a:r>
          </a:p>
        </p:txBody>
      </p:sp>
      <p:grpSp>
        <p:nvGrpSpPr>
          <p:cNvPr id="4" name="그룹 3"/>
          <p:cNvGrpSpPr/>
          <p:nvPr/>
        </p:nvGrpSpPr>
        <p:grpSpPr>
          <a:xfrm>
            <a:off x="913712" y="2370318"/>
            <a:ext cx="8211280" cy="3891377"/>
            <a:chOff x="913712" y="2370318"/>
            <a:chExt cx="8211280" cy="3891377"/>
          </a:xfrm>
        </p:grpSpPr>
        <p:grpSp>
          <p:nvGrpSpPr>
            <p:cNvPr id="3" name="그룹 2"/>
            <p:cNvGrpSpPr/>
            <p:nvPr/>
          </p:nvGrpSpPr>
          <p:grpSpPr>
            <a:xfrm>
              <a:off x="913712" y="2370318"/>
              <a:ext cx="8211280" cy="3891377"/>
              <a:chOff x="913712" y="2370318"/>
              <a:chExt cx="8211280" cy="3891377"/>
            </a:xfrm>
          </p:grpSpPr>
          <p:grpSp>
            <p:nvGrpSpPr>
              <p:cNvPr id="2" name="그룹 1"/>
              <p:cNvGrpSpPr/>
              <p:nvPr/>
            </p:nvGrpSpPr>
            <p:grpSpPr>
              <a:xfrm>
                <a:off x="913712" y="2370318"/>
                <a:ext cx="8211280" cy="3891377"/>
                <a:chOff x="913712" y="2370318"/>
                <a:chExt cx="8211280" cy="3891377"/>
              </a:xfrm>
            </p:grpSpPr>
            <p:grpSp>
              <p:nvGrpSpPr>
                <p:cNvPr id="19" name="그룹 18">
                  <a:extLst>
                    <a:ext uri="{FF2B5EF4-FFF2-40B4-BE49-F238E27FC236}">
                      <a16:creationId xmlns:a16="http://schemas.microsoft.com/office/drawing/2014/main" xmlns="" id="{8E248DCF-52F0-4ABA-817A-F1418A69848F}"/>
                    </a:ext>
                  </a:extLst>
                </p:cNvPr>
                <p:cNvGrpSpPr/>
                <p:nvPr/>
              </p:nvGrpSpPr>
              <p:grpSpPr>
                <a:xfrm>
                  <a:off x="913712" y="2370318"/>
                  <a:ext cx="8211280" cy="3891377"/>
                  <a:chOff x="1161708" y="2410773"/>
                  <a:chExt cx="7628585" cy="3615234"/>
                </a:xfrm>
              </p:grpSpPr>
              <p:pic>
                <p:nvPicPr>
                  <p:cNvPr id="20" name="그림 19">
                    <a:extLst>
                      <a:ext uri="{FF2B5EF4-FFF2-40B4-BE49-F238E27FC236}">
                        <a16:creationId xmlns:a16="http://schemas.microsoft.com/office/drawing/2014/main" xmlns="" id="{66736033-F0D8-4518-9A8F-BDA006D731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6466" y="2410773"/>
                    <a:ext cx="7029893" cy="3615234"/>
                  </a:xfrm>
                  <a:prstGeom prst="rect">
                    <a:avLst/>
                  </a:prstGeom>
                </p:spPr>
              </p:pic>
              <p:sp>
                <p:nvSpPr>
                  <p:cNvPr id="21" name="자유형 16">
                    <a:extLst>
                      <a:ext uri="{FF2B5EF4-FFF2-40B4-BE49-F238E27FC236}">
                        <a16:creationId xmlns:a16="http://schemas.microsoft.com/office/drawing/2014/main" xmlns="" id="{9383FE5B-36C9-48AF-AC0B-0D72EB0E085D}"/>
                      </a:ext>
                    </a:extLst>
                  </p:cNvPr>
                  <p:cNvSpPr/>
                  <p:nvPr/>
                </p:nvSpPr>
                <p:spPr>
                  <a:xfrm>
                    <a:off x="1161708" y="2428806"/>
                    <a:ext cx="7628585" cy="2050326"/>
                  </a:xfrm>
                  <a:custGeom>
                    <a:avLst/>
                    <a:gdLst>
                      <a:gd name="connsiteX0" fmla="*/ 7134477 w 7361574"/>
                      <a:gd name="connsiteY0" fmla="*/ 1321789 h 2689492"/>
                      <a:gd name="connsiteX1" fmla="*/ 4667048 w 7361574"/>
                      <a:gd name="connsiteY1" fmla="*/ 1205675 h 2689492"/>
                      <a:gd name="connsiteX2" fmla="*/ 3636534 w 7361574"/>
                      <a:gd name="connsiteY2" fmla="*/ 450932 h 2689492"/>
                      <a:gd name="connsiteX3" fmla="*/ 1531962 w 7361574"/>
                      <a:gd name="connsiteY3" fmla="*/ 989 h 2689492"/>
                      <a:gd name="connsiteX4" fmla="*/ 153105 w 7361574"/>
                      <a:gd name="connsiteY4" fmla="*/ 567046 h 2689492"/>
                      <a:gd name="connsiteX5" fmla="*/ 283734 w 7361574"/>
                      <a:gd name="connsiteY5" fmla="*/ 1829789 h 2689492"/>
                      <a:gd name="connsiteX6" fmla="*/ 2373791 w 7361574"/>
                      <a:gd name="connsiteY6" fmla="*/ 2091046 h 2689492"/>
                      <a:gd name="connsiteX7" fmla="*/ 2867277 w 7361574"/>
                      <a:gd name="connsiteY7" fmla="*/ 2599046 h 2689492"/>
                      <a:gd name="connsiteX8" fmla="*/ 4710591 w 7361574"/>
                      <a:gd name="connsiteY8" fmla="*/ 2642589 h 2689492"/>
                      <a:gd name="connsiteX9" fmla="*/ 6974820 w 7361574"/>
                      <a:gd name="connsiteY9" fmla="*/ 2570018 h 2689492"/>
                      <a:gd name="connsiteX10" fmla="*/ 7134477 w 7361574"/>
                      <a:gd name="connsiteY10" fmla="*/ 1321789 h 2689492"/>
                      <a:gd name="connsiteX0" fmla="*/ 6699049 w 7136146"/>
                      <a:gd name="connsiteY0" fmla="*/ 1454737 h 2680190"/>
                      <a:gd name="connsiteX1" fmla="*/ 4667048 w 7136146"/>
                      <a:gd name="connsiteY1" fmla="*/ 1205675 h 2680190"/>
                      <a:gd name="connsiteX2" fmla="*/ 3636534 w 7136146"/>
                      <a:gd name="connsiteY2" fmla="*/ 450932 h 2680190"/>
                      <a:gd name="connsiteX3" fmla="*/ 1531962 w 7136146"/>
                      <a:gd name="connsiteY3" fmla="*/ 989 h 2680190"/>
                      <a:gd name="connsiteX4" fmla="*/ 153105 w 7136146"/>
                      <a:gd name="connsiteY4" fmla="*/ 567046 h 2680190"/>
                      <a:gd name="connsiteX5" fmla="*/ 283734 w 7136146"/>
                      <a:gd name="connsiteY5" fmla="*/ 1829789 h 2680190"/>
                      <a:gd name="connsiteX6" fmla="*/ 2373791 w 7136146"/>
                      <a:gd name="connsiteY6" fmla="*/ 2091046 h 2680190"/>
                      <a:gd name="connsiteX7" fmla="*/ 2867277 w 7136146"/>
                      <a:gd name="connsiteY7" fmla="*/ 2599046 h 2680190"/>
                      <a:gd name="connsiteX8" fmla="*/ 4710591 w 7136146"/>
                      <a:gd name="connsiteY8" fmla="*/ 2642589 h 2680190"/>
                      <a:gd name="connsiteX9" fmla="*/ 6974820 w 7136146"/>
                      <a:gd name="connsiteY9" fmla="*/ 2570018 h 2680190"/>
                      <a:gd name="connsiteX10" fmla="*/ 6699049 w 7136146"/>
                      <a:gd name="connsiteY10" fmla="*/ 1454737 h 2680190"/>
                      <a:gd name="connsiteX0" fmla="*/ 6699049 w 6966949"/>
                      <a:gd name="connsiteY0" fmla="*/ 1454737 h 2689297"/>
                      <a:gd name="connsiteX1" fmla="*/ 4667048 w 6966949"/>
                      <a:gd name="connsiteY1" fmla="*/ 1205675 h 2689297"/>
                      <a:gd name="connsiteX2" fmla="*/ 3636534 w 6966949"/>
                      <a:gd name="connsiteY2" fmla="*/ 450932 h 2689297"/>
                      <a:gd name="connsiteX3" fmla="*/ 1531962 w 6966949"/>
                      <a:gd name="connsiteY3" fmla="*/ 989 h 2689297"/>
                      <a:gd name="connsiteX4" fmla="*/ 153105 w 6966949"/>
                      <a:gd name="connsiteY4" fmla="*/ 567046 h 2689297"/>
                      <a:gd name="connsiteX5" fmla="*/ 283734 w 6966949"/>
                      <a:gd name="connsiteY5" fmla="*/ 1829789 h 2689297"/>
                      <a:gd name="connsiteX6" fmla="*/ 2373791 w 6966949"/>
                      <a:gd name="connsiteY6" fmla="*/ 2091046 h 2689297"/>
                      <a:gd name="connsiteX7" fmla="*/ 2867277 w 6966949"/>
                      <a:gd name="connsiteY7" fmla="*/ 2599046 h 2689297"/>
                      <a:gd name="connsiteX8" fmla="*/ 4710591 w 6966949"/>
                      <a:gd name="connsiteY8" fmla="*/ 2642589 h 2689297"/>
                      <a:gd name="connsiteX9" fmla="*/ 6728077 w 6966949"/>
                      <a:gd name="connsiteY9" fmla="*/ 2584789 h 2689297"/>
                      <a:gd name="connsiteX10" fmla="*/ 6699049 w 6966949"/>
                      <a:gd name="connsiteY10" fmla="*/ 1454737 h 2689297"/>
                      <a:gd name="connsiteX0" fmla="*/ 6620688 w 6888588"/>
                      <a:gd name="connsiteY0" fmla="*/ 1454737 h 2689297"/>
                      <a:gd name="connsiteX1" fmla="*/ 4588687 w 6888588"/>
                      <a:gd name="connsiteY1" fmla="*/ 1205675 h 2689297"/>
                      <a:gd name="connsiteX2" fmla="*/ 3558173 w 6888588"/>
                      <a:gd name="connsiteY2" fmla="*/ 450932 h 2689297"/>
                      <a:gd name="connsiteX3" fmla="*/ 1453601 w 6888588"/>
                      <a:gd name="connsiteY3" fmla="*/ 989 h 2689297"/>
                      <a:gd name="connsiteX4" fmla="*/ 74744 w 6888588"/>
                      <a:gd name="connsiteY4" fmla="*/ 567046 h 2689297"/>
                      <a:gd name="connsiteX5" fmla="*/ 408573 w 6888588"/>
                      <a:gd name="connsiteY5" fmla="*/ 1844561 h 2689297"/>
                      <a:gd name="connsiteX6" fmla="*/ 2295430 w 6888588"/>
                      <a:gd name="connsiteY6" fmla="*/ 2091046 h 2689297"/>
                      <a:gd name="connsiteX7" fmla="*/ 2788916 w 6888588"/>
                      <a:gd name="connsiteY7" fmla="*/ 2599046 h 2689297"/>
                      <a:gd name="connsiteX8" fmla="*/ 4632230 w 6888588"/>
                      <a:gd name="connsiteY8" fmla="*/ 2642589 h 2689297"/>
                      <a:gd name="connsiteX9" fmla="*/ 6649716 w 6888588"/>
                      <a:gd name="connsiteY9" fmla="*/ 2584789 h 2689297"/>
                      <a:gd name="connsiteX10" fmla="*/ 6620688 w 6888588"/>
                      <a:gd name="connsiteY10" fmla="*/ 1454737 h 2689297"/>
                      <a:gd name="connsiteX0" fmla="*/ 6499241 w 6767141"/>
                      <a:gd name="connsiteY0" fmla="*/ 1453891 h 2688451"/>
                      <a:gd name="connsiteX1" fmla="*/ 4467240 w 6767141"/>
                      <a:gd name="connsiteY1" fmla="*/ 1204829 h 2688451"/>
                      <a:gd name="connsiteX2" fmla="*/ 3436726 w 6767141"/>
                      <a:gd name="connsiteY2" fmla="*/ 450086 h 2688451"/>
                      <a:gd name="connsiteX3" fmla="*/ 1332154 w 6767141"/>
                      <a:gd name="connsiteY3" fmla="*/ 143 h 2688451"/>
                      <a:gd name="connsiteX4" fmla="*/ 112954 w 6767141"/>
                      <a:gd name="connsiteY4" fmla="*/ 492340 h 2688451"/>
                      <a:gd name="connsiteX5" fmla="*/ 287126 w 6767141"/>
                      <a:gd name="connsiteY5" fmla="*/ 1843715 h 2688451"/>
                      <a:gd name="connsiteX6" fmla="*/ 2173983 w 6767141"/>
                      <a:gd name="connsiteY6" fmla="*/ 2090200 h 2688451"/>
                      <a:gd name="connsiteX7" fmla="*/ 2667469 w 6767141"/>
                      <a:gd name="connsiteY7" fmla="*/ 2598200 h 2688451"/>
                      <a:gd name="connsiteX8" fmla="*/ 4510783 w 6767141"/>
                      <a:gd name="connsiteY8" fmla="*/ 2641743 h 2688451"/>
                      <a:gd name="connsiteX9" fmla="*/ 6528269 w 6767141"/>
                      <a:gd name="connsiteY9" fmla="*/ 2583943 h 2688451"/>
                      <a:gd name="connsiteX10" fmla="*/ 6499241 w 6767141"/>
                      <a:gd name="connsiteY10" fmla="*/ 1453891 h 2688451"/>
                      <a:gd name="connsiteX0" fmla="*/ 6499241 w 6767141"/>
                      <a:gd name="connsiteY0" fmla="*/ 1453891 h 2688451"/>
                      <a:gd name="connsiteX1" fmla="*/ 4467240 w 6767141"/>
                      <a:gd name="connsiteY1" fmla="*/ 1204829 h 2688451"/>
                      <a:gd name="connsiteX2" fmla="*/ 3436726 w 6767141"/>
                      <a:gd name="connsiteY2" fmla="*/ 450086 h 2688451"/>
                      <a:gd name="connsiteX3" fmla="*/ 1332154 w 6767141"/>
                      <a:gd name="connsiteY3" fmla="*/ 143 h 2688451"/>
                      <a:gd name="connsiteX4" fmla="*/ 112954 w 6767141"/>
                      <a:gd name="connsiteY4" fmla="*/ 492340 h 2688451"/>
                      <a:gd name="connsiteX5" fmla="*/ 287126 w 6767141"/>
                      <a:gd name="connsiteY5" fmla="*/ 1843715 h 2688451"/>
                      <a:gd name="connsiteX6" fmla="*/ 2173983 w 6767141"/>
                      <a:gd name="connsiteY6" fmla="*/ 2090200 h 2688451"/>
                      <a:gd name="connsiteX7" fmla="*/ 4473409 w 6767141"/>
                      <a:gd name="connsiteY7" fmla="*/ 2144518 h 2688451"/>
                      <a:gd name="connsiteX8" fmla="*/ 4510783 w 6767141"/>
                      <a:gd name="connsiteY8" fmla="*/ 2641743 h 2688451"/>
                      <a:gd name="connsiteX9" fmla="*/ 6528269 w 6767141"/>
                      <a:gd name="connsiteY9" fmla="*/ 2583943 h 2688451"/>
                      <a:gd name="connsiteX10" fmla="*/ 6499241 w 6767141"/>
                      <a:gd name="connsiteY10" fmla="*/ 1453891 h 2688451"/>
                      <a:gd name="connsiteX0" fmla="*/ 6499241 w 6699250"/>
                      <a:gd name="connsiteY0" fmla="*/ 1453891 h 2607158"/>
                      <a:gd name="connsiteX1" fmla="*/ 4467240 w 6699250"/>
                      <a:gd name="connsiteY1" fmla="*/ 1204829 h 2607158"/>
                      <a:gd name="connsiteX2" fmla="*/ 3436726 w 6699250"/>
                      <a:gd name="connsiteY2" fmla="*/ 450086 h 2607158"/>
                      <a:gd name="connsiteX3" fmla="*/ 1332154 w 6699250"/>
                      <a:gd name="connsiteY3" fmla="*/ 143 h 2607158"/>
                      <a:gd name="connsiteX4" fmla="*/ 112954 w 6699250"/>
                      <a:gd name="connsiteY4" fmla="*/ 492340 h 2607158"/>
                      <a:gd name="connsiteX5" fmla="*/ 287126 w 6699250"/>
                      <a:gd name="connsiteY5" fmla="*/ 1843715 h 2607158"/>
                      <a:gd name="connsiteX6" fmla="*/ 2173983 w 6699250"/>
                      <a:gd name="connsiteY6" fmla="*/ 2090200 h 2607158"/>
                      <a:gd name="connsiteX7" fmla="*/ 4473409 w 6699250"/>
                      <a:gd name="connsiteY7" fmla="*/ 2144518 h 2607158"/>
                      <a:gd name="connsiteX8" fmla="*/ 5653783 w 6699250"/>
                      <a:gd name="connsiteY8" fmla="*/ 2246226 h 2607158"/>
                      <a:gd name="connsiteX9" fmla="*/ 6528269 w 6699250"/>
                      <a:gd name="connsiteY9" fmla="*/ 2583943 h 2607158"/>
                      <a:gd name="connsiteX10" fmla="*/ 6499241 w 6699250"/>
                      <a:gd name="connsiteY10" fmla="*/ 1453891 h 2607158"/>
                      <a:gd name="connsiteX0" fmla="*/ 6499241 w 7542097"/>
                      <a:gd name="connsiteY0" fmla="*/ 1453891 h 2246434"/>
                      <a:gd name="connsiteX1" fmla="*/ 4467240 w 7542097"/>
                      <a:gd name="connsiteY1" fmla="*/ 1204829 h 2246434"/>
                      <a:gd name="connsiteX2" fmla="*/ 3436726 w 7542097"/>
                      <a:gd name="connsiteY2" fmla="*/ 450086 h 2246434"/>
                      <a:gd name="connsiteX3" fmla="*/ 1332154 w 7542097"/>
                      <a:gd name="connsiteY3" fmla="*/ 143 h 2246434"/>
                      <a:gd name="connsiteX4" fmla="*/ 112954 w 7542097"/>
                      <a:gd name="connsiteY4" fmla="*/ 492340 h 2246434"/>
                      <a:gd name="connsiteX5" fmla="*/ 287126 w 7542097"/>
                      <a:gd name="connsiteY5" fmla="*/ 1843715 h 2246434"/>
                      <a:gd name="connsiteX6" fmla="*/ 2173983 w 7542097"/>
                      <a:gd name="connsiteY6" fmla="*/ 2090200 h 2246434"/>
                      <a:gd name="connsiteX7" fmla="*/ 4473409 w 7542097"/>
                      <a:gd name="connsiteY7" fmla="*/ 2144518 h 2246434"/>
                      <a:gd name="connsiteX8" fmla="*/ 5653783 w 7542097"/>
                      <a:gd name="connsiteY8" fmla="*/ 2246226 h 2246434"/>
                      <a:gd name="connsiteX9" fmla="*/ 7522679 w 7542097"/>
                      <a:gd name="connsiteY9" fmla="*/ 1909237 h 2246434"/>
                      <a:gd name="connsiteX10" fmla="*/ 6499241 w 7542097"/>
                      <a:gd name="connsiteY10" fmla="*/ 1453891 h 2246434"/>
                      <a:gd name="connsiteX0" fmla="*/ 7265051 w 7694768"/>
                      <a:gd name="connsiteY0" fmla="*/ 139377 h 2246434"/>
                      <a:gd name="connsiteX1" fmla="*/ 4467240 w 7694768"/>
                      <a:gd name="connsiteY1" fmla="*/ 1204829 h 2246434"/>
                      <a:gd name="connsiteX2" fmla="*/ 3436726 w 7694768"/>
                      <a:gd name="connsiteY2" fmla="*/ 450086 h 2246434"/>
                      <a:gd name="connsiteX3" fmla="*/ 1332154 w 7694768"/>
                      <a:gd name="connsiteY3" fmla="*/ 143 h 2246434"/>
                      <a:gd name="connsiteX4" fmla="*/ 112954 w 7694768"/>
                      <a:gd name="connsiteY4" fmla="*/ 492340 h 2246434"/>
                      <a:gd name="connsiteX5" fmla="*/ 287126 w 7694768"/>
                      <a:gd name="connsiteY5" fmla="*/ 1843715 h 2246434"/>
                      <a:gd name="connsiteX6" fmla="*/ 2173983 w 7694768"/>
                      <a:gd name="connsiteY6" fmla="*/ 2090200 h 2246434"/>
                      <a:gd name="connsiteX7" fmla="*/ 4473409 w 7694768"/>
                      <a:gd name="connsiteY7" fmla="*/ 2144518 h 2246434"/>
                      <a:gd name="connsiteX8" fmla="*/ 5653783 w 7694768"/>
                      <a:gd name="connsiteY8" fmla="*/ 2246226 h 2246434"/>
                      <a:gd name="connsiteX9" fmla="*/ 7522679 w 7694768"/>
                      <a:gd name="connsiteY9" fmla="*/ 1909237 h 2246434"/>
                      <a:gd name="connsiteX10" fmla="*/ 7265051 w 7694768"/>
                      <a:gd name="connsiteY10" fmla="*/ 139377 h 2246434"/>
                      <a:gd name="connsiteX0" fmla="*/ 7265051 w 7680937"/>
                      <a:gd name="connsiteY0" fmla="*/ 139377 h 2145726"/>
                      <a:gd name="connsiteX1" fmla="*/ 4467240 w 7680937"/>
                      <a:gd name="connsiteY1" fmla="*/ 1204829 h 2145726"/>
                      <a:gd name="connsiteX2" fmla="*/ 3436726 w 7680937"/>
                      <a:gd name="connsiteY2" fmla="*/ 450086 h 2145726"/>
                      <a:gd name="connsiteX3" fmla="*/ 1332154 w 7680937"/>
                      <a:gd name="connsiteY3" fmla="*/ 143 h 2145726"/>
                      <a:gd name="connsiteX4" fmla="*/ 112954 w 7680937"/>
                      <a:gd name="connsiteY4" fmla="*/ 492340 h 2145726"/>
                      <a:gd name="connsiteX5" fmla="*/ 287126 w 7680937"/>
                      <a:gd name="connsiteY5" fmla="*/ 1843715 h 2145726"/>
                      <a:gd name="connsiteX6" fmla="*/ 2173983 w 7680937"/>
                      <a:gd name="connsiteY6" fmla="*/ 2090200 h 2145726"/>
                      <a:gd name="connsiteX7" fmla="*/ 4473409 w 7680937"/>
                      <a:gd name="connsiteY7" fmla="*/ 2144518 h 2145726"/>
                      <a:gd name="connsiteX8" fmla="*/ 5848093 w 7680937"/>
                      <a:gd name="connsiteY8" fmla="*/ 2060100 h 2145726"/>
                      <a:gd name="connsiteX9" fmla="*/ 7522679 w 7680937"/>
                      <a:gd name="connsiteY9" fmla="*/ 1909237 h 2145726"/>
                      <a:gd name="connsiteX10" fmla="*/ 7265051 w 7680937"/>
                      <a:gd name="connsiteY10" fmla="*/ 139377 h 2145726"/>
                      <a:gd name="connsiteX0" fmla="*/ 7265051 w 7682677"/>
                      <a:gd name="connsiteY0" fmla="*/ 174727 h 2181076"/>
                      <a:gd name="connsiteX1" fmla="*/ 4432950 w 7682677"/>
                      <a:gd name="connsiteY1" fmla="*/ 100158 h 2181076"/>
                      <a:gd name="connsiteX2" fmla="*/ 3436726 w 7682677"/>
                      <a:gd name="connsiteY2" fmla="*/ 485436 h 2181076"/>
                      <a:gd name="connsiteX3" fmla="*/ 1332154 w 7682677"/>
                      <a:gd name="connsiteY3" fmla="*/ 35493 h 2181076"/>
                      <a:gd name="connsiteX4" fmla="*/ 112954 w 7682677"/>
                      <a:gd name="connsiteY4" fmla="*/ 527690 h 2181076"/>
                      <a:gd name="connsiteX5" fmla="*/ 287126 w 7682677"/>
                      <a:gd name="connsiteY5" fmla="*/ 1879065 h 2181076"/>
                      <a:gd name="connsiteX6" fmla="*/ 2173983 w 7682677"/>
                      <a:gd name="connsiteY6" fmla="*/ 2125550 h 2181076"/>
                      <a:gd name="connsiteX7" fmla="*/ 4473409 w 7682677"/>
                      <a:gd name="connsiteY7" fmla="*/ 2179868 h 2181076"/>
                      <a:gd name="connsiteX8" fmla="*/ 5848093 w 7682677"/>
                      <a:gd name="connsiteY8" fmla="*/ 2095450 h 2181076"/>
                      <a:gd name="connsiteX9" fmla="*/ 7522679 w 7682677"/>
                      <a:gd name="connsiteY9" fmla="*/ 1944587 h 2181076"/>
                      <a:gd name="connsiteX10" fmla="*/ 7265051 w 7682677"/>
                      <a:gd name="connsiteY10" fmla="*/ 174727 h 2181076"/>
                      <a:gd name="connsiteX0" fmla="*/ 7265051 w 7682677"/>
                      <a:gd name="connsiteY0" fmla="*/ 189505 h 2195854"/>
                      <a:gd name="connsiteX1" fmla="*/ 4432950 w 7682677"/>
                      <a:gd name="connsiteY1" fmla="*/ 114936 h 2195854"/>
                      <a:gd name="connsiteX2" fmla="*/ 2979526 w 7682677"/>
                      <a:gd name="connsiteY2" fmla="*/ 0 h 2195854"/>
                      <a:gd name="connsiteX3" fmla="*/ 1332154 w 7682677"/>
                      <a:gd name="connsiteY3" fmla="*/ 50271 h 2195854"/>
                      <a:gd name="connsiteX4" fmla="*/ 112954 w 7682677"/>
                      <a:gd name="connsiteY4" fmla="*/ 542468 h 2195854"/>
                      <a:gd name="connsiteX5" fmla="*/ 287126 w 7682677"/>
                      <a:gd name="connsiteY5" fmla="*/ 1893843 h 2195854"/>
                      <a:gd name="connsiteX6" fmla="*/ 2173983 w 7682677"/>
                      <a:gd name="connsiteY6" fmla="*/ 2140328 h 2195854"/>
                      <a:gd name="connsiteX7" fmla="*/ 4473409 w 7682677"/>
                      <a:gd name="connsiteY7" fmla="*/ 2194646 h 2195854"/>
                      <a:gd name="connsiteX8" fmla="*/ 5848093 w 7682677"/>
                      <a:gd name="connsiteY8" fmla="*/ 2110228 h 2195854"/>
                      <a:gd name="connsiteX9" fmla="*/ 7522679 w 7682677"/>
                      <a:gd name="connsiteY9" fmla="*/ 1959365 h 2195854"/>
                      <a:gd name="connsiteX10" fmla="*/ 7265051 w 7682677"/>
                      <a:gd name="connsiteY10" fmla="*/ 189505 h 2195854"/>
                      <a:gd name="connsiteX0" fmla="*/ 7265051 w 7668619"/>
                      <a:gd name="connsiteY0" fmla="*/ 199609 h 2205958"/>
                      <a:gd name="connsiteX1" fmla="*/ 4718700 w 7668619"/>
                      <a:gd name="connsiteY1" fmla="*/ 20345 h 2205958"/>
                      <a:gd name="connsiteX2" fmla="*/ 2979526 w 7668619"/>
                      <a:gd name="connsiteY2" fmla="*/ 10104 h 2205958"/>
                      <a:gd name="connsiteX3" fmla="*/ 1332154 w 7668619"/>
                      <a:gd name="connsiteY3" fmla="*/ 60375 h 2205958"/>
                      <a:gd name="connsiteX4" fmla="*/ 112954 w 7668619"/>
                      <a:gd name="connsiteY4" fmla="*/ 552572 h 2205958"/>
                      <a:gd name="connsiteX5" fmla="*/ 287126 w 7668619"/>
                      <a:gd name="connsiteY5" fmla="*/ 1903947 h 2205958"/>
                      <a:gd name="connsiteX6" fmla="*/ 2173983 w 7668619"/>
                      <a:gd name="connsiteY6" fmla="*/ 2150432 h 2205958"/>
                      <a:gd name="connsiteX7" fmla="*/ 4473409 w 7668619"/>
                      <a:gd name="connsiteY7" fmla="*/ 2204750 h 2205958"/>
                      <a:gd name="connsiteX8" fmla="*/ 5848093 w 7668619"/>
                      <a:gd name="connsiteY8" fmla="*/ 2120332 h 2205958"/>
                      <a:gd name="connsiteX9" fmla="*/ 7522679 w 7668619"/>
                      <a:gd name="connsiteY9" fmla="*/ 1969469 h 2205958"/>
                      <a:gd name="connsiteX10" fmla="*/ 7265051 w 7668619"/>
                      <a:gd name="connsiteY10" fmla="*/ 199609 h 2205958"/>
                      <a:gd name="connsiteX0" fmla="*/ 7425071 w 7747696"/>
                      <a:gd name="connsiteY0" fmla="*/ 310695 h 2212348"/>
                      <a:gd name="connsiteX1" fmla="*/ 4718700 w 7747696"/>
                      <a:gd name="connsiteY1" fmla="*/ 26735 h 2212348"/>
                      <a:gd name="connsiteX2" fmla="*/ 2979526 w 7747696"/>
                      <a:gd name="connsiteY2" fmla="*/ 16494 h 2212348"/>
                      <a:gd name="connsiteX3" fmla="*/ 1332154 w 7747696"/>
                      <a:gd name="connsiteY3" fmla="*/ 66765 h 2212348"/>
                      <a:gd name="connsiteX4" fmla="*/ 112954 w 7747696"/>
                      <a:gd name="connsiteY4" fmla="*/ 558962 h 2212348"/>
                      <a:gd name="connsiteX5" fmla="*/ 287126 w 7747696"/>
                      <a:gd name="connsiteY5" fmla="*/ 1910337 h 2212348"/>
                      <a:gd name="connsiteX6" fmla="*/ 2173983 w 7747696"/>
                      <a:gd name="connsiteY6" fmla="*/ 2156822 h 2212348"/>
                      <a:gd name="connsiteX7" fmla="*/ 4473409 w 7747696"/>
                      <a:gd name="connsiteY7" fmla="*/ 2211140 h 2212348"/>
                      <a:gd name="connsiteX8" fmla="*/ 5848093 w 7747696"/>
                      <a:gd name="connsiteY8" fmla="*/ 2126722 h 2212348"/>
                      <a:gd name="connsiteX9" fmla="*/ 7522679 w 7747696"/>
                      <a:gd name="connsiteY9" fmla="*/ 1975859 h 2212348"/>
                      <a:gd name="connsiteX10" fmla="*/ 7425071 w 7747696"/>
                      <a:gd name="connsiteY10" fmla="*/ 310695 h 2212348"/>
                      <a:gd name="connsiteX0" fmla="*/ 7425071 w 7711435"/>
                      <a:gd name="connsiteY0" fmla="*/ 310695 h 2212348"/>
                      <a:gd name="connsiteX1" fmla="*/ 4718700 w 7711435"/>
                      <a:gd name="connsiteY1" fmla="*/ 26735 h 2212348"/>
                      <a:gd name="connsiteX2" fmla="*/ 2979526 w 7711435"/>
                      <a:gd name="connsiteY2" fmla="*/ 16494 h 2212348"/>
                      <a:gd name="connsiteX3" fmla="*/ 1332154 w 7711435"/>
                      <a:gd name="connsiteY3" fmla="*/ 66765 h 2212348"/>
                      <a:gd name="connsiteX4" fmla="*/ 112954 w 7711435"/>
                      <a:gd name="connsiteY4" fmla="*/ 558962 h 2212348"/>
                      <a:gd name="connsiteX5" fmla="*/ 287126 w 7711435"/>
                      <a:gd name="connsiteY5" fmla="*/ 1910337 h 2212348"/>
                      <a:gd name="connsiteX6" fmla="*/ 2173983 w 7711435"/>
                      <a:gd name="connsiteY6" fmla="*/ 2156822 h 2212348"/>
                      <a:gd name="connsiteX7" fmla="*/ 4473409 w 7711435"/>
                      <a:gd name="connsiteY7" fmla="*/ 2211140 h 2212348"/>
                      <a:gd name="connsiteX8" fmla="*/ 5848093 w 7711435"/>
                      <a:gd name="connsiteY8" fmla="*/ 2126722 h 2212348"/>
                      <a:gd name="connsiteX9" fmla="*/ 7454099 w 7711435"/>
                      <a:gd name="connsiteY9" fmla="*/ 2010757 h 2212348"/>
                      <a:gd name="connsiteX10" fmla="*/ 7425071 w 7711435"/>
                      <a:gd name="connsiteY10" fmla="*/ 310695 h 2212348"/>
                      <a:gd name="connsiteX0" fmla="*/ 7412901 w 7699265"/>
                      <a:gd name="connsiteY0" fmla="*/ 311289 h 2212942"/>
                      <a:gd name="connsiteX1" fmla="*/ 4706530 w 7699265"/>
                      <a:gd name="connsiteY1" fmla="*/ 27329 h 2212942"/>
                      <a:gd name="connsiteX2" fmla="*/ 2967356 w 7699265"/>
                      <a:gd name="connsiteY2" fmla="*/ 17088 h 2212942"/>
                      <a:gd name="connsiteX3" fmla="*/ 1148534 w 7699265"/>
                      <a:gd name="connsiteY3" fmla="*/ 78992 h 2212942"/>
                      <a:gd name="connsiteX4" fmla="*/ 100784 w 7699265"/>
                      <a:gd name="connsiteY4" fmla="*/ 559556 h 2212942"/>
                      <a:gd name="connsiteX5" fmla="*/ 274956 w 7699265"/>
                      <a:gd name="connsiteY5" fmla="*/ 1910931 h 2212942"/>
                      <a:gd name="connsiteX6" fmla="*/ 2161813 w 7699265"/>
                      <a:gd name="connsiteY6" fmla="*/ 2157416 h 2212942"/>
                      <a:gd name="connsiteX7" fmla="*/ 4461239 w 7699265"/>
                      <a:gd name="connsiteY7" fmla="*/ 2211734 h 2212942"/>
                      <a:gd name="connsiteX8" fmla="*/ 5835923 w 7699265"/>
                      <a:gd name="connsiteY8" fmla="*/ 2127316 h 2212942"/>
                      <a:gd name="connsiteX9" fmla="*/ 7441929 w 7699265"/>
                      <a:gd name="connsiteY9" fmla="*/ 2011351 h 2212942"/>
                      <a:gd name="connsiteX10" fmla="*/ 7412901 w 7699265"/>
                      <a:gd name="connsiteY10" fmla="*/ 311289 h 2212942"/>
                      <a:gd name="connsiteX0" fmla="*/ 7412901 w 7699265"/>
                      <a:gd name="connsiteY0" fmla="*/ 311289 h 2212942"/>
                      <a:gd name="connsiteX1" fmla="*/ 4706530 w 7699265"/>
                      <a:gd name="connsiteY1" fmla="*/ 27329 h 2212942"/>
                      <a:gd name="connsiteX2" fmla="*/ 2910206 w 7699265"/>
                      <a:gd name="connsiteY2" fmla="*/ 17088 h 2212942"/>
                      <a:gd name="connsiteX3" fmla="*/ 1148534 w 7699265"/>
                      <a:gd name="connsiteY3" fmla="*/ 78992 h 2212942"/>
                      <a:gd name="connsiteX4" fmla="*/ 100784 w 7699265"/>
                      <a:gd name="connsiteY4" fmla="*/ 559556 h 2212942"/>
                      <a:gd name="connsiteX5" fmla="*/ 274956 w 7699265"/>
                      <a:gd name="connsiteY5" fmla="*/ 1910931 h 2212942"/>
                      <a:gd name="connsiteX6" fmla="*/ 2161813 w 7699265"/>
                      <a:gd name="connsiteY6" fmla="*/ 2157416 h 2212942"/>
                      <a:gd name="connsiteX7" fmla="*/ 4461239 w 7699265"/>
                      <a:gd name="connsiteY7" fmla="*/ 2211734 h 2212942"/>
                      <a:gd name="connsiteX8" fmla="*/ 5835923 w 7699265"/>
                      <a:gd name="connsiteY8" fmla="*/ 2127316 h 2212942"/>
                      <a:gd name="connsiteX9" fmla="*/ 7441929 w 7699265"/>
                      <a:gd name="connsiteY9" fmla="*/ 2011351 h 2212942"/>
                      <a:gd name="connsiteX10" fmla="*/ 7412901 w 7699265"/>
                      <a:gd name="connsiteY10" fmla="*/ 311289 h 2212942"/>
                      <a:gd name="connsiteX0" fmla="*/ 7429211 w 7715575"/>
                      <a:gd name="connsiteY0" fmla="*/ 311289 h 2212309"/>
                      <a:gd name="connsiteX1" fmla="*/ 4722840 w 7715575"/>
                      <a:gd name="connsiteY1" fmla="*/ 27329 h 2212309"/>
                      <a:gd name="connsiteX2" fmla="*/ 2926516 w 7715575"/>
                      <a:gd name="connsiteY2" fmla="*/ 17088 h 2212309"/>
                      <a:gd name="connsiteX3" fmla="*/ 1164844 w 7715575"/>
                      <a:gd name="connsiteY3" fmla="*/ 78992 h 2212309"/>
                      <a:gd name="connsiteX4" fmla="*/ 117094 w 7715575"/>
                      <a:gd name="connsiteY4" fmla="*/ 559556 h 2212309"/>
                      <a:gd name="connsiteX5" fmla="*/ 256976 w 7715575"/>
                      <a:gd name="connsiteY5" fmla="*/ 2027260 h 2212309"/>
                      <a:gd name="connsiteX6" fmla="*/ 2178123 w 7715575"/>
                      <a:gd name="connsiteY6" fmla="*/ 2157416 h 2212309"/>
                      <a:gd name="connsiteX7" fmla="*/ 4477549 w 7715575"/>
                      <a:gd name="connsiteY7" fmla="*/ 2211734 h 2212309"/>
                      <a:gd name="connsiteX8" fmla="*/ 5852233 w 7715575"/>
                      <a:gd name="connsiteY8" fmla="*/ 2127316 h 2212309"/>
                      <a:gd name="connsiteX9" fmla="*/ 7458239 w 7715575"/>
                      <a:gd name="connsiteY9" fmla="*/ 2011351 h 2212309"/>
                      <a:gd name="connsiteX10" fmla="*/ 7429211 w 7715575"/>
                      <a:gd name="connsiteY10" fmla="*/ 311289 h 2212309"/>
                      <a:gd name="connsiteX0" fmla="*/ 7429211 w 7715575"/>
                      <a:gd name="connsiteY0" fmla="*/ 286430 h 2187450"/>
                      <a:gd name="connsiteX1" fmla="*/ 4722840 w 7715575"/>
                      <a:gd name="connsiteY1" fmla="*/ 2470 h 2187450"/>
                      <a:gd name="connsiteX2" fmla="*/ 3086536 w 7715575"/>
                      <a:gd name="connsiteY2" fmla="*/ 143456 h 2187450"/>
                      <a:gd name="connsiteX3" fmla="*/ 1164844 w 7715575"/>
                      <a:gd name="connsiteY3" fmla="*/ 54133 h 2187450"/>
                      <a:gd name="connsiteX4" fmla="*/ 117094 w 7715575"/>
                      <a:gd name="connsiteY4" fmla="*/ 534697 h 2187450"/>
                      <a:gd name="connsiteX5" fmla="*/ 256976 w 7715575"/>
                      <a:gd name="connsiteY5" fmla="*/ 2002401 h 2187450"/>
                      <a:gd name="connsiteX6" fmla="*/ 2178123 w 7715575"/>
                      <a:gd name="connsiteY6" fmla="*/ 2132557 h 2187450"/>
                      <a:gd name="connsiteX7" fmla="*/ 4477549 w 7715575"/>
                      <a:gd name="connsiteY7" fmla="*/ 2186875 h 2187450"/>
                      <a:gd name="connsiteX8" fmla="*/ 5852233 w 7715575"/>
                      <a:gd name="connsiteY8" fmla="*/ 2102457 h 2187450"/>
                      <a:gd name="connsiteX9" fmla="*/ 7458239 w 7715575"/>
                      <a:gd name="connsiteY9" fmla="*/ 1986492 h 2187450"/>
                      <a:gd name="connsiteX10" fmla="*/ 7429211 w 7715575"/>
                      <a:gd name="connsiteY10" fmla="*/ 286430 h 2187450"/>
                      <a:gd name="connsiteX0" fmla="*/ 7429211 w 7707875"/>
                      <a:gd name="connsiteY0" fmla="*/ 249040 h 2150060"/>
                      <a:gd name="connsiteX1" fmla="*/ 4837140 w 7707875"/>
                      <a:gd name="connsiteY1" fmla="*/ 69776 h 2150060"/>
                      <a:gd name="connsiteX2" fmla="*/ 3086536 w 7707875"/>
                      <a:gd name="connsiteY2" fmla="*/ 106066 h 2150060"/>
                      <a:gd name="connsiteX3" fmla="*/ 1164844 w 7707875"/>
                      <a:gd name="connsiteY3" fmla="*/ 16743 h 2150060"/>
                      <a:gd name="connsiteX4" fmla="*/ 117094 w 7707875"/>
                      <a:gd name="connsiteY4" fmla="*/ 497307 h 2150060"/>
                      <a:gd name="connsiteX5" fmla="*/ 256976 w 7707875"/>
                      <a:gd name="connsiteY5" fmla="*/ 1965011 h 2150060"/>
                      <a:gd name="connsiteX6" fmla="*/ 2178123 w 7707875"/>
                      <a:gd name="connsiteY6" fmla="*/ 2095167 h 2150060"/>
                      <a:gd name="connsiteX7" fmla="*/ 4477549 w 7707875"/>
                      <a:gd name="connsiteY7" fmla="*/ 2149485 h 2150060"/>
                      <a:gd name="connsiteX8" fmla="*/ 5852233 w 7707875"/>
                      <a:gd name="connsiteY8" fmla="*/ 2065067 h 2150060"/>
                      <a:gd name="connsiteX9" fmla="*/ 7458239 w 7707875"/>
                      <a:gd name="connsiteY9" fmla="*/ 1949102 h 2150060"/>
                      <a:gd name="connsiteX10" fmla="*/ 7429211 w 7707875"/>
                      <a:gd name="connsiteY10" fmla="*/ 249040 h 2150060"/>
                      <a:gd name="connsiteX0" fmla="*/ 7429211 w 7707875"/>
                      <a:gd name="connsiteY0" fmla="*/ 249358 h 2150378"/>
                      <a:gd name="connsiteX1" fmla="*/ 4837140 w 7707875"/>
                      <a:gd name="connsiteY1" fmla="*/ 70094 h 2150378"/>
                      <a:gd name="connsiteX2" fmla="*/ 3978258 w 7707875"/>
                      <a:gd name="connsiteY2" fmla="*/ 93340 h 2150378"/>
                      <a:gd name="connsiteX3" fmla="*/ 3086536 w 7707875"/>
                      <a:gd name="connsiteY3" fmla="*/ 106384 h 2150378"/>
                      <a:gd name="connsiteX4" fmla="*/ 1164844 w 7707875"/>
                      <a:gd name="connsiteY4" fmla="*/ 17061 h 2150378"/>
                      <a:gd name="connsiteX5" fmla="*/ 117094 w 7707875"/>
                      <a:gd name="connsiteY5" fmla="*/ 497625 h 2150378"/>
                      <a:gd name="connsiteX6" fmla="*/ 256976 w 7707875"/>
                      <a:gd name="connsiteY6" fmla="*/ 1965329 h 2150378"/>
                      <a:gd name="connsiteX7" fmla="*/ 2178123 w 7707875"/>
                      <a:gd name="connsiteY7" fmla="*/ 2095485 h 2150378"/>
                      <a:gd name="connsiteX8" fmla="*/ 4477549 w 7707875"/>
                      <a:gd name="connsiteY8" fmla="*/ 2149803 h 2150378"/>
                      <a:gd name="connsiteX9" fmla="*/ 5852233 w 7707875"/>
                      <a:gd name="connsiteY9" fmla="*/ 2065385 h 2150378"/>
                      <a:gd name="connsiteX10" fmla="*/ 7458239 w 7707875"/>
                      <a:gd name="connsiteY10" fmla="*/ 1949420 h 2150378"/>
                      <a:gd name="connsiteX11" fmla="*/ 7429211 w 7707875"/>
                      <a:gd name="connsiteY11" fmla="*/ 249358 h 2150378"/>
                      <a:gd name="connsiteX0" fmla="*/ 7429211 w 7707875"/>
                      <a:gd name="connsiteY0" fmla="*/ 253500 h 2154520"/>
                      <a:gd name="connsiteX1" fmla="*/ 4837140 w 7707875"/>
                      <a:gd name="connsiteY1" fmla="*/ 74236 h 2154520"/>
                      <a:gd name="connsiteX2" fmla="*/ 3715368 w 7707875"/>
                      <a:gd name="connsiteY2" fmla="*/ 341772 h 2154520"/>
                      <a:gd name="connsiteX3" fmla="*/ 3086536 w 7707875"/>
                      <a:gd name="connsiteY3" fmla="*/ 110526 h 2154520"/>
                      <a:gd name="connsiteX4" fmla="*/ 1164844 w 7707875"/>
                      <a:gd name="connsiteY4" fmla="*/ 21203 h 2154520"/>
                      <a:gd name="connsiteX5" fmla="*/ 117094 w 7707875"/>
                      <a:gd name="connsiteY5" fmla="*/ 501767 h 2154520"/>
                      <a:gd name="connsiteX6" fmla="*/ 256976 w 7707875"/>
                      <a:gd name="connsiteY6" fmla="*/ 1969471 h 2154520"/>
                      <a:gd name="connsiteX7" fmla="*/ 2178123 w 7707875"/>
                      <a:gd name="connsiteY7" fmla="*/ 2099627 h 2154520"/>
                      <a:gd name="connsiteX8" fmla="*/ 4477549 w 7707875"/>
                      <a:gd name="connsiteY8" fmla="*/ 2153945 h 2154520"/>
                      <a:gd name="connsiteX9" fmla="*/ 5852233 w 7707875"/>
                      <a:gd name="connsiteY9" fmla="*/ 2069527 h 2154520"/>
                      <a:gd name="connsiteX10" fmla="*/ 7458239 w 7707875"/>
                      <a:gd name="connsiteY10" fmla="*/ 1953562 h 2154520"/>
                      <a:gd name="connsiteX11" fmla="*/ 7429211 w 7707875"/>
                      <a:gd name="connsiteY11" fmla="*/ 253500 h 2154520"/>
                      <a:gd name="connsiteX0" fmla="*/ 7429211 w 7707875"/>
                      <a:gd name="connsiteY0" fmla="*/ 243158 h 2144178"/>
                      <a:gd name="connsiteX1" fmla="*/ 4837140 w 7707875"/>
                      <a:gd name="connsiteY1" fmla="*/ 63894 h 2144178"/>
                      <a:gd name="connsiteX2" fmla="*/ 3715368 w 7707875"/>
                      <a:gd name="connsiteY2" fmla="*/ 331430 h 2144178"/>
                      <a:gd name="connsiteX3" fmla="*/ 2617906 w 7707875"/>
                      <a:gd name="connsiteY3" fmla="*/ 169982 h 2144178"/>
                      <a:gd name="connsiteX4" fmla="*/ 1164844 w 7707875"/>
                      <a:gd name="connsiteY4" fmla="*/ 10861 h 2144178"/>
                      <a:gd name="connsiteX5" fmla="*/ 117094 w 7707875"/>
                      <a:gd name="connsiteY5" fmla="*/ 491425 h 2144178"/>
                      <a:gd name="connsiteX6" fmla="*/ 256976 w 7707875"/>
                      <a:gd name="connsiteY6" fmla="*/ 1959129 h 2144178"/>
                      <a:gd name="connsiteX7" fmla="*/ 2178123 w 7707875"/>
                      <a:gd name="connsiteY7" fmla="*/ 2089285 h 2144178"/>
                      <a:gd name="connsiteX8" fmla="*/ 4477549 w 7707875"/>
                      <a:gd name="connsiteY8" fmla="*/ 2143603 h 2144178"/>
                      <a:gd name="connsiteX9" fmla="*/ 5852233 w 7707875"/>
                      <a:gd name="connsiteY9" fmla="*/ 2059185 h 2144178"/>
                      <a:gd name="connsiteX10" fmla="*/ 7458239 w 7707875"/>
                      <a:gd name="connsiteY10" fmla="*/ 1943220 h 2144178"/>
                      <a:gd name="connsiteX11" fmla="*/ 7429211 w 7707875"/>
                      <a:gd name="connsiteY11" fmla="*/ 243158 h 2144178"/>
                      <a:gd name="connsiteX0" fmla="*/ 7429211 w 7707875"/>
                      <a:gd name="connsiteY0" fmla="*/ 242684 h 2143704"/>
                      <a:gd name="connsiteX1" fmla="*/ 4837140 w 7707875"/>
                      <a:gd name="connsiteY1" fmla="*/ 63420 h 2143704"/>
                      <a:gd name="connsiteX2" fmla="*/ 3715368 w 7707875"/>
                      <a:gd name="connsiteY2" fmla="*/ 330956 h 2143704"/>
                      <a:gd name="connsiteX3" fmla="*/ 3475338 w 7707875"/>
                      <a:gd name="connsiteY3" fmla="*/ 272791 h 2143704"/>
                      <a:gd name="connsiteX4" fmla="*/ 2617906 w 7707875"/>
                      <a:gd name="connsiteY4" fmla="*/ 169508 h 2143704"/>
                      <a:gd name="connsiteX5" fmla="*/ 1164844 w 7707875"/>
                      <a:gd name="connsiteY5" fmla="*/ 10387 h 2143704"/>
                      <a:gd name="connsiteX6" fmla="*/ 117094 w 7707875"/>
                      <a:gd name="connsiteY6" fmla="*/ 490951 h 2143704"/>
                      <a:gd name="connsiteX7" fmla="*/ 256976 w 7707875"/>
                      <a:gd name="connsiteY7" fmla="*/ 1958655 h 2143704"/>
                      <a:gd name="connsiteX8" fmla="*/ 2178123 w 7707875"/>
                      <a:gd name="connsiteY8" fmla="*/ 2088811 h 2143704"/>
                      <a:gd name="connsiteX9" fmla="*/ 4477549 w 7707875"/>
                      <a:gd name="connsiteY9" fmla="*/ 2143129 h 2143704"/>
                      <a:gd name="connsiteX10" fmla="*/ 5852233 w 7707875"/>
                      <a:gd name="connsiteY10" fmla="*/ 2058711 h 2143704"/>
                      <a:gd name="connsiteX11" fmla="*/ 7458239 w 7707875"/>
                      <a:gd name="connsiteY11" fmla="*/ 1942746 h 2143704"/>
                      <a:gd name="connsiteX12" fmla="*/ 7429211 w 7707875"/>
                      <a:gd name="connsiteY12" fmla="*/ 242684 h 2143704"/>
                      <a:gd name="connsiteX0" fmla="*/ 7429211 w 7682201"/>
                      <a:gd name="connsiteY0" fmla="*/ 242684 h 2143704"/>
                      <a:gd name="connsiteX1" fmla="*/ 5225760 w 7682201"/>
                      <a:gd name="connsiteY1" fmla="*/ 98319 h 2143704"/>
                      <a:gd name="connsiteX2" fmla="*/ 3715368 w 7682201"/>
                      <a:gd name="connsiteY2" fmla="*/ 330956 h 2143704"/>
                      <a:gd name="connsiteX3" fmla="*/ 3475338 w 7682201"/>
                      <a:gd name="connsiteY3" fmla="*/ 272791 h 2143704"/>
                      <a:gd name="connsiteX4" fmla="*/ 2617906 w 7682201"/>
                      <a:gd name="connsiteY4" fmla="*/ 169508 h 2143704"/>
                      <a:gd name="connsiteX5" fmla="*/ 1164844 w 7682201"/>
                      <a:gd name="connsiteY5" fmla="*/ 10387 h 2143704"/>
                      <a:gd name="connsiteX6" fmla="*/ 117094 w 7682201"/>
                      <a:gd name="connsiteY6" fmla="*/ 490951 h 2143704"/>
                      <a:gd name="connsiteX7" fmla="*/ 256976 w 7682201"/>
                      <a:gd name="connsiteY7" fmla="*/ 1958655 h 2143704"/>
                      <a:gd name="connsiteX8" fmla="*/ 2178123 w 7682201"/>
                      <a:gd name="connsiteY8" fmla="*/ 2088811 h 2143704"/>
                      <a:gd name="connsiteX9" fmla="*/ 4477549 w 7682201"/>
                      <a:gd name="connsiteY9" fmla="*/ 2143129 h 2143704"/>
                      <a:gd name="connsiteX10" fmla="*/ 5852233 w 7682201"/>
                      <a:gd name="connsiteY10" fmla="*/ 2058711 h 2143704"/>
                      <a:gd name="connsiteX11" fmla="*/ 7458239 w 7682201"/>
                      <a:gd name="connsiteY11" fmla="*/ 1942746 h 2143704"/>
                      <a:gd name="connsiteX12" fmla="*/ 7429211 w 7682201"/>
                      <a:gd name="connsiteY12" fmla="*/ 242684 h 2143704"/>
                      <a:gd name="connsiteX0" fmla="*/ 7429211 w 7682201"/>
                      <a:gd name="connsiteY0" fmla="*/ 242684 h 2143704"/>
                      <a:gd name="connsiteX1" fmla="*/ 5225760 w 7682201"/>
                      <a:gd name="connsiteY1" fmla="*/ 98319 h 2143704"/>
                      <a:gd name="connsiteX2" fmla="*/ 3978258 w 7682201"/>
                      <a:gd name="connsiteY2" fmla="*/ 202994 h 2143704"/>
                      <a:gd name="connsiteX3" fmla="*/ 3475338 w 7682201"/>
                      <a:gd name="connsiteY3" fmla="*/ 272791 h 2143704"/>
                      <a:gd name="connsiteX4" fmla="*/ 2617906 w 7682201"/>
                      <a:gd name="connsiteY4" fmla="*/ 169508 h 2143704"/>
                      <a:gd name="connsiteX5" fmla="*/ 1164844 w 7682201"/>
                      <a:gd name="connsiteY5" fmla="*/ 10387 h 2143704"/>
                      <a:gd name="connsiteX6" fmla="*/ 117094 w 7682201"/>
                      <a:gd name="connsiteY6" fmla="*/ 490951 h 2143704"/>
                      <a:gd name="connsiteX7" fmla="*/ 256976 w 7682201"/>
                      <a:gd name="connsiteY7" fmla="*/ 1958655 h 2143704"/>
                      <a:gd name="connsiteX8" fmla="*/ 2178123 w 7682201"/>
                      <a:gd name="connsiteY8" fmla="*/ 2088811 h 2143704"/>
                      <a:gd name="connsiteX9" fmla="*/ 4477549 w 7682201"/>
                      <a:gd name="connsiteY9" fmla="*/ 2143129 h 2143704"/>
                      <a:gd name="connsiteX10" fmla="*/ 5852233 w 7682201"/>
                      <a:gd name="connsiteY10" fmla="*/ 2058711 h 2143704"/>
                      <a:gd name="connsiteX11" fmla="*/ 7458239 w 7682201"/>
                      <a:gd name="connsiteY11" fmla="*/ 1942746 h 2143704"/>
                      <a:gd name="connsiteX12" fmla="*/ 7429211 w 7682201"/>
                      <a:gd name="connsiteY12" fmla="*/ 242684 h 2143704"/>
                      <a:gd name="connsiteX0" fmla="*/ 7429211 w 7682201"/>
                      <a:gd name="connsiteY0" fmla="*/ 242774 h 2143794"/>
                      <a:gd name="connsiteX1" fmla="*/ 5225760 w 7682201"/>
                      <a:gd name="connsiteY1" fmla="*/ 98409 h 2143794"/>
                      <a:gd name="connsiteX2" fmla="*/ 3978258 w 7682201"/>
                      <a:gd name="connsiteY2" fmla="*/ 203084 h 2143794"/>
                      <a:gd name="connsiteX3" fmla="*/ 3281028 w 7682201"/>
                      <a:gd name="connsiteY3" fmla="*/ 284514 h 2143794"/>
                      <a:gd name="connsiteX4" fmla="*/ 2617906 w 7682201"/>
                      <a:gd name="connsiteY4" fmla="*/ 169598 h 2143794"/>
                      <a:gd name="connsiteX5" fmla="*/ 1164844 w 7682201"/>
                      <a:gd name="connsiteY5" fmla="*/ 10477 h 2143794"/>
                      <a:gd name="connsiteX6" fmla="*/ 117094 w 7682201"/>
                      <a:gd name="connsiteY6" fmla="*/ 491041 h 2143794"/>
                      <a:gd name="connsiteX7" fmla="*/ 256976 w 7682201"/>
                      <a:gd name="connsiteY7" fmla="*/ 1958745 h 2143794"/>
                      <a:gd name="connsiteX8" fmla="*/ 2178123 w 7682201"/>
                      <a:gd name="connsiteY8" fmla="*/ 2088901 h 2143794"/>
                      <a:gd name="connsiteX9" fmla="*/ 4477549 w 7682201"/>
                      <a:gd name="connsiteY9" fmla="*/ 2143219 h 2143794"/>
                      <a:gd name="connsiteX10" fmla="*/ 5852233 w 7682201"/>
                      <a:gd name="connsiteY10" fmla="*/ 2058801 h 2143794"/>
                      <a:gd name="connsiteX11" fmla="*/ 7458239 w 7682201"/>
                      <a:gd name="connsiteY11" fmla="*/ 1942836 h 2143794"/>
                      <a:gd name="connsiteX12" fmla="*/ 7429211 w 7682201"/>
                      <a:gd name="connsiteY12" fmla="*/ 242774 h 2143794"/>
                      <a:gd name="connsiteX0" fmla="*/ 7429211 w 7682201"/>
                      <a:gd name="connsiteY0" fmla="*/ 252585 h 2153605"/>
                      <a:gd name="connsiteX1" fmla="*/ 5225760 w 7682201"/>
                      <a:gd name="connsiteY1" fmla="*/ 108220 h 2153605"/>
                      <a:gd name="connsiteX2" fmla="*/ 3978258 w 7682201"/>
                      <a:gd name="connsiteY2" fmla="*/ 212895 h 2153605"/>
                      <a:gd name="connsiteX3" fmla="*/ 3281028 w 7682201"/>
                      <a:gd name="connsiteY3" fmla="*/ 294325 h 2153605"/>
                      <a:gd name="connsiteX4" fmla="*/ 2400736 w 7682201"/>
                      <a:gd name="connsiteY4" fmla="*/ 109611 h 2153605"/>
                      <a:gd name="connsiteX5" fmla="*/ 1164844 w 7682201"/>
                      <a:gd name="connsiteY5" fmla="*/ 20288 h 2153605"/>
                      <a:gd name="connsiteX6" fmla="*/ 117094 w 7682201"/>
                      <a:gd name="connsiteY6" fmla="*/ 500852 h 2153605"/>
                      <a:gd name="connsiteX7" fmla="*/ 256976 w 7682201"/>
                      <a:gd name="connsiteY7" fmla="*/ 1968556 h 2153605"/>
                      <a:gd name="connsiteX8" fmla="*/ 2178123 w 7682201"/>
                      <a:gd name="connsiteY8" fmla="*/ 2098712 h 2153605"/>
                      <a:gd name="connsiteX9" fmla="*/ 4477549 w 7682201"/>
                      <a:gd name="connsiteY9" fmla="*/ 2153030 h 2153605"/>
                      <a:gd name="connsiteX10" fmla="*/ 5852233 w 7682201"/>
                      <a:gd name="connsiteY10" fmla="*/ 2068612 h 2153605"/>
                      <a:gd name="connsiteX11" fmla="*/ 7458239 w 7682201"/>
                      <a:gd name="connsiteY11" fmla="*/ 1952647 h 2153605"/>
                      <a:gd name="connsiteX12" fmla="*/ 7429211 w 7682201"/>
                      <a:gd name="connsiteY12" fmla="*/ 252585 h 2153605"/>
                      <a:gd name="connsiteX0" fmla="*/ 7399911 w 7652901"/>
                      <a:gd name="connsiteY0" fmla="*/ 185526 h 2086546"/>
                      <a:gd name="connsiteX1" fmla="*/ 5196460 w 7652901"/>
                      <a:gd name="connsiteY1" fmla="*/ 41161 h 2086546"/>
                      <a:gd name="connsiteX2" fmla="*/ 3948958 w 7652901"/>
                      <a:gd name="connsiteY2" fmla="*/ 145836 h 2086546"/>
                      <a:gd name="connsiteX3" fmla="*/ 3251728 w 7652901"/>
                      <a:gd name="connsiteY3" fmla="*/ 227266 h 2086546"/>
                      <a:gd name="connsiteX4" fmla="*/ 2371436 w 7652901"/>
                      <a:gd name="connsiteY4" fmla="*/ 42552 h 2086546"/>
                      <a:gd name="connsiteX5" fmla="*/ 689774 w 7652901"/>
                      <a:gd name="connsiteY5" fmla="*/ 34659 h 2086546"/>
                      <a:gd name="connsiteX6" fmla="*/ 87794 w 7652901"/>
                      <a:gd name="connsiteY6" fmla="*/ 433793 h 2086546"/>
                      <a:gd name="connsiteX7" fmla="*/ 227676 w 7652901"/>
                      <a:gd name="connsiteY7" fmla="*/ 1901497 h 2086546"/>
                      <a:gd name="connsiteX8" fmla="*/ 2148823 w 7652901"/>
                      <a:gd name="connsiteY8" fmla="*/ 2031653 h 2086546"/>
                      <a:gd name="connsiteX9" fmla="*/ 4448249 w 7652901"/>
                      <a:gd name="connsiteY9" fmla="*/ 2085971 h 2086546"/>
                      <a:gd name="connsiteX10" fmla="*/ 5822933 w 7652901"/>
                      <a:gd name="connsiteY10" fmla="*/ 2001553 h 2086546"/>
                      <a:gd name="connsiteX11" fmla="*/ 7428939 w 7652901"/>
                      <a:gd name="connsiteY11" fmla="*/ 1885588 h 2086546"/>
                      <a:gd name="connsiteX12" fmla="*/ 7399911 w 7652901"/>
                      <a:gd name="connsiteY12" fmla="*/ 185526 h 2086546"/>
                      <a:gd name="connsiteX0" fmla="*/ 7405763 w 7658753"/>
                      <a:gd name="connsiteY0" fmla="*/ 185173 h 2086193"/>
                      <a:gd name="connsiteX1" fmla="*/ 5202312 w 7658753"/>
                      <a:gd name="connsiteY1" fmla="*/ 40808 h 2086193"/>
                      <a:gd name="connsiteX2" fmla="*/ 3954810 w 7658753"/>
                      <a:gd name="connsiteY2" fmla="*/ 145483 h 2086193"/>
                      <a:gd name="connsiteX3" fmla="*/ 3257580 w 7658753"/>
                      <a:gd name="connsiteY3" fmla="*/ 226913 h 2086193"/>
                      <a:gd name="connsiteX4" fmla="*/ 2377288 w 7658753"/>
                      <a:gd name="connsiteY4" fmla="*/ 42199 h 2086193"/>
                      <a:gd name="connsiteX5" fmla="*/ 787066 w 7658753"/>
                      <a:gd name="connsiteY5" fmla="*/ 92471 h 2086193"/>
                      <a:gd name="connsiteX6" fmla="*/ 93646 w 7658753"/>
                      <a:gd name="connsiteY6" fmla="*/ 433440 h 2086193"/>
                      <a:gd name="connsiteX7" fmla="*/ 233528 w 7658753"/>
                      <a:gd name="connsiteY7" fmla="*/ 1901144 h 2086193"/>
                      <a:gd name="connsiteX8" fmla="*/ 2154675 w 7658753"/>
                      <a:gd name="connsiteY8" fmla="*/ 2031300 h 2086193"/>
                      <a:gd name="connsiteX9" fmla="*/ 4454101 w 7658753"/>
                      <a:gd name="connsiteY9" fmla="*/ 2085618 h 2086193"/>
                      <a:gd name="connsiteX10" fmla="*/ 5828785 w 7658753"/>
                      <a:gd name="connsiteY10" fmla="*/ 2001200 h 2086193"/>
                      <a:gd name="connsiteX11" fmla="*/ 7434791 w 7658753"/>
                      <a:gd name="connsiteY11" fmla="*/ 1885235 h 2086193"/>
                      <a:gd name="connsiteX12" fmla="*/ 7405763 w 7658753"/>
                      <a:gd name="connsiteY12" fmla="*/ 185173 h 2086193"/>
                      <a:gd name="connsiteX0" fmla="*/ 7392767 w 7645757"/>
                      <a:gd name="connsiteY0" fmla="*/ 185173 h 2086193"/>
                      <a:gd name="connsiteX1" fmla="*/ 5189316 w 7645757"/>
                      <a:gd name="connsiteY1" fmla="*/ 40808 h 2086193"/>
                      <a:gd name="connsiteX2" fmla="*/ 3941814 w 7645757"/>
                      <a:gd name="connsiteY2" fmla="*/ 145483 h 2086193"/>
                      <a:gd name="connsiteX3" fmla="*/ 3244584 w 7645757"/>
                      <a:gd name="connsiteY3" fmla="*/ 226913 h 2086193"/>
                      <a:gd name="connsiteX4" fmla="*/ 2364292 w 7645757"/>
                      <a:gd name="connsiteY4" fmla="*/ 42199 h 2086193"/>
                      <a:gd name="connsiteX5" fmla="*/ 774070 w 7645757"/>
                      <a:gd name="connsiteY5" fmla="*/ 92471 h 2086193"/>
                      <a:gd name="connsiteX6" fmla="*/ 103510 w 7645757"/>
                      <a:gd name="connsiteY6" fmla="*/ 526503 h 2086193"/>
                      <a:gd name="connsiteX7" fmla="*/ 220532 w 7645757"/>
                      <a:gd name="connsiteY7" fmla="*/ 1901144 h 2086193"/>
                      <a:gd name="connsiteX8" fmla="*/ 2141679 w 7645757"/>
                      <a:gd name="connsiteY8" fmla="*/ 2031300 h 2086193"/>
                      <a:gd name="connsiteX9" fmla="*/ 4441105 w 7645757"/>
                      <a:gd name="connsiteY9" fmla="*/ 2085618 h 2086193"/>
                      <a:gd name="connsiteX10" fmla="*/ 5815789 w 7645757"/>
                      <a:gd name="connsiteY10" fmla="*/ 2001200 h 2086193"/>
                      <a:gd name="connsiteX11" fmla="*/ 7421795 w 7645757"/>
                      <a:gd name="connsiteY11" fmla="*/ 1885235 h 2086193"/>
                      <a:gd name="connsiteX12" fmla="*/ 7392767 w 7645757"/>
                      <a:gd name="connsiteY12" fmla="*/ 185173 h 2086193"/>
                      <a:gd name="connsiteX0" fmla="*/ 7373990 w 7626980"/>
                      <a:gd name="connsiteY0" fmla="*/ 185173 h 2086227"/>
                      <a:gd name="connsiteX1" fmla="*/ 5170539 w 7626980"/>
                      <a:gd name="connsiteY1" fmla="*/ 40808 h 2086227"/>
                      <a:gd name="connsiteX2" fmla="*/ 3923037 w 7626980"/>
                      <a:gd name="connsiteY2" fmla="*/ 145483 h 2086227"/>
                      <a:gd name="connsiteX3" fmla="*/ 3225807 w 7626980"/>
                      <a:gd name="connsiteY3" fmla="*/ 226913 h 2086227"/>
                      <a:gd name="connsiteX4" fmla="*/ 2345515 w 7626980"/>
                      <a:gd name="connsiteY4" fmla="*/ 42199 h 2086227"/>
                      <a:gd name="connsiteX5" fmla="*/ 755293 w 7626980"/>
                      <a:gd name="connsiteY5" fmla="*/ 92471 h 2086227"/>
                      <a:gd name="connsiteX6" fmla="*/ 84733 w 7626980"/>
                      <a:gd name="connsiteY6" fmla="*/ 526503 h 2086227"/>
                      <a:gd name="connsiteX7" fmla="*/ 236045 w 7626980"/>
                      <a:gd name="connsiteY7" fmla="*/ 1889511 h 2086227"/>
                      <a:gd name="connsiteX8" fmla="*/ 2122902 w 7626980"/>
                      <a:gd name="connsiteY8" fmla="*/ 2031300 h 2086227"/>
                      <a:gd name="connsiteX9" fmla="*/ 4422328 w 7626980"/>
                      <a:gd name="connsiteY9" fmla="*/ 2085618 h 2086227"/>
                      <a:gd name="connsiteX10" fmla="*/ 5797012 w 7626980"/>
                      <a:gd name="connsiteY10" fmla="*/ 2001200 h 2086227"/>
                      <a:gd name="connsiteX11" fmla="*/ 7403018 w 7626980"/>
                      <a:gd name="connsiteY11" fmla="*/ 1885235 h 2086227"/>
                      <a:gd name="connsiteX12" fmla="*/ 7373990 w 7626980"/>
                      <a:gd name="connsiteY12" fmla="*/ 185173 h 2086227"/>
                      <a:gd name="connsiteX0" fmla="*/ 7315291 w 7568281"/>
                      <a:gd name="connsiteY0" fmla="*/ 185173 h 2086227"/>
                      <a:gd name="connsiteX1" fmla="*/ 5111840 w 7568281"/>
                      <a:gd name="connsiteY1" fmla="*/ 40808 h 2086227"/>
                      <a:gd name="connsiteX2" fmla="*/ 3864338 w 7568281"/>
                      <a:gd name="connsiteY2" fmla="*/ 145483 h 2086227"/>
                      <a:gd name="connsiteX3" fmla="*/ 3167108 w 7568281"/>
                      <a:gd name="connsiteY3" fmla="*/ 226913 h 2086227"/>
                      <a:gd name="connsiteX4" fmla="*/ 2286816 w 7568281"/>
                      <a:gd name="connsiteY4" fmla="*/ 42199 h 2086227"/>
                      <a:gd name="connsiteX5" fmla="*/ 696594 w 7568281"/>
                      <a:gd name="connsiteY5" fmla="*/ 92471 h 2086227"/>
                      <a:gd name="connsiteX6" fmla="*/ 26034 w 7568281"/>
                      <a:gd name="connsiteY6" fmla="*/ 526503 h 2086227"/>
                      <a:gd name="connsiteX7" fmla="*/ 177346 w 7568281"/>
                      <a:gd name="connsiteY7" fmla="*/ 1889511 h 2086227"/>
                      <a:gd name="connsiteX8" fmla="*/ 2064203 w 7568281"/>
                      <a:gd name="connsiteY8" fmla="*/ 2031300 h 2086227"/>
                      <a:gd name="connsiteX9" fmla="*/ 4363629 w 7568281"/>
                      <a:gd name="connsiteY9" fmla="*/ 2085618 h 2086227"/>
                      <a:gd name="connsiteX10" fmla="*/ 5738313 w 7568281"/>
                      <a:gd name="connsiteY10" fmla="*/ 2001200 h 2086227"/>
                      <a:gd name="connsiteX11" fmla="*/ 7344319 w 7568281"/>
                      <a:gd name="connsiteY11" fmla="*/ 1885235 h 2086227"/>
                      <a:gd name="connsiteX12" fmla="*/ 7315291 w 7568281"/>
                      <a:gd name="connsiteY12" fmla="*/ 185173 h 2086227"/>
                      <a:gd name="connsiteX0" fmla="*/ 7334799 w 7587789"/>
                      <a:gd name="connsiteY0" fmla="*/ 185173 h 2086227"/>
                      <a:gd name="connsiteX1" fmla="*/ 5131348 w 7587789"/>
                      <a:gd name="connsiteY1" fmla="*/ 40808 h 2086227"/>
                      <a:gd name="connsiteX2" fmla="*/ 3883846 w 7587789"/>
                      <a:gd name="connsiteY2" fmla="*/ 145483 h 2086227"/>
                      <a:gd name="connsiteX3" fmla="*/ 3186616 w 7587789"/>
                      <a:gd name="connsiteY3" fmla="*/ 226913 h 2086227"/>
                      <a:gd name="connsiteX4" fmla="*/ 2306324 w 7587789"/>
                      <a:gd name="connsiteY4" fmla="*/ 42199 h 2086227"/>
                      <a:gd name="connsiteX5" fmla="*/ 716102 w 7587789"/>
                      <a:gd name="connsiteY5" fmla="*/ 92471 h 2086227"/>
                      <a:gd name="connsiteX6" fmla="*/ 45542 w 7587789"/>
                      <a:gd name="connsiteY6" fmla="*/ 526503 h 2086227"/>
                      <a:gd name="connsiteX7" fmla="*/ 116844 w 7587789"/>
                      <a:gd name="connsiteY7" fmla="*/ 1889511 h 2086227"/>
                      <a:gd name="connsiteX8" fmla="*/ 2083711 w 7587789"/>
                      <a:gd name="connsiteY8" fmla="*/ 2031300 h 2086227"/>
                      <a:gd name="connsiteX9" fmla="*/ 4383137 w 7587789"/>
                      <a:gd name="connsiteY9" fmla="*/ 2085618 h 2086227"/>
                      <a:gd name="connsiteX10" fmla="*/ 5757821 w 7587789"/>
                      <a:gd name="connsiteY10" fmla="*/ 2001200 h 2086227"/>
                      <a:gd name="connsiteX11" fmla="*/ 7363827 w 7587789"/>
                      <a:gd name="connsiteY11" fmla="*/ 1885235 h 2086227"/>
                      <a:gd name="connsiteX12" fmla="*/ 7334799 w 7587789"/>
                      <a:gd name="connsiteY12" fmla="*/ 185173 h 2086227"/>
                      <a:gd name="connsiteX0" fmla="*/ 7342900 w 7595890"/>
                      <a:gd name="connsiteY0" fmla="*/ 185173 h 2086227"/>
                      <a:gd name="connsiteX1" fmla="*/ 5139449 w 7595890"/>
                      <a:gd name="connsiteY1" fmla="*/ 40808 h 2086227"/>
                      <a:gd name="connsiteX2" fmla="*/ 3891947 w 7595890"/>
                      <a:gd name="connsiteY2" fmla="*/ 145483 h 2086227"/>
                      <a:gd name="connsiteX3" fmla="*/ 3194717 w 7595890"/>
                      <a:gd name="connsiteY3" fmla="*/ 226913 h 2086227"/>
                      <a:gd name="connsiteX4" fmla="*/ 2314425 w 7595890"/>
                      <a:gd name="connsiteY4" fmla="*/ 42199 h 2086227"/>
                      <a:gd name="connsiteX5" fmla="*/ 724203 w 7595890"/>
                      <a:gd name="connsiteY5" fmla="*/ 92471 h 2086227"/>
                      <a:gd name="connsiteX6" fmla="*/ 53643 w 7595890"/>
                      <a:gd name="connsiteY6" fmla="*/ 526503 h 2086227"/>
                      <a:gd name="connsiteX7" fmla="*/ 124945 w 7595890"/>
                      <a:gd name="connsiteY7" fmla="*/ 1889511 h 2086227"/>
                      <a:gd name="connsiteX8" fmla="*/ 2091812 w 7595890"/>
                      <a:gd name="connsiteY8" fmla="*/ 2031300 h 2086227"/>
                      <a:gd name="connsiteX9" fmla="*/ 4391238 w 7595890"/>
                      <a:gd name="connsiteY9" fmla="*/ 2085618 h 2086227"/>
                      <a:gd name="connsiteX10" fmla="*/ 5765922 w 7595890"/>
                      <a:gd name="connsiteY10" fmla="*/ 2001200 h 2086227"/>
                      <a:gd name="connsiteX11" fmla="*/ 7371928 w 7595890"/>
                      <a:gd name="connsiteY11" fmla="*/ 1885235 h 2086227"/>
                      <a:gd name="connsiteX12" fmla="*/ 7342900 w 7595890"/>
                      <a:gd name="connsiteY12" fmla="*/ 185173 h 2086227"/>
                      <a:gd name="connsiteX0" fmla="*/ 7342900 w 7595890"/>
                      <a:gd name="connsiteY0" fmla="*/ 185173 h 2086227"/>
                      <a:gd name="connsiteX1" fmla="*/ 5139449 w 7595890"/>
                      <a:gd name="connsiteY1" fmla="*/ 40808 h 2086227"/>
                      <a:gd name="connsiteX2" fmla="*/ 3891947 w 7595890"/>
                      <a:gd name="connsiteY2" fmla="*/ 145483 h 2086227"/>
                      <a:gd name="connsiteX3" fmla="*/ 3194717 w 7595890"/>
                      <a:gd name="connsiteY3" fmla="*/ 226913 h 2086227"/>
                      <a:gd name="connsiteX4" fmla="*/ 2314425 w 7595890"/>
                      <a:gd name="connsiteY4" fmla="*/ 42199 h 2086227"/>
                      <a:gd name="connsiteX5" fmla="*/ 724203 w 7595890"/>
                      <a:gd name="connsiteY5" fmla="*/ 92471 h 2086227"/>
                      <a:gd name="connsiteX6" fmla="*/ 53643 w 7595890"/>
                      <a:gd name="connsiteY6" fmla="*/ 526503 h 2086227"/>
                      <a:gd name="connsiteX7" fmla="*/ 124945 w 7595890"/>
                      <a:gd name="connsiteY7" fmla="*/ 1889511 h 2086227"/>
                      <a:gd name="connsiteX8" fmla="*/ 2091812 w 7595890"/>
                      <a:gd name="connsiteY8" fmla="*/ 2031300 h 2086227"/>
                      <a:gd name="connsiteX9" fmla="*/ 4391238 w 7595890"/>
                      <a:gd name="connsiteY9" fmla="*/ 2085618 h 2086227"/>
                      <a:gd name="connsiteX10" fmla="*/ 5765922 w 7595890"/>
                      <a:gd name="connsiteY10" fmla="*/ 2001200 h 2086227"/>
                      <a:gd name="connsiteX11" fmla="*/ 7371928 w 7595890"/>
                      <a:gd name="connsiteY11" fmla="*/ 1885235 h 2086227"/>
                      <a:gd name="connsiteX12" fmla="*/ 7342900 w 7595890"/>
                      <a:gd name="connsiteY12" fmla="*/ 185173 h 2086227"/>
                      <a:gd name="connsiteX0" fmla="*/ 7375595 w 7628585"/>
                      <a:gd name="connsiteY0" fmla="*/ 185173 h 2086718"/>
                      <a:gd name="connsiteX1" fmla="*/ 5172144 w 7628585"/>
                      <a:gd name="connsiteY1" fmla="*/ 40808 h 2086718"/>
                      <a:gd name="connsiteX2" fmla="*/ 3924642 w 7628585"/>
                      <a:gd name="connsiteY2" fmla="*/ 145483 h 2086718"/>
                      <a:gd name="connsiteX3" fmla="*/ 3227412 w 7628585"/>
                      <a:gd name="connsiteY3" fmla="*/ 226913 h 2086718"/>
                      <a:gd name="connsiteX4" fmla="*/ 2347120 w 7628585"/>
                      <a:gd name="connsiteY4" fmla="*/ 42199 h 2086718"/>
                      <a:gd name="connsiteX5" fmla="*/ 756898 w 7628585"/>
                      <a:gd name="connsiteY5" fmla="*/ 92471 h 2086718"/>
                      <a:gd name="connsiteX6" fmla="*/ 86338 w 7628585"/>
                      <a:gd name="connsiteY6" fmla="*/ 526503 h 2086718"/>
                      <a:gd name="connsiteX7" fmla="*/ 89060 w 7628585"/>
                      <a:gd name="connsiteY7" fmla="*/ 1796448 h 2086718"/>
                      <a:gd name="connsiteX8" fmla="*/ 2124507 w 7628585"/>
                      <a:gd name="connsiteY8" fmla="*/ 2031300 h 2086718"/>
                      <a:gd name="connsiteX9" fmla="*/ 4423933 w 7628585"/>
                      <a:gd name="connsiteY9" fmla="*/ 2085618 h 2086718"/>
                      <a:gd name="connsiteX10" fmla="*/ 5798617 w 7628585"/>
                      <a:gd name="connsiteY10" fmla="*/ 2001200 h 2086718"/>
                      <a:gd name="connsiteX11" fmla="*/ 7404623 w 7628585"/>
                      <a:gd name="connsiteY11" fmla="*/ 1885235 h 2086718"/>
                      <a:gd name="connsiteX12" fmla="*/ 7375595 w 7628585"/>
                      <a:gd name="connsiteY12" fmla="*/ 185173 h 208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8585" h="2086718">
                        <a:moveTo>
                          <a:pt x="7375595" y="185173"/>
                        </a:moveTo>
                        <a:cubicBezTo>
                          <a:pt x="7003515" y="-122231"/>
                          <a:pt x="5747303" y="47423"/>
                          <a:pt x="5172144" y="40808"/>
                        </a:cubicBezTo>
                        <a:cubicBezTo>
                          <a:pt x="4596985" y="34193"/>
                          <a:pt x="4124939" y="102833"/>
                          <a:pt x="3924642" y="145483"/>
                        </a:cubicBezTo>
                        <a:cubicBezTo>
                          <a:pt x="3724345" y="188133"/>
                          <a:pt x="3410322" y="253821"/>
                          <a:pt x="3227412" y="226913"/>
                        </a:cubicBezTo>
                        <a:cubicBezTo>
                          <a:pt x="3044502" y="200005"/>
                          <a:pt x="2758872" y="64606"/>
                          <a:pt x="2347120" y="42199"/>
                        </a:cubicBezTo>
                        <a:cubicBezTo>
                          <a:pt x="1935368" y="19792"/>
                          <a:pt x="1133695" y="11754"/>
                          <a:pt x="756898" y="92471"/>
                        </a:cubicBezTo>
                        <a:cubicBezTo>
                          <a:pt x="380101" y="173188"/>
                          <a:pt x="197644" y="242507"/>
                          <a:pt x="86338" y="526503"/>
                        </a:cubicBezTo>
                        <a:cubicBezTo>
                          <a:pt x="-24968" y="810499"/>
                          <a:pt x="-33465" y="1475853"/>
                          <a:pt x="89060" y="1796448"/>
                        </a:cubicBezTo>
                        <a:cubicBezTo>
                          <a:pt x="211585" y="2117043"/>
                          <a:pt x="1402028" y="1983105"/>
                          <a:pt x="2124507" y="2031300"/>
                        </a:cubicBezTo>
                        <a:cubicBezTo>
                          <a:pt x="2846986" y="2079495"/>
                          <a:pt x="3811581" y="2090635"/>
                          <a:pt x="4423933" y="2085618"/>
                        </a:cubicBezTo>
                        <a:cubicBezTo>
                          <a:pt x="5036285" y="2080601"/>
                          <a:pt x="5114027" y="2006038"/>
                          <a:pt x="5798617" y="2001200"/>
                        </a:cubicBezTo>
                        <a:cubicBezTo>
                          <a:pt x="6483207" y="1996362"/>
                          <a:pt x="7141793" y="2187906"/>
                          <a:pt x="7404623" y="1885235"/>
                        </a:cubicBezTo>
                        <a:cubicBezTo>
                          <a:pt x="7667453" y="1582564"/>
                          <a:pt x="7747675" y="492577"/>
                          <a:pt x="7375595" y="185173"/>
                        </a:cubicBezTo>
                        <a:close/>
                      </a:path>
                    </a:pathLst>
                  </a:custGeom>
                  <a:noFill/>
                  <a:ln w="38100">
                    <a:solidFill>
                      <a:srgbClr val="FF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직사각형 10"/>
                <p:cNvSpPr/>
                <p:nvPr/>
              </p:nvSpPr>
              <p:spPr>
                <a:xfrm>
                  <a:off x="4640520" y="2816994"/>
                  <a:ext cx="52636" cy="96520"/>
                </a:xfrm>
                <a:prstGeom prst="rect">
                  <a:avLst/>
                </a:prstGeom>
                <a:solidFill>
                  <a:srgbClr val="D5E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1999080" y="3225164"/>
                  <a:ext cx="603149" cy="194311"/>
                </a:xfrm>
                <a:prstGeom prst="rect">
                  <a:avLst/>
                </a:prstGeom>
                <a:solidFill>
                  <a:srgbClr val="7FD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1925755" y="3172315"/>
                  <a:ext cx="749797" cy="292388"/>
                </a:xfrm>
                <a:prstGeom prst="rect">
                  <a:avLst/>
                </a:prstGeom>
                <a:noFill/>
              </p:spPr>
              <p:txBody>
                <a:bodyPr wrap="square" rtlCol="0">
                  <a:spAutoFit/>
                </a:bodyPr>
                <a:lstStyle/>
                <a:p>
                  <a:pPr algn="ctr"/>
                  <a:r>
                    <a:rPr lang="en-US" altLang="ko-KR" sz="650" dirty="0">
                      <a:solidFill>
                        <a:srgbClr val="353F3A"/>
                      </a:solidFill>
                      <a:latin typeface="SamsungOne 400" panose="020B0503030303020204" pitchFamily="34" charset="0"/>
                      <a:ea typeface="SamsungOne 400" panose="020B0503030303020204" pitchFamily="34" charset="0"/>
                    </a:rPr>
                    <a:t>kernel</a:t>
                  </a:r>
                </a:p>
                <a:p>
                  <a:pPr algn="ctr"/>
                  <a:r>
                    <a:rPr lang="en-US" altLang="ko-KR" sz="650" dirty="0">
                      <a:solidFill>
                        <a:srgbClr val="353F3A"/>
                      </a:solidFill>
                      <a:latin typeface="SamsungOne 400" panose="020B0503030303020204" pitchFamily="34" charset="0"/>
                      <a:ea typeface="SamsungOne 400" panose="020B0503030303020204" pitchFamily="34" charset="0"/>
                    </a:rPr>
                    <a:t>approximation</a:t>
                  </a:r>
                  <a:endParaRPr lang="ko-KR" altLang="en-US" sz="650" dirty="0">
                    <a:solidFill>
                      <a:srgbClr val="353F3A"/>
                    </a:solidFill>
                    <a:latin typeface="SamsungOne 400" panose="020B0503030303020204" pitchFamily="34" charset="0"/>
                    <a:ea typeface="SamsungOne 400" panose="020B0503030303020204" pitchFamily="34" charset="0"/>
                  </a:endParaRPr>
                </a:p>
              </p:txBody>
            </p:sp>
            <p:grpSp>
              <p:nvGrpSpPr>
                <p:cNvPr id="22" name="그룹 21"/>
                <p:cNvGrpSpPr/>
                <p:nvPr/>
              </p:nvGrpSpPr>
              <p:grpSpPr>
                <a:xfrm>
                  <a:off x="6998083" y="3693408"/>
                  <a:ext cx="965821" cy="192360"/>
                  <a:chOff x="6778272" y="3845808"/>
                  <a:chExt cx="965821" cy="192360"/>
                </a:xfrm>
              </p:grpSpPr>
              <p:sp>
                <p:nvSpPr>
                  <p:cNvPr id="23" name="직사각형 22"/>
                  <p:cNvSpPr/>
                  <p:nvPr/>
                </p:nvSpPr>
                <p:spPr>
                  <a:xfrm>
                    <a:off x="6807356" y="3894379"/>
                    <a:ext cx="850744" cy="90882"/>
                  </a:xfrm>
                  <a:prstGeom prst="rect">
                    <a:avLst/>
                  </a:prstGeom>
                  <a:solidFill>
                    <a:srgbClr val="7FD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p:cNvSpPr txBox="1"/>
                  <p:nvPr/>
                </p:nvSpPr>
                <p:spPr>
                  <a:xfrm>
                    <a:off x="6778272" y="3845808"/>
                    <a:ext cx="965821" cy="192360"/>
                  </a:xfrm>
                  <a:prstGeom prst="rect">
                    <a:avLst/>
                  </a:prstGeom>
                  <a:noFill/>
                </p:spPr>
                <p:txBody>
                  <a:bodyPr wrap="square" rtlCol="0">
                    <a:spAutoFit/>
                  </a:bodyPr>
                  <a:lstStyle/>
                  <a:p>
                    <a:pPr algn="ctr"/>
                    <a:r>
                      <a:rPr lang="en-US" altLang="ko-KR" sz="650" dirty="0">
                        <a:solidFill>
                          <a:srgbClr val="353F3A"/>
                        </a:solidFill>
                        <a:latin typeface="SamsungOne 400" panose="020B0503030303020204" pitchFamily="34" charset="0"/>
                        <a:ea typeface="SamsungOne 400" panose="020B0503030303020204" pitchFamily="34" charset="0"/>
                      </a:rPr>
                      <a:t>SVR (kernel=‘linear’)</a:t>
                    </a:r>
                    <a:endParaRPr lang="ko-KR" altLang="en-US" sz="650" dirty="0">
                      <a:solidFill>
                        <a:srgbClr val="353F3A"/>
                      </a:solidFill>
                      <a:latin typeface="SamsungOne 400" panose="020B0503030303020204" pitchFamily="34" charset="0"/>
                      <a:ea typeface="SamsungOne 400" panose="020B0503030303020204" pitchFamily="34" charset="0"/>
                    </a:endParaRPr>
                  </a:p>
                </p:txBody>
              </p:sp>
            </p:grpSp>
            <p:grpSp>
              <p:nvGrpSpPr>
                <p:cNvPr id="25" name="그룹 24"/>
                <p:cNvGrpSpPr/>
                <p:nvPr/>
              </p:nvGrpSpPr>
              <p:grpSpPr>
                <a:xfrm>
                  <a:off x="6992011" y="3989060"/>
                  <a:ext cx="965821" cy="192360"/>
                  <a:chOff x="6778272" y="3845808"/>
                  <a:chExt cx="965821" cy="192360"/>
                </a:xfrm>
              </p:grpSpPr>
              <p:sp>
                <p:nvSpPr>
                  <p:cNvPr id="26" name="직사각형 25"/>
                  <p:cNvSpPr/>
                  <p:nvPr/>
                </p:nvSpPr>
                <p:spPr>
                  <a:xfrm>
                    <a:off x="6807356" y="3894379"/>
                    <a:ext cx="850744" cy="90882"/>
                  </a:xfrm>
                  <a:prstGeom prst="rect">
                    <a:avLst/>
                  </a:prstGeom>
                  <a:solidFill>
                    <a:srgbClr val="7FD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p:cNvSpPr txBox="1"/>
                  <p:nvPr/>
                </p:nvSpPr>
                <p:spPr>
                  <a:xfrm>
                    <a:off x="6778272" y="3845808"/>
                    <a:ext cx="965821" cy="192360"/>
                  </a:xfrm>
                  <a:prstGeom prst="rect">
                    <a:avLst/>
                  </a:prstGeom>
                  <a:noFill/>
                </p:spPr>
                <p:txBody>
                  <a:bodyPr wrap="square" rtlCol="0">
                    <a:spAutoFit/>
                  </a:bodyPr>
                  <a:lstStyle/>
                  <a:p>
                    <a:pPr algn="ctr"/>
                    <a:r>
                      <a:rPr lang="en-US" altLang="ko-KR" sz="650" dirty="0">
                        <a:solidFill>
                          <a:srgbClr val="353F3A"/>
                        </a:solidFill>
                        <a:latin typeface="SamsungOne 400" panose="020B0503030303020204" pitchFamily="34" charset="0"/>
                        <a:ea typeface="SamsungOne 400" panose="020B0503030303020204" pitchFamily="34" charset="0"/>
                      </a:rPr>
                      <a:t>SVR (kernel=‘rbf’)</a:t>
                    </a:r>
                    <a:endParaRPr lang="ko-KR" altLang="en-US" sz="650" dirty="0">
                      <a:solidFill>
                        <a:srgbClr val="353F3A"/>
                      </a:solidFill>
                      <a:latin typeface="SamsungOne 400" panose="020B0503030303020204" pitchFamily="34" charset="0"/>
                      <a:ea typeface="SamsungOne 400" panose="020B0503030303020204" pitchFamily="34" charset="0"/>
                    </a:endParaRPr>
                  </a:p>
                </p:txBody>
              </p:sp>
            </p:grpSp>
          </p:grpSp>
          <p:grpSp>
            <p:nvGrpSpPr>
              <p:cNvPr id="30" name="그룹 29"/>
              <p:cNvGrpSpPr/>
              <p:nvPr/>
            </p:nvGrpSpPr>
            <p:grpSpPr>
              <a:xfrm>
                <a:off x="4222624" y="3655040"/>
                <a:ext cx="749797" cy="215444"/>
                <a:chOff x="4156116" y="3675754"/>
                <a:chExt cx="749797" cy="215444"/>
              </a:xfrm>
            </p:grpSpPr>
            <p:sp>
              <p:nvSpPr>
                <p:cNvPr id="31" name="직사각형 30"/>
                <p:cNvSpPr/>
                <p:nvPr/>
              </p:nvSpPr>
              <p:spPr>
                <a:xfrm>
                  <a:off x="4269050" y="3731655"/>
                  <a:ext cx="518382" cy="84060"/>
                </a:xfrm>
                <a:prstGeom prst="rect">
                  <a:avLst/>
                </a:prstGeom>
                <a:solidFill>
                  <a:srgbClr val="D5E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32" name="TextBox 31"/>
                <p:cNvSpPr txBox="1"/>
                <p:nvPr/>
              </p:nvSpPr>
              <p:spPr>
                <a:xfrm>
                  <a:off x="4156116" y="3675754"/>
                  <a:ext cx="749797" cy="215444"/>
                </a:xfrm>
                <a:prstGeom prst="rect">
                  <a:avLst/>
                </a:prstGeom>
                <a:noFill/>
              </p:spPr>
              <p:txBody>
                <a:bodyPr wrap="square" rtlCol="0">
                  <a:spAutoFit/>
                </a:bodyPr>
                <a:lstStyle/>
                <a:p>
                  <a:pPr algn="ctr"/>
                  <a:r>
                    <a:rPr lang="en-US" altLang="ko-KR" sz="750" dirty="0">
                      <a:solidFill>
                        <a:srgbClr val="353F3A"/>
                      </a:solidFill>
                      <a:latin typeface="SamsungOne 400" panose="020B0503030303020204" pitchFamily="34" charset="0"/>
                      <a:ea typeface="SamsungOne 400" panose="020B0503030303020204" pitchFamily="34" charset="0"/>
                    </a:rPr>
                    <a:t>labeled data</a:t>
                  </a:r>
                  <a:endParaRPr lang="ko-KR" altLang="en-US" sz="750" dirty="0">
                    <a:solidFill>
                      <a:srgbClr val="353F3A"/>
                    </a:solidFill>
                    <a:latin typeface="SamsungOne 400" panose="020B0503030303020204" pitchFamily="34" charset="0"/>
                    <a:ea typeface="SamsungOne 400" panose="020B0503030303020204" pitchFamily="34" charset="0"/>
                  </a:endParaRPr>
                </a:p>
              </p:txBody>
            </p:sp>
          </p:grpSp>
          <p:grpSp>
            <p:nvGrpSpPr>
              <p:cNvPr id="33" name="그룹 32"/>
              <p:cNvGrpSpPr/>
              <p:nvPr/>
            </p:nvGrpSpPr>
            <p:grpSpPr>
              <a:xfrm>
                <a:off x="2847974" y="4990597"/>
                <a:ext cx="958215" cy="292388"/>
                <a:chOff x="3999505" y="4012422"/>
                <a:chExt cx="958215" cy="292388"/>
              </a:xfrm>
            </p:grpSpPr>
            <p:sp>
              <p:nvSpPr>
                <p:cNvPr id="34" name="타원 33"/>
                <p:cNvSpPr/>
                <p:nvPr/>
              </p:nvSpPr>
              <p:spPr>
                <a:xfrm>
                  <a:off x="3999505" y="4049120"/>
                  <a:ext cx="958215" cy="230505"/>
                </a:xfrm>
                <a:prstGeom prst="ellipse">
                  <a:avLst/>
                </a:prstGeom>
                <a:solidFill>
                  <a:srgbClr val="D5E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p:cNvSpPr txBox="1"/>
                <p:nvPr/>
              </p:nvSpPr>
              <p:spPr>
                <a:xfrm>
                  <a:off x="4017369" y="4012422"/>
                  <a:ext cx="936104" cy="292388"/>
                </a:xfrm>
                <a:prstGeom prst="rect">
                  <a:avLst/>
                </a:prstGeom>
                <a:noFill/>
              </p:spPr>
              <p:txBody>
                <a:bodyPr wrap="square" rtlCol="0">
                  <a:spAutoFit/>
                </a:bodyPr>
                <a:lstStyle/>
                <a:p>
                  <a:pPr algn="ctr"/>
                  <a:r>
                    <a:rPr lang="en-US" altLang="ko-KR" sz="650" dirty="0">
                      <a:solidFill>
                        <a:srgbClr val="353F3A"/>
                      </a:solidFill>
                      <a:latin typeface="SamsungOne 400" panose="020B0503030303020204" pitchFamily="34" charset="0"/>
                      <a:ea typeface="SamsungOne 400" panose="020B0503030303020204" pitchFamily="34" charset="0"/>
                    </a:rPr>
                    <a:t>number of </a:t>
                  </a:r>
                </a:p>
                <a:p>
                  <a:pPr algn="ctr"/>
                  <a:r>
                    <a:rPr lang="en-US" altLang="ko-KR" sz="650" dirty="0">
                      <a:solidFill>
                        <a:srgbClr val="353F3A"/>
                      </a:solidFill>
                      <a:latin typeface="SamsungOne 400" panose="020B0503030303020204" pitchFamily="34" charset="0"/>
                      <a:ea typeface="SamsungOne 400" panose="020B0503030303020204" pitchFamily="34" charset="0"/>
                    </a:rPr>
                    <a:t>categories known</a:t>
                  </a:r>
                  <a:endParaRPr lang="ko-KR" altLang="en-US" sz="650" dirty="0">
                    <a:solidFill>
                      <a:srgbClr val="353F3A"/>
                    </a:solidFill>
                    <a:latin typeface="SamsungOne 400" panose="020B0503030303020204" pitchFamily="34" charset="0"/>
                    <a:ea typeface="SamsungOne 400" panose="020B0503030303020204" pitchFamily="34" charset="0"/>
                  </a:endParaRPr>
                </a:p>
              </p:txBody>
            </p:sp>
          </p:grpSp>
        </p:grpSp>
        <p:grpSp>
          <p:nvGrpSpPr>
            <p:cNvPr id="36" name="그룹 35"/>
            <p:cNvGrpSpPr/>
            <p:nvPr/>
          </p:nvGrpSpPr>
          <p:grpSpPr>
            <a:xfrm>
              <a:off x="1180197" y="3573682"/>
              <a:ext cx="749797" cy="307777"/>
              <a:chOff x="1962165" y="3790190"/>
              <a:chExt cx="749797" cy="307777"/>
            </a:xfrm>
          </p:grpSpPr>
          <p:sp>
            <p:nvSpPr>
              <p:cNvPr id="37" name="직사각형 36"/>
              <p:cNvSpPr/>
              <p:nvPr/>
            </p:nvSpPr>
            <p:spPr>
              <a:xfrm>
                <a:off x="2135505" y="3854386"/>
                <a:ext cx="411875" cy="194982"/>
              </a:xfrm>
              <a:prstGeom prst="rect">
                <a:avLst/>
              </a:prstGeom>
              <a:solidFill>
                <a:srgbClr val="7FD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p:cNvSpPr txBox="1"/>
              <p:nvPr/>
            </p:nvSpPr>
            <p:spPr>
              <a:xfrm>
                <a:off x="1962165" y="3790190"/>
                <a:ext cx="749797" cy="307777"/>
              </a:xfrm>
              <a:prstGeom prst="rect">
                <a:avLst/>
              </a:prstGeom>
              <a:noFill/>
            </p:spPr>
            <p:txBody>
              <a:bodyPr wrap="square" rtlCol="0">
                <a:spAutoFit/>
              </a:bodyPr>
              <a:lstStyle/>
              <a:p>
                <a:pPr algn="ctr"/>
                <a:r>
                  <a:rPr lang="en-US" altLang="ko-KR" sz="700" dirty="0">
                    <a:solidFill>
                      <a:srgbClr val="353F3A"/>
                    </a:solidFill>
                    <a:latin typeface="SamsungOne 400" panose="020B0503030303020204" pitchFamily="34" charset="0"/>
                    <a:ea typeface="SamsungOne 400" panose="020B0503030303020204" pitchFamily="34" charset="0"/>
                  </a:rPr>
                  <a:t>Ensemble</a:t>
                </a:r>
              </a:p>
              <a:p>
                <a:pPr algn="ctr"/>
                <a:r>
                  <a:rPr lang="en-US" altLang="ko-KR" sz="700" dirty="0">
                    <a:solidFill>
                      <a:srgbClr val="353F3A"/>
                    </a:solidFill>
                    <a:latin typeface="SamsungOne 400" panose="020B0503030303020204" pitchFamily="34" charset="0"/>
                    <a:ea typeface="SamsungOne 400" panose="020B0503030303020204" pitchFamily="34" charset="0"/>
                  </a:rPr>
                  <a:t>Classifiers</a:t>
                </a:r>
                <a:endParaRPr lang="ko-KR" altLang="en-US" sz="700" dirty="0">
                  <a:solidFill>
                    <a:srgbClr val="353F3A"/>
                  </a:solidFill>
                  <a:latin typeface="SamsungOne 400" panose="020B0503030303020204" pitchFamily="34" charset="0"/>
                  <a:ea typeface="SamsungOne 400" panose="020B0503030303020204" pitchFamily="34" charset="0"/>
                </a:endParaRPr>
              </a:p>
            </p:txBody>
          </p:sp>
        </p:grpSp>
      </p:grpSp>
    </p:spTree>
    <p:custDataLst>
      <p:tags r:id="rId1"/>
    </p:custDataLst>
    <p:extLst>
      <p:ext uri="{BB962C8B-B14F-4D97-AF65-F5344CB8AC3E}">
        <p14:creationId xmlns:p14="http://schemas.microsoft.com/office/powerpoint/2010/main" val="949373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9" name="직사각형 8">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1.5. Types and Choices of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0" name="직사각형 9">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aphicFrame>
        <p:nvGraphicFramePr>
          <p:cNvPr id="11" name="Table 12">
            <a:extLst>
              <a:ext uri="{FF2B5EF4-FFF2-40B4-BE49-F238E27FC236}">
                <a16:creationId xmlns:a16="http://schemas.microsoft.com/office/drawing/2014/main" xmlns="" id="{5A6D7F6C-E827-4B71-93B3-E0A9D17E045A}"/>
              </a:ext>
            </a:extLst>
          </p:cNvPr>
          <p:cNvGraphicFramePr>
            <a:graphicFrameLocks noGrp="1"/>
          </p:cNvGraphicFramePr>
          <p:nvPr>
            <p:extLst>
              <p:ext uri="{D42A27DB-BD31-4B8C-83A1-F6EECF244321}">
                <p14:modId xmlns:p14="http://schemas.microsoft.com/office/powerpoint/2010/main" val="1591053505"/>
              </p:ext>
            </p:extLst>
          </p:nvPr>
        </p:nvGraphicFramePr>
        <p:xfrm>
          <a:off x="558924" y="1806622"/>
          <a:ext cx="8630828" cy="3206554"/>
        </p:xfrm>
        <a:graphic>
          <a:graphicData uri="http://schemas.openxmlformats.org/drawingml/2006/table">
            <a:tbl>
              <a:tblPr firstRow="1" bandRow="1">
                <a:tableStyleId>{5940675A-B579-460E-94D1-54222C63F5DA}</a:tableStyleId>
              </a:tblPr>
              <a:tblGrid>
                <a:gridCol w="4315414">
                  <a:extLst>
                    <a:ext uri="{9D8B030D-6E8A-4147-A177-3AD203B41FA5}">
                      <a16:colId xmlns:a16="http://schemas.microsoft.com/office/drawing/2014/main" xmlns="" val="20000"/>
                    </a:ext>
                  </a:extLst>
                </a:gridCol>
                <a:gridCol w="4315414">
                  <a:extLst>
                    <a:ext uri="{9D8B030D-6E8A-4147-A177-3AD203B41FA5}">
                      <a16:colId xmlns:a16="http://schemas.microsoft.com/office/drawing/2014/main" xmlns="" val="20001"/>
                    </a:ext>
                  </a:extLst>
                </a:gridCol>
              </a:tblGrid>
              <a:tr h="285627">
                <a:tc>
                  <a:txBody>
                    <a:bodyPr/>
                    <a:lstStyle/>
                    <a:p>
                      <a:pPr algn="ctr"/>
                      <a:r>
                        <a:rPr lang="en-US" altLang="ko-KR" sz="1300" b="1"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Type</a:t>
                      </a: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a:r>
                        <a:rPr lang="en-US" altLang="ko-KR" sz="1300" b="1" kern="1200" baseline="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Regression (Numerical Prediction)</a:t>
                      </a:r>
                      <a:endParaRPr lang="en-US" altLang="ko-KR" sz="1300" b="1"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xmlns="" val="10000"/>
                  </a:ext>
                </a:extLst>
              </a:tr>
              <a:tr h="370684">
                <a:tc>
                  <a:txBody>
                    <a:bodyPr/>
                    <a:lstStyle/>
                    <a:p>
                      <a:pPr marL="0" algn="ctr" defTabSz="914126" rtl="0" eaLnBrk="1" fontAlgn="t" latinLnBrk="1" hangingPunct="1">
                        <a:spcBef>
                          <a:spcPts val="0"/>
                        </a:spcBef>
                        <a:spcAft>
                          <a:spcPts val="30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K-Nearest Neighbors</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126" rtl="0" eaLnBrk="1" fontAlgn="t" latinLnBrk="1" hangingPunct="1">
                        <a:spcBef>
                          <a:spcPts val="0"/>
                        </a:spcBef>
                        <a:spcAft>
                          <a:spcPts val="30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Linear Regression</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1"/>
                  </a:ext>
                </a:extLst>
              </a:tr>
              <a:tr h="696823">
                <a:tc>
                  <a:txBody>
                    <a:bodyPr/>
                    <a:lstStyle/>
                    <a:p>
                      <a:pPr marL="0" algn="ctr" defTabSz="914126" rtl="0" eaLnBrk="1" fontAlgn="t" latinLnBrk="1" hangingPunct="1">
                        <a:spcBef>
                          <a:spcPts val="0"/>
                        </a:spcBef>
                        <a:spcAft>
                          <a:spcPts val="30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Logistic Regression</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126" rtl="0" eaLnBrk="1" fontAlgn="t" latinLnBrk="1" hangingPunct="1">
                        <a:spcBef>
                          <a:spcPts val="0"/>
                        </a:spcBef>
                        <a:spcAft>
                          <a:spcPts val="30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Extended Regression Analysis</a:t>
                      </a:r>
                      <a:r>
                        <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endPar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p>
                      <a:pPr marL="0" algn="ctr" defTabSz="914126" rtl="0" eaLnBrk="1" fontAlgn="t" latinLnBrk="1" hangingPunct="1">
                        <a:spcBef>
                          <a:spcPts val="0"/>
                        </a:spcBef>
                        <a:spcAft>
                          <a:spcPts val="30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(ex: Polynomial Regression, Nonlinear Regression, Penalized Regression, etc.)</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2"/>
                  </a:ext>
                </a:extLst>
              </a:tr>
              <a:tr h="370684">
                <a:tc>
                  <a:txBody>
                    <a:bodyPr/>
                    <a:lstStyle/>
                    <a:p>
                      <a:pPr marL="0" algn="ctr" defTabSz="914126" rtl="0" eaLnBrk="1" fontAlgn="t" latinLnBrk="1" hangingPunct="1">
                        <a:spcBef>
                          <a:spcPts val="0"/>
                        </a:spcBef>
                        <a:spcAft>
                          <a:spcPts val="30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Artificial Neural Network</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126" rtl="0" eaLnBrk="1" fontAlgn="t" latinLnBrk="1" hangingPunct="1">
                        <a:spcBef>
                          <a:spcPts val="0"/>
                        </a:spcBef>
                        <a:spcAft>
                          <a:spcPts val="30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Artificial Neural Network</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3"/>
                  </a:ext>
                </a:extLst>
              </a:tr>
              <a:tr h="370684">
                <a:tc>
                  <a:txBody>
                    <a:bodyPr/>
                    <a:lstStyle/>
                    <a:p>
                      <a:pPr marL="0" marR="0" lvl="0" indent="0" algn="ctr" defTabSz="914126" rtl="0" eaLnBrk="1" fontAlgn="t" latinLnBrk="1" hangingPunct="1">
                        <a:lnSpc>
                          <a:spcPct val="100000"/>
                        </a:lnSpc>
                        <a:spcBef>
                          <a:spcPts val="0"/>
                        </a:spcBef>
                        <a:spcAft>
                          <a:spcPts val="300"/>
                        </a:spcAft>
                        <a:buClrTx/>
                        <a:buSzTx/>
                        <a:buFontTx/>
                        <a:buNone/>
                        <a:tabLst/>
                        <a:defRPr/>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Decision Tree</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126" rtl="0" eaLnBrk="1" fontAlgn="t" latinLnBrk="1" hangingPunct="1">
                        <a:spcBef>
                          <a:spcPts val="0"/>
                        </a:spcBef>
                        <a:spcAft>
                          <a:spcPts val="30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Decision Tree</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4"/>
                  </a:ext>
                </a:extLst>
              </a:tr>
              <a:tr h="370684">
                <a:tc>
                  <a:txBody>
                    <a:bodyPr/>
                    <a:lstStyle/>
                    <a:p>
                      <a:pPr marL="0" algn="ctr" defTabSz="914126" rtl="0" eaLnBrk="1" fontAlgn="t" latinLnBrk="1" hangingPunct="1">
                        <a:spcBef>
                          <a:spcPts val="0"/>
                        </a:spcBef>
                        <a:spcAft>
                          <a:spcPts val="30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Support Vector Machine</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126" rtl="0" eaLnBrk="1" fontAlgn="t" latinLnBrk="1" hangingPunct="1">
                        <a:spcBef>
                          <a:spcPts val="0"/>
                        </a:spcBef>
                        <a:spcAft>
                          <a:spcPts val="30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Support Vector Machine (Regression)</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5"/>
                  </a:ext>
                </a:extLst>
              </a:tr>
              <a:tr h="370684">
                <a:tc>
                  <a:txBody>
                    <a:bodyPr/>
                    <a:lstStyle/>
                    <a:p>
                      <a:pPr marL="0" algn="ctr" defTabSz="914126" rtl="0" eaLnBrk="1" fontAlgn="t" latinLnBrk="1" hangingPunct="1">
                        <a:spcBef>
                          <a:spcPts val="0"/>
                        </a:spcBef>
                        <a:spcAft>
                          <a:spcPts val="30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Naïve Bayes</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126" rtl="0" eaLnBrk="1" fontAlgn="t" latinLnBrk="1" hangingPunct="1">
                        <a:spcBef>
                          <a:spcPts val="0"/>
                        </a:spcBef>
                        <a:spcAft>
                          <a:spcPts val="30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PLS (Partial Least Squares)</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6"/>
                  </a:ext>
                </a:extLst>
              </a:tr>
              <a:tr h="370684">
                <a:tc>
                  <a:txBody>
                    <a:bodyPr/>
                    <a:lstStyle/>
                    <a:p>
                      <a:pPr marL="0" algn="ctr" defTabSz="914126" rtl="0" eaLnBrk="1" fontAlgn="t" latinLnBrk="1" hangingPunct="1">
                        <a:spcBef>
                          <a:spcPts val="0"/>
                        </a:spcBef>
                        <a:spcAft>
                          <a:spcPts val="30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Ensemble Method (Random Forest, etc.)</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126" rtl="0" eaLnBrk="1" fontAlgn="t" latinLnBrk="1" hangingPunct="1">
                        <a:spcBef>
                          <a:spcPts val="0"/>
                        </a:spcBef>
                        <a:spcAft>
                          <a:spcPts val="30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Ensemble Method (Random Forest, etc.)</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7"/>
                  </a:ext>
                </a:extLst>
              </a:tr>
            </a:tbl>
          </a:graphicData>
        </a:graphic>
      </p:graphicFrame>
      <p:sp>
        <p:nvSpPr>
          <p:cNvPr id="13" name="직사각형 12">
            <a:extLst>
              <a:ext uri="{FF2B5EF4-FFF2-40B4-BE49-F238E27FC236}">
                <a16:creationId xmlns:a16="http://schemas.microsoft.com/office/drawing/2014/main" xmlns="" id="{DC4B7C24-F501-4DE1-964C-B240F37828C0}"/>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Main Techniques and Algorithms for Supervised Learning </a:t>
            </a:r>
          </a:p>
        </p:txBody>
      </p:sp>
    </p:spTree>
    <p:custDataLst>
      <p:tags r:id="rId1"/>
    </p:custDataLst>
    <p:extLst>
      <p:ext uri="{BB962C8B-B14F-4D97-AF65-F5344CB8AC3E}">
        <p14:creationId xmlns:p14="http://schemas.microsoft.com/office/powerpoint/2010/main" val="12812571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xmlns="" id="{D8BF98C4-B566-4812-B5F0-560CFBA969E7}"/>
              </a:ext>
            </a:extLst>
          </p:cNvPr>
          <p:cNvSpPr/>
          <p:nvPr/>
        </p:nvSpPr>
        <p:spPr>
          <a:xfrm>
            <a:off x="702940" y="1700808"/>
            <a:ext cx="8632825" cy="14483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rgbClr val="1429A0"/>
                </a:solidFill>
                <a:latin typeface="SamsungOne 400" panose="020B0503030303020204" pitchFamily="34" charset="0"/>
                <a:ea typeface="SamsungOne 400" panose="020B0503030303020204" pitchFamily="34" charset="0"/>
              </a:rPr>
              <a:t>Self-learning or unsupervised learning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a form in which learning is performed without information on objective variables (or response variables, dependent variables, target variables, and output values). It is mainly used for problems such as description, characteristic derivation, and pattern derivation.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general, supervised learning techniques have clear and distinct predictive purposes. Compared to those, </a:t>
            </a:r>
            <a:r>
              <a:rPr lang="en-US" altLang="ko-KR" sz="1300" dirty="0">
                <a:solidFill>
                  <a:schemeClr val="tx1"/>
                </a:solidFill>
                <a:latin typeface="SamsungOne 400" panose="020B0503030303020204" pitchFamily="34" charset="0"/>
                <a:ea typeface="SamsungOne 400" panose="020B0503030303020204" pitchFamily="34" charset="0"/>
              </a:rPr>
              <a:t>self-learning techniques 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ave a stronger nature of data mining to search for useful information or patterns without prior information. </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1.5. Types and Choices of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2" name="직사각형 1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4" name="직사각형 13">
            <a:extLst>
              <a:ext uri="{FF2B5EF4-FFF2-40B4-BE49-F238E27FC236}">
                <a16:creationId xmlns:a16="http://schemas.microsoft.com/office/drawing/2014/main" xmlns="" id="{E035663E-F8B1-47F0-A9DD-078D2FD1FE6C}"/>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Self-Learning (or Unsupervised Learning)</a:t>
            </a:r>
          </a:p>
        </p:txBody>
      </p:sp>
      <p:grpSp>
        <p:nvGrpSpPr>
          <p:cNvPr id="4" name="그룹 3"/>
          <p:cNvGrpSpPr/>
          <p:nvPr/>
        </p:nvGrpSpPr>
        <p:grpSpPr>
          <a:xfrm>
            <a:off x="1723179" y="3005133"/>
            <a:ext cx="6575002" cy="3280882"/>
            <a:chOff x="1723179" y="3005133"/>
            <a:chExt cx="6575002" cy="3280882"/>
          </a:xfrm>
        </p:grpSpPr>
        <p:grpSp>
          <p:nvGrpSpPr>
            <p:cNvPr id="3" name="그룹 2"/>
            <p:cNvGrpSpPr/>
            <p:nvPr/>
          </p:nvGrpSpPr>
          <p:grpSpPr>
            <a:xfrm>
              <a:off x="1723179" y="3005133"/>
              <a:ext cx="6575002" cy="3280882"/>
              <a:chOff x="1723179" y="3005133"/>
              <a:chExt cx="6575002" cy="3280882"/>
            </a:xfrm>
          </p:grpSpPr>
          <p:grpSp>
            <p:nvGrpSpPr>
              <p:cNvPr id="2" name="그룹 1"/>
              <p:cNvGrpSpPr/>
              <p:nvPr/>
            </p:nvGrpSpPr>
            <p:grpSpPr>
              <a:xfrm>
                <a:off x="1723179" y="3005133"/>
                <a:ext cx="6575002" cy="3280882"/>
                <a:chOff x="1723179" y="3005133"/>
                <a:chExt cx="6575002" cy="3280882"/>
              </a:xfrm>
            </p:grpSpPr>
            <p:grpSp>
              <p:nvGrpSpPr>
                <p:cNvPr id="13" name="그룹 12">
                  <a:extLst>
                    <a:ext uri="{FF2B5EF4-FFF2-40B4-BE49-F238E27FC236}">
                      <a16:creationId xmlns:a16="http://schemas.microsoft.com/office/drawing/2014/main" xmlns="" id="{DB202D1E-2181-43D1-A21C-3CBE2B74DA16}"/>
                    </a:ext>
                  </a:extLst>
                </p:cNvPr>
                <p:cNvGrpSpPr/>
                <p:nvPr/>
              </p:nvGrpSpPr>
              <p:grpSpPr>
                <a:xfrm>
                  <a:off x="1723179" y="3005133"/>
                  <a:ext cx="6575002" cy="3280882"/>
                  <a:chOff x="1723179" y="3005133"/>
                  <a:chExt cx="6575002" cy="3280882"/>
                </a:xfrm>
              </p:grpSpPr>
              <p:pic>
                <p:nvPicPr>
                  <p:cNvPr id="15" name="그림 14">
                    <a:extLst>
                      <a:ext uri="{FF2B5EF4-FFF2-40B4-BE49-F238E27FC236}">
                        <a16:creationId xmlns:a16="http://schemas.microsoft.com/office/drawing/2014/main" xmlns="" id="{8B2C629B-6225-4488-8587-F8FBD83C18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6311" y="3005133"/>
                    <a:ext cx="6210203" cy="3193695"/>
                  </a:xfrm>
                  <a:prstGeom prst="rect">
                    <a:avLst/>
                  </a:prstGeom>
                </p:spPr>
              </p:pic>
              <p:sp>
                <p:nvSpPr>
                  <p:cNvPr id="20" name="자유형 16">
                    <a:extLst>
                      <a:ext uri="{FF2B5EF4-FFF2-40B4-BE49-F238E27FC236}">
                        <a16:creationId xmlns:a16="http://schemas.microsoft.com/office/drawing/2014/main" xmlns="" id="{51AC12FE-DC6C-451B-B9BD-83C30DFA8F74}"/>
                      </a:ext>
                    </a:extLst>
                  </p:cNvPr>
                  <p:cNvSpPr/>
                  <p:nvPr/>
                </p:nvSpPr>
                <p:spPr>
                  <a:xfrm>
                    <a:off x="1723179" y="3614098"/>
                    <a:ext cx="6575002" cy="2671917"/>
                  </a:xfrm>
                  <a:custGeom>
                    <a:avLst/>
                    <a:gdLst>
                      <a:gd name="connsiteX0" fmla="*/ 7134477 w 7361574"/>
                      <a:gd name="connsiteY0" fmla="*/ 1321789 h 2689492"/>
                      <a:gd name="connsiteX1" fmla="*/ 4667048 w 7361574"/>
                      <a:gd name="connsiteY1" fmla="*/ 1205675 h 2689492"/>
                      <a:gd name="connsiteX2" fmla="*/ 3636534 w 7361574"/>
                      <a:gd name="connsiteY2" fmla="*/ 450932 h 2689492"/>
                      <a:gd name="connsiteX3" fmla="*/ 1531962 w 7361574"/>
                      <a:gd name="connsiteY3" fmla="*/ 989 h 2689492"/>
                      <a:gd name="connsiteX4" fmla="*/ 153105 w 7361574"/>
                      <a:gd name="connsiteY4" fmla="*/ 567046 h 2689492"/>
                      <a:gd name="connsiteX5" fmla="*/ 283734 w 7361574"/>
                      <a:gd name="connsiteY5" fmla="*/ 1829789 h 2689492"/>
                      <a:gd name="connsiteX6" fmla="*/ 2373791 w 7361574"/>
                      <a:gd name="connsiteY6" fmla="*/ 2091046 h 2689492"/>
                      <a:gd name="connsiteX7" fmla="*/ 2867277 w 7361574"/>
                      <a:gd name="connsiteY7" fmla="*/ 2599046 h 2689492"/>
                      <a:gd name="connsiteX8" fmla="*/ 4710591 w 7361574"/>
                      <a:gd name="connsiteY8" fmla="*/ 2642589 h 2689492"/>
                      <a:gd name="connsiteX9" fmla="*/ 6974820 w 7361574"/>
                      <a:gd name="connsiteY9" fmla="*/ 2570018 h 2689492"/>
                      <a:gd name="connsiteX10" fmla="*/ 7134477 w 7361574"/>
                      <a:gd name="connsiteY10" fmla="*/ 1321789 h 2689492"/>
                      <a:gd name="connsiteX0" fmla="*/ 6699049 w 7136146"/>
                      <a:gd name="connsiteY0" fmla="*/ 1454737 h 2680190"/>
                      <a:gd name="connsiteX1" fmla="*/ 4667048 w 7136146"/>
                      <a:gd name="connsiteY1" fmla="*/ 1205675 h 2680190"/>
                      <a:gd name="connsiteX2" fmla="*/ 3636534 w 7136146"/>
                      <a:gd name="connsiteY2" fmla="*/ 450932 h 2680190"/>
                      <a:gd name="connsiteX3" fmla="*/ 1531962 w 7136146"/>
                      <a:gd name="connsiteY3" fmla="*/ 989 h 2680190"/>
                      <a:gd name="connsiteX4" fmla="*/ 153105 w 7136146"/>
                      <a:gd name="connsiteY4" fmla="*/ 567046 h 2680190"/>
                      <a:gd name="connsiteX5" fmla="*/ 283734 w 7136146"/>
                      <a:gd name="connsiteY5" fmla="*/ 1829789 h 2680190"/>
                      <a:gd name="connsiteX6" fmla="*/ 2373791 w 7136146"/>
                      <a:gd name="connsiteY6" fmla="*/ 2091046 h 2680190"/>
                      <a:gd name="connsiteX7" fmla="*/ 2867277 w 7136146"/>
                      <a:gd name="connsiteY7" fmla="*/ 2599046 h 2680190"/>
                      <a:gd name="connsiteX8" fmla="*/ 4710591 w 7136146"/>
                      <a:gd name="connsiteY8" fmla="*/ 2642589 h 2680190"/>
                      <a:gd name="connsiteX9" fmla="*/ 6974820 w 7136146"/>
                      <a:gd name="connsiteY9" fmla="*/ 2570018 h 2680190"/>
                      <a:gd name="connsiteX10" fmla="*/ 6699049 w 7136146"/>
                      <a:gd name="connsiteY10" fmla="*/ 1454737 h 2680190"/>
                      <a:gd name="connsiteX0" fmla="*/ 6699049 w 6966949"/>
                      <a:gd name="connsiteY0" fmla="*/ 1454737 h 2689297"/>
                      <a:gd name="connsiteX1" fmla="*/ 4667048 w 6966949"/>
                      <a:gd name="connsiteY1" fmla="*/ 1205675 h 2689297"/>
                      <a:gd name="connsiteX2" fmla="*/ 3636534 w 6966949"/>
                      <a:gd name="connsiteY2" fmla="*/ 450932 h 2689297"/>
                      <a:gd name="connsiteX3" fmla="*/ 1531962 w 6966949"/>
                      <a:gd name="connsiteY3" fmla="*/ 989 h 2689297"/>
                      <a:gd name="connsiteX4" fmla="*/ 153105 w 6966949"/>
                      <a:gd name="connsiteY4" fmla="*/ 567046 h 2689297"/>
                      <a:gd name="connsiteX5" fmla="*/ 283734 w 6966949"/>
                      <a:gd name="connsiteY5" fmla="*/ 1829789 h 2689297"/>
                      <a:gd name="connsiteX6" fmla="*/ 2373791 w 6966949"/>
                      <a:gd name="connsiteY6" fmla="*/ 2091046 h 2689297"/>
                      <a:gd name="connsiteX7" fmla="*/ 2867277 w 6966949"/>
                      <a:gd name="connsiteY7" fmla="*/ 2599046 h 2689297"/>
                      <a:gd name="connsiteX8" fmla="*/ 4710591 w 6966949"/>
                      <a:gd name="connsiteY8" fmla="*/ 2642589 h 2689297"/>
                      <a:gd name="connsiteX9" fmla="*/ 6728077 w 6966949"/>
                      <a:gd name="connsiteY9" fmla="*/ 2584789 h 2689297"/>
                      <a:gd name="connsiteX10" fmla="*/ 6699049 w 6966949"/>
                      <a:gd name="connsiteY10" fmla="*/ 1454737 h 2689297"/>
                      <a:gd name="connsiteX0" fmla="*/ 6620688 w 6888588"/>
                      <a:gd name="connsiteY0" fmla="*/ 1454737 h 2689297"/>
                      <a:gd name="connsiteX1" fmla="*/ 4588687 w 6888588"/>
                      <a:gd name="connsiteY1" fmla="*/ 1205675 h 2689297"/>
                      <a:gd name="connsiteX2" fmla="*/ 3558173 w 6888588"/>
                      <a:gd name="connsiteY2" fmla="*/ 450932 h 2689297"/>
                      <a:gd name="connsiteX3" fmla="*/ 1453601 w 6888588"/>
                      <a:gd name="connsiteY3" fmla="*/ 989 h 2689297"/>
                      <a:gd name="connsiteX4" fmla="*/ 74744 w 6888588"/>
                      <a:gd name="connsiteY4" fmla="*/ 567046 h 2689297"/>
                      <a:gd name="connsiteX5" fmla="*/ 408573 w 6888588"/>
                      <a:gd name="connsiteY5" fmla="*/ 1844561 h 2689297"/>
                      <a:gd name="connsiteX6" fmla="*/ 2295430 w 6888588"/>
                      <a:gd name="connsiteY6" fmla="*/ 2091046 h 2689297"/>
                      <a:gd name="connsiteX7" fmla="*/ 2788916 w 6888588"/>
                      <a:gd name="connsiteY7" fmla="*/ 2599046 h 2689297"/>
                      <a:gd name="connsiteX8" fmla="*/ 4632230 w 6888588"/>
                      <a:gd name="connsiteY8" fmla="*/ 2642589 h 2689297"/>
                      <a:gd name="connsiteX9" fmla="*/ 6649716 w 6888588"/>
                      <a:gd name="connsiteY9" fmla="*/ 2584789 h 2689297"/>
                      <a:gd name="connsiteX10" fmla="*/ 6620688 w 6888588"/>
                      <a:gd name="connsiteY10" fmla="*/ 1454737 h 2689297"/>
                      <a:gd name="connsiteX0" fmla="*/ 6499241 w 6767141"/>
                      <a:gd name="connsiteY0" fmla="*/ 1453891 h 2688451"/>
                      <a:gd name="connsiteX1" fmla="*/ 4467240 w 6767141"/>
                      <a:gd name="connsiteY1" fmla="*/ 1204829 h 2688451"/>
                      <a:gd name="connsiteX2" fmla="*/ 3436726 w 6767141"/>
                      <a:gd name="connsiteY2" fmla="*/ 450086 h 2688451"/>
                      <a:gd name="connsiteX3" fmla="*/ 1332154 w 6767141"/>
                      <a:gd name="connsiteY3" fmla="*/ 143 h 2688451"/>
                      <a:gd name="connsiteX4" fmla="*/ 112954 w 6767141"/>
                      <a:gd name="connsiteY4" fmla="*/ 492340 h 2688451"/>
                      <a:gd name="connsiteX5" fmla="*/ 287126 w 6767141"/>
                      <a:gd name="connsiteY5" fmla="*/ 1843715 h 2688451"/>
                      <a:gd name="connsiteX6" fmla="*/ 2173983 w 6767141"/>
                      <a:gd name="connsiteY6" fmla="*/ 2090200 h 2688451"/>
                      <a:gd name="connsiteX7" fmla="*/ 2667469 w 6767141"/>
                      <a:gd name="connsiteY7" fmla="*/ 2598200 h 2688451"/>
                      <a:gd name="connsiteX8" fmla="*/ 4510783 w 6767141"/>
                      <a:gd name="connsiteY8" fmla="*/ 2641743 h 2688451"/>
                      <a:gd name="connsiteX9" fmla="*/ 6528269 w 6767141"/>
                      <a:gd name="connsiteY9" fmla="*/ 2583943 h 2688451"/>
                      <a:gd name="connsiteX10" fmla="*/ 6499241 w 6767141"/>
                      <a:gd name="connsiteY10" fmla="*/ 1453891 h 2688451"/>
                      <a:gd name="connsiteX0" fmla="*/ 6499241 w 6767141"/>
                      <a:gd name="connsiteY0" fmla="*/ 1453891 h 2688451"/>
                      <a:gd name="connsiteX1" fmla="*/ 4467240 w 6767141"/>
                      <a:gd name="connsiteY1" fmla="*/ 1204829 h 2688451"/>
                      <a:gd name="connsiteX2" fmla="*/ 3436726 w 6767141"/>
                      <a:gd name="connsiteY2" fmla="*/ 450086 h 2688451"/>
                      <a:gd name="connsiteX3" fmla="*/ 1332154 w 6767141"/>
                      <a:gd name="connsiteY3" fmla="*/ 143 h 2688451"/>
                      <a:gd name="connsiteX4" fmla="*/ 112954 w 6767141"/>
                      <a:gd name="connsiteY4" fmla="*/ 492340 h 2688451"/>
                      <a:gd name="connsiteX5" fmla="*/ 287126 w 6767141"/>
                      <a:gd name="connsiteY5" fmla="*/ 1843715 h 2688451"/>
                      <a:gd name="connsiteX6" fmla="*/ 2173983 w 6767141"/>
                      <a:gd name="connsiteY6" fmla="*/ 2090200 h 2688451"/>
                      <a:gd name="connsiteX7" fmla="*/ 4473409 w 6767141"/>
                      <a:gd name="connsiteY7" fmla="*/ 2144518 h 2688451"/>
                      <a:gd name="connsiteX8" fmla="*/ 4510783 w 6767141"/>
                      <a:gd name="connsiteY8" fmla="*/ 2641743 h 2688451"/>
                      <a:gd name="connsiteX9" fmla="*/ 6528269 w 6767141"/>
                      <a:gd name="connsiteY9" fmla="*/ 2583943 h 2688451"/>
                      <a:gd name="connsiteX10" fmla="*/ 6499241 w 6767141"/>
                      <a:gd name="connsiteY10" fmla="*/ 1453891 h 2688451"/>
                      <a:gd name="connsiteX0" fmla="*/ 6499241 w 6699250"/>
                      <a:gd name="connsiteY0" fmla="*/ 1453891 h 2607158"/>
                      <a:gd name="connsiteX1" fmla="*/ 4467240 w 6699250"/>
                      <a:gd name="connsiteY1" fmla="*/ 1204829 h 2607158"/>
                      <a:gd name="connsiteX2" fmla="*/ 3436726 w 6699250"/>
                      <a:gd name="connsiteY2" fmla="*/ 450086 h 2607158"/>
                      <a:gd name="connsiteX3" fmla="*/ 1332154 w 6699250"/>
                      <a:gd name="connsiteY3" fmla="*/ 143 h 2607158"/>
                      <a:gd name="connsiteX4" fmla="*/ 112954 w 6699250"/>
                      <a:gd name="connsiteY4" fmla="*/ 492340 h 2607158"/>
                      <a:gd name="connsiteX5" fmla="*/ 287126 w 6699250"/>
                      <a:gd name="connsiteY5" fmla="*/ 1843715 h 2607158"/>
                      <a:gd name="connsiteX6" fmla="*/ 2173983 w 6699250"/>
                      <a:gd name="connsiteY6" fmla="*/ 2090200 h 2607158"/>
                      <a:gd name="connsiteX7" fmla="*/ 4473409 w 6699250"/>
                      <a:gd name="connsiteY7" fmla="*/ 2144518 h 2607158"/>
                      <a:gd name="connsiteX8" fmla="*/ 5653783 w 6699250"/>
                      <a:gd name="connsiteY8" fmla="*/ 2246226 h 2607158"/>
                      <a:gd name="connsiteX9" fmla="*/ 6528269 w 6699250"/>
                      <a:gd name="connsiteY9" fmla="*/ 2583943 h 2607158"/>
                      <a:gd name="connsiteX10" fmla="*/ 6499241 w 6699250"/>
                      <a:gd name="connsiteY10" fmla="*/ 1453891 h 2607158"/>
                      <a:gd name="connsiteX0" fmla="*/ 6499241 w 7542097"/>
                      <a:gd name="connsiteY0" fmla="*/ 1453891 h 2246434"/>
                      <a:gd name="connsiteX1" fmla="*/ 4467240 w 7542097"/>
                      <a:gd name="connsiteY1" fmla="*/ 1204829 h 2246434"/>
                      <a:gd name="connsiteX2" fmla="*/ 3436726 w 7542097"/>
                      <a:gd name="connsiteY2" fmla="*/ 450086 h 2246434"/>
                      <a:gd name="connsiteX3" fmla="*/ 1332154 w 7542097"/>
                      <a:gd name="connsiteY3" fmla="*/ 143 h 2246434"/>
                      <a:gd name="connsiteX4" fmla="*/ 112954 w 7542097"/>
                      <a:gd name="connsiteY4" fmla="*/ 492340 h 2246434"/>
                      <a:gd name="connsiteX5" fmla="*/ 287126 w 7542097"/>
                      <a:gd name="connsiteY5" fmla="*/ 1843715 h 2246434"/>
                      <a:gd name="connsiteX6" fmla="*/ 2173983 w 7542097"/>
                      <a:gd name="connsiteY6" fmla="*/ 2090200 h 2246434"/>
                      <a:gd name="connsiteX7" fmla="*/ 4473409 w 7542097"/>
                      <a:gd name="connsiteY7" fmla="*/ 2144518 h 2246434"/>
                      <a:gd name="connsiteX8" fmla="*/ 5653783 w 7542097"/>
                      <a:gd name="connsiteY8" fmla="*/ 2246226 h 2246434"/>
                      <a:gd name="connsiteX9" fmla="*/ 7522679 w 7542097"/>
                      <a:gd name="connsiteY9" fmla="*/ 1909237 h 2246434"/>
                      <a:gd name="connsiteX10" fmla="*/ 6499241 w 7542097"/>
                      <a:gd name="connsiteY10" fmla="*/ 1453891 h 2246434"/>
                      <a:gd name="connsiteX0" fmla="*/ 7265051 w 7694768"/>
                      <a:gd name="connsiteY0" fmla="*/ 139377 h 2246434"/>
                      <a:gd name="connsiteX1" fmla="*/ 4467240 w 7694768"/>
                      <a:gd name="connsiteY1" fmla="*/ 1204829 h 2246434"/>
                      <a:gd name="connsiteX2" fmla="*/ 3436726 w 7694768"/>
                      <a:gd name="connsiteY2" fmla="*/ 450086 h 2246434"/>
                      <a:gd name="connsiteX3" fmla="*/ 1332154 w 7694768"/>
                      <a:gd name="connsiteY3" fmla="*/ 143 h 2246434"/>
                      <a:gd name="connsiteX4" fmla="*/ 112954 w 7694768"/>
                      <a:gd name="connsiteY4" fmla="*/ 492340 h 2246434"/>
                      <a:gd name="connsiteX5" fmla="*/ 287126 w 7694768"/>
                      <a:gd name="connsiteY5" fmla="*/ 1843715 h 2246434"/>
                      <a:gd name="connsiteX6" fmla="*/ 2173983 w 7694768"/>
                      <a:gd name="connsiteY6" fmla="*/ 2090200 h 2246434"/>
                      <a:gd name="connsiteX7" fmla="*/ 4473409 w 7694768"/>
                      <a:gd name="connsiteY7" fmla="*/ 2144518 h 2246434"/>
                      <a:gd name="connsiteX8" fmla="*/ 5653783 w 7694768"/>
                      <a:gd name="connsiteY8" fmla="*/ 2246226 h 2246434"/>
                      <a:gd name="connsiteX9" fmla="*/ 7522679 w 7694768"/>
                      <a:gd name="connsiteY9" fmla="*/ 1909237 h 2246434"/>
                      <a:gd name="connsiteX10" fmla="*/ 7265051 w 7694768"/>
                      <a:gd name="connsiteY10" fmla="*/ 139377 h 2246434"/>
                      <a:gd name="connsiteX0" fmla="*/ 7265051 w 7680937"/>
                      <a:gd name="connsiteY0" fmla="*/ 139377 h 2145726"/>
                      <a:gd name="connsiteX1" fmla="*/ 4467240 w 7680937"/>
                      <a:gd name="connsiteY1" fmla="*/ 1204829 h 2145726"/>
                      <a:gd name="connsiteX2" fmla="*/ 3436726 w 7680937"/>
                      <a:gd name="connsiteY2" fmla="*/ 450086 h 2145726"/>
                      <a:gd name="connsiteX3" fmla="*/ 1332154 w 7680937"/>
                      <a:gd name="connsiteY3" fmla="*/ 143 h 2145726"/>
                      <a:gd name="connsiteX4" fmla="*/ 112954 w 7680937"/>
                      <a:gd name="connsiteY4" fmla="*/ 492340 h 2145726"/>
                      <a:gd name="connsiteX5" fmla="*/ 287126 w 7680937"/>
                      <a:gd name="connsiteY5" fmla="*/ 1843715 h 2145726"/>
                      <a:gd name="connsiteX6" fmla="*/ 2173983 w 7680937"/>
                      <a:gd name="connsiteY6" fmla="*/ 2090200 h 2145726"/>
                      <a:gd name="connsiteX7" fmla="*/ 4473409 w 7680937"/>
                      <a:gd name="connsiteY7" fmla="*/ 2144518 h 2145726"/>
                      <a:gd name="connsiteX8" fmla="*/ 5848093 w 7680937"/>
                      <a:gd name="connsiteY8" fmla="*/ 2060100 h 2145726"/>
                      <a:gd name="connsiteX9" fmla="*/ 7522679 w 7680937"/>
                      <a:gd name="connsiteY9" fmla="*/ 1909237 h 2145726"/>
                      <a:gd name="connsiteX10" fmla="*/ 7265051 w 7680937"/>
                      <a:gd name="connsiteY10" fmla="*/ 139377 h 2145726"/>
                      <a:gd name="connsiteX0" fmla="*/ 7265051 w 7682677"/>
                      <a:gd name="connsiteY0" fmla="*/ 174727 h 2181076"/>
                      <a:gd name="connsiteX1" fmla="*/ 4432950 w 7682677"/>
                      <a:gd name="connsiteY1" fmla="*/ 100158 h 2181076"/>
                      <a:gd name="connsiteX2" fmla="*/ 3436726 w 7682677"/>
                      <a:gd name="connsiteY2" fmla="*/ 485436 h 2181076"/>
                      <a:gd name="connsiteX3" fmla="*/ 1332154 w 7682677"/>
                      <a:gd name="connsiteY3" fmla="*/ 35493 h 2181076"/>
                      <a:gd name="connsiteX4" fmla="*/ 112954 w 7682677"/>
                      <a:gd name="connsiteY4" fmla="*/ 527690 h 2181076"/>
                      <a:gd name="connsiteX5" fmla="*/ 287126 w 7682677"/>
                      <a:gd name="connsiteY5" fmla="*/ 1879065 h 2181076"/>
                      <a:gd name="connsiteX6" fmla="*/ 2173983 w 7682677"/>
                      <a:gd name="connsiteY6" fmla="*/ 2125550 h 2181076"/>
                      <a:gd name="connsiteX7" fmla="*/ 4473409 w 7682677"/>
                      <a:gd name="connsiteY7" fmla="*/ 2179868 h 2181076"/>
                      <a:gd name="connsiteX8" fmla="*/ 5848093 w 7682677"/>
                      <a:gd name="connsiteY8" fmla="*/ 2095450 h 2181076"/>
                      <a:gd name="connsiteX9" fmla="*/ 7522679 w 7682677"/>
                      <a:gd name="connsiteY9" fmla="*/ 1944587 h 2181076"/>
                      <a:gd name="connsiteX10" fmla="*/ 7265051 w 7682677"/>
                      <a:gd name="connsiteY10" fmla="*/ 174727 h 2181076"/>
                      <a:gd name="connsiteX0" fmla="*/ 7265051 w 7682677"/>
                      <a:gd name="connsiteY0" fmla="*/ 189505 h 2195854"/>
                      <a:gd name="connsiteX1" fmla="*/ 4432950 w 7682677"/>
                      <a:gd name="connsiteY1" fmla="*/ 114936 h 2195854"/>
                      <a:gd name="connsiteX2" fmla="*/ 2979526 w 7682677"/>
                      <a:gd name="connsiteY2" fmla="*/ 0 h 2195854"/>
                      <a:gd name="connsiteX3" fmla="*/ 1332154 w 7682677"/>
                      <a:gd name="connsiteY3" fmla="*/ 50271 h 2195854"/>
                      <a:gd name="connsiteX4" fmla="*/ 112954 w 7682677"/>
                      <a:gd name="connsiteY4" fmla="*/ 542468 h 2195854"/>
                      <a:gd name="connsiteX5" fmla="*/ 287126 w 7682677"/>
                      <a:gd name="connsiteY5" fmla="*/ 1893843 h 2195854"/>
                      <a:gd name="connsiteX6" fmla="*/ 2173983 w 7682677"/>
                      <a:gd name="connsiteY6" fmla="*/ 2140328 h 2195854"/>
                      <a:gd name="connsiteX7" fmla="*/ 4473409 w 7682677"/>
                      <a:gd name="connsiteY7" fmla="*/ 2194646 h 2195854"/>
                      <a:gd name="connsiteX8" fmla="*/ 5848093 w 7682677"/>
                      <a:gd name="connsiteY8" fmla="*/ 2110228 h 2195854"/>
                      <a:gd name="connsiteX9" fmla="*/ 7522679 w 7682677"/>
                      <a:gd name="connsiteY9" fmla="*/ 1959365 h 2195854"/>
                      <a:gd name="connsiteX10" fmla="*/ 7265051 w 7682677"/>
                      <a:gd name="connsiteY10" fmla="*/ 189505 h 2195854"/>
                      <a:gd name="connsiteX0" fmla="*/ 7265051 w 7668619"/>
                      <a:gd name="connsiteY0" fmla="*/ 199609 h 2205958"/>
                      <a:gd name="connsiteX1" fmla="*/ 4718700 w 7668619"/>
                      <a:gd name="connsiteY1" fmla="*/ 20345 h 2205958"/>
                      <a:gd name="connsiteX2" fmla="*/ 2979526 w 7668619"/>
                      <a:gd name="connsiteY2" fmla="*/ 10104 h 2205958"/>
                      <a:gd name="connsiteX3" fmla="*/ 1332154 w 7668619"/>
                      <a:gd name="connsiteY3" fmla="*/ 60375 h 2205958"/>
                      <a:gd name="connsiteX4" fmla="*/ 112954 w 7668619"/>
                      <a:gd name="connsiteY4" fmla="*/ 552572 h 2205958"/>
                      <a:gd name="connsiteX5" fmla="*/ 287126 w 7668619"/>
                      <a:gd name="connsiteY5" fmla="*/ 1903947 h 2205958"/>
                      <a:gd name="connsiteX6" fmla="*/ 2173983 w 7668619"/>
                      <a:gd name="connsiteY6" fmla="*/ 2150432 h 2205958"/>
                      <a:gd name="connsiteX7" fmla="*/ 4473409 w 7668619"/>
                      <a:gd name="connsiteY7" fmla="*/ 2204750 h 2205958"/>
                      <a:gd name="connsiteX8" fmla="*/ 5848093 w 7668619"/>
                      <a:gd name="connsiteY8" fmla="*/ 2120332 h 2205958"/>
                      <a:gd name="connsiteX9" fmla="*/ 7522679 w 7668619"/>
                      <a:gd name="connsiteY9" fmla="*/ 1969469 h 2205958"/>
                      <a:gd name="connsiteX10" fmla="*/ 7265051 w 7668619"/>
                      <a:gd name="connsiteY10" fmla="*/ 199609 h 2205958"/>
                      <a:gd name="connsiteX0" fmla="*/ 7425071 w 7747696"/>
                      <a:gd name="connsiteY0" fmla="*/ 310695 h 2212348"/>
                      <a:gd name="connsiteX1" fmla="*/ 4718700 w 7747696"/>
                      <a:gd name="connsiteY1" fmla="*/ 26735 h 2212348"/>
                      <a:gd name="connsiteX2" fmla="*/ 2979526 w 7747696"/>
                      <a:gd name="connsiteY2" fmla="*/ 16494 h 2212348"/>
                      <a:gd name="connsiteX3" fmla="*/ 1332154 w 7747696"/>
                      <a:gd name="connsiteY3" fmla="*/ 66765 h 2212348"/>
                      <a:gd name="connsiteX4" fmla="*/ 112954 w 7747696"/>
                      <a:gd name="connsiteY4" fmla="*/ 558962 h 2212348"/>
                      <a:gd name="connsiteX5" fmla="*/ 287126 w 7747696"/>
                      <a:gd name="connsiteY5" fmla="*/ 1910337 h 2212348"/>
                      <a:gd name="connsiteX6" fmla="*/ 2173983 w 7747696"/>
                      <a:gd name="connsiteY6" fmla="*/ 2156822 h 2212348"/>
                      <a:gd name="connsiteX7" fmla="*/ 4473409 w 7747696"/>
                      <a:gd name="connsiteY7" fmla="*/ 2211140 h 2212348"/>
                      <a:gd name="connsiteX8" fmla="*/ 5848093 w 7747696"/>
                      <a:gd name="connsiteY8" fmla="*/ 2126722 h 2212348"/>
                      <a:gd name="connsiteX9" fmla="*/ 7522679 w 7747696"/>
                      <a:gd name="connsiteY9" fmla="*/ 1975859 h 2212348"/>
                      <a:gd name="connsiteX10" fmla="*/ 7425071 w 7747696"/>
                      <a:gd name="connsiteY10" fmla="*/ 310695 h 2212348"/>
                      <a:gd name="connsiteX0" fmla="*/ 7425071 w 7711435"/>
                      <a:gd name="connsiteY0" fmla="*/ 310695 h 2212348"/>
                      <a:gd name="connsiteX1" fmla="*/ 4718700 w 7711435"/>
                      <a:gd name="connsiteY1" fmla="*/ 26735 h 2212348"/>
                      <a:gd name="connsiteX2" fmla="*/ 2979526 w 7711435"/>
                      <a:gd name="connsiteY2" fmla="*/ 16494 h 2212348"/>
                      <a:gd name="connsiteX3" fmla="*/ 1332154 w 7711435"/>
                      <a:gd name="connsiteY3" fmla="*/ 66765 h 2212348"/>
                      <a:gd name="connsiteX4" fmla="*/ 112954 w 7711435"/>
                      <a:gd name="connsiteY4" fmla="*/ 558962 h 2212348"/>
                      <a:gd name="connsiteX5" fmla="*/ 287126 w 7711435"/>
                      <a:gd name="connsiteY5" fmla="*/ 1910337 h 2212348"/>
                      <a:gd name="connsiteX6" fmla="*/ 2173983 w 7711435"/>
                      <a:gd name="connsiteY6" fmla="*/ 2156822 h 2212348"/>
                      <a:gd name="connsiteX7" fmla="*/ 4473409 w 7711435"/>
                      <a:gd name="connsiteY7" fmla="*/ 2211140 h 2212348"/>
                      <a:gd name="connsiteX8" fmla="*/ 5848093 w 7711435"/>
                      <a:gd name="connsiteY8" fmla="*/ 2126722 h 2212348"/>
                      <a:gd name="connsiteX9" fmla="*/ 7454099 w 7711435"/>
                      <a:gd name="connsiteY9" fmla="*/ 2010757 h 2212348"/>
                      <a:gd name="connsiteX10" fmla="*/ 7425071 w 7711435"/>
                      <a:gd name="connsiteY10" fmla="*/ 310695 h 2212348"/>
                      <a:gd name="connsiteX0" fmla="*/ 7412901 w 7699265"/>
                      <a:gd name="connsiteY0" fmla="*/ 311289 h 2212942"/>
                      <a:gd name="connsiteX1" fmla="*/ 4706530 w 7699265"/>
                      <a:gd name="connsiteY1" fmla="*/ 27329 h 2212942"/>
                      <a:gd name="connsiteX2" fmla="*/ 2967356 w 7699265"/>
                      <a:gd name="connsiteY2" fmla="*/ 17088 h 2212942"/>
                      <a:gd name="connsiteX3" fmla="*/ 1148534 w 7699265"/>
                      <a:gd name="connsiteY3" fmla="*/ 78992 h 2212942"/>
                      <a:gd name="connsiteX4" fmla="*/ 100784 w 7699265"/>
                      <a:gd name="connsiteY4" fmla="*/ 559556 h 2212942"/>
                      <a:gd name="connsiteX5" fmla="*/ 274956 w 7699265"/>
                      <a:gd name="connsiteY5" fmla="*/ 1910931 h 2212942"/>
                      <a:gd name="connsiteX6" fmla="*/ 2161813 w 7699265"/>
                      <a:gd name="connsiteY6" fmla="*/ 2157416 h 2212942"/>
                      <a:gd name="connsiteX7" fmla="*/ 4461239 w 7699265"/>
                      <a:gd name="connsiteY7" fmla="*/ 2211734 h 2212942"/>
                      <a:gd name="connsiteX8" fmla="*/ 5835923 w 7699265"/>
                      <a:gd name="connsiteY8" fmla="*/ 2127316 h 2212942"/>
                      <a:gd name="connsiteX9" fmla="*/ 7441929 w 7699265"/>
                      <a:gd name="connsiteY9" fmla="*/ 2011351 h 2212942"/>
                      <a:gd name="connsiteX10" fmla="*/ 7412901 w 7699265"/>
                      <a:gd name="connsiteY10" fmla="*/ 311289 h 2212942"/>
                      <a:gd name="connsiteX0" fmla="*/ 7412901 w 7699265"/>
                      <a:gd name="connsiteY0" fmla="*/ 311289 h 2212942"/>
                      <a:gd name="connsiteX1" fmla="*/ 4706530 w 7699265"/>
                      <a:gd name="connsiteY1" fmla="*/ 27329 h 2212942"/>
                      <a:gd name="connsiteX2" fmla="*/ 2910206 w 7699265"/>
                      <a:gd name="connsiteY2" fmla="*/ 17088 h 2212942"/>
                      <a:gd name="connsiteX3" fmla="*/ 1148534 w 7699265"/>
                      <a:gd name="connsiteY3" fmla="*/ 78992 h 2212942"/>
                      <a:gd name="connsiteX4" fmla="*/ 100784 w 7699265"/>
                      <a:gd name="connsiteY4" fmla="*/ 559556 h 2212942"/>
                      <a:gd name="connsiteX5" fmla="*/ 274956 w 7699265"/>
                      <a:gd name="connsiteY5" fmla="*/ 1910931 h 2212942"/>
                      <a:gd name="connsiteX6" fmla="*/ 2161813 w 7699265"/>
                      <a:gd name="connsiteY6" fmla="*/ 2157416 h 2212942"/>
                      <a:gd name="connsiteX7" fmla="*/ 4461239 w 7699265"/>
                      <a:gd name="connsiteY7" fmla="*/ 2211734 h 2212942"/>
                      <a:gd name="connsiteX8" fmla="*/ 5835923 w 7699265"/>
                      <a:gd name="connsiteY8" fmla="*/ 2127316 h 2212942"/>
                      <a:gd name="connsiteX9" fmla="*/ 7441929 w 7699265"/>
                      <a:gd name="connsiteY9" fmla="*/ 2011351 h 2212942"/>
                      <a:gd name="connsiteX10" fmla="*/ 7412901 w 7699265"/>
                      <a:gd name="connsiteY10" fmla="*/ 311289 h 2212942"/>
                      <a:gd name="connsiteX0" fmla="*/ 7429211 w 7715575"/>
                      <a:gd name="connsiteY0" fmla="*/ 311289 h 2212309"/>
                      <a:gd name="connsiteX1" fmla="*/ 4722840 w 7715575"/>
                      <a:gd name="connsiteY1" fmla="*/ 27329 h 2212309"/>
                      <a:gd name="connsiteX2" fmla="*/ 2926516 w 7715575"/>
                      <a:gd name="connsiteY2" fmla="*/ 17088 h 2212309"/>
                      <a:gd name="connsiteX3" fmla="*/ 1164844 w 7715575"/>
                      <a:gd name="connsiteY3" fmla="*/ 78992 h 2212309"/>
                      <a:gd name="connsiteX4" fmla="*/ 117094 w 7715575"/>
                      <a:gd name="connsiteY4" fmla="*/ 559556 h 2212309"/>
                      <a:gd name="connsiteX5" fmla="*/ 256976 w 7715575"/>
                      <a:gd name="connsiteY5" fmla="*/ 2027260 h 2212309"/>
                      <a:gd name="connsiteX6" fmla="*/ 2178123 w 7715575"/>
                      <a:gd name="connsiteY6" fmla="*/ 2157416 h 2212309"/>
                      <a:gd name="connsiteX7" fmla="*/ 4477549 w 7715575"/>
                      <a:gd name="connsiteY7" fmla="*/ 2211734 h 2212309"/>
                      <a:gd name="connsiteX8" fmla="*/ 5852233 w 7715575"/>
                      <a:gd name="connsiteY8" fmla="*/ 2127316 h 2212309"/>
                      <a:gd name="connsiteX9" fmla="*/ 7458239 w 7715575"/>
                      <a:gd name="connsiteY9" fmla="*/ 2011351 h 2212309"/>
                      <a:gd name="connsiteX10" fmla="*/ 7429211 w 7715575"/>
                      <a:gd name="connsiteY10" fmla="*/ 311289 h 2212309"/>
                      <a:gd name="connsiteX0" fmla="*/ 7429211 w 7715575"/>
                      <a:gd name="connsiteY0" fmla="*/ 286430 h 2187450"/>
                      <a:gd name="connsiteX1" fmla="*/ 4722840 w 7715575"/>
                      <a:gd name="connsiteY1" fmla="*/ 2470 h 2187450"/>
                      <a:gd name="connsiteX2" fmla="*/ 3086536 w 7715575"/>
                      <a:gd name="connsiteY2" fmla="*/ 143456 h 2187450"/>
                      <a:gd name="connsiteX3" fmla="*/ 1164844 w 7715575"/>
                      <a:gd name="connsiteY3" fmla="*/ 54133 h 2187450"/>
                      <a:gd name="connsiteX4" fmla="*/ 117094 w 7715575"/>
                      <a:gd name="connsiteY4" fmla="*/ 534697 h 2187450"/>
                      <a:gd name="connsiteX5" fmla="*/ 256976 w 7715575"/>
                      <a:gd name="connsiteY5" fmla="*/ 2002401 h 2187450"/>
                      <a:gd name="connsiteX6" fmla="*/ 2178123 w 7715575"/>
                      <a:gd name="connsiteY6" fmla="*/ 2132557 h 2187450"/>
                      <a:gd name="connsiteX7" fmla="*/ 4477549 w 7715575"/>
                      <a:gd name="connsiteY7" fmla="*/ 2186875 h 2187450"/>
                      <a:gd name="connsiteX8" fmla="*/ 5852233 w 7715575"/>
                      <a:gd name="connsiteY8" fmla="*/ 2102457 h 2187450"/>
                      <a:gd name="connsiteX9" fmla="*/ 7458239 w 7715575"/>
                      <a:gd name="connsiteY9" fmla="*/ 1986492 h 2187450"/>
                      <a:gd name="connsiteX10" fmla="*/ 7429211 w 7715575"/>
                      <a:gd name="connsiteY10" fmla="*/ 286430 h 2187450"/>
                      <a:gd name="connsiteX0" fmla="*/ 7429211 w 7707875"/>
                      <a:gd name="connsiteY0" fmla="*/ 249040 h 2150060"/>
                      <a:gd name="connsiteX1" fmla="*/ 4837140 w 7707875"/>
                      <a:gd name="connsiteY1" fmla="*/ 69776 h 2150060"/>
                      <a:gd name="connsiteX2" fmla="*/ 3086536 w 7707875"/>
                      <a:gd name="connsiteY2" fmla="*/ 106066 h 2150060"/>
                      <a:gd name="connsiteX3" fmla="*/ 1164844 w 7707875"/>
                      <a:gd name="connsiteY3" fmla="*/ 16743 h 2150060"/>
                      <a:gd name="connsiteX4" fmla="*/ 117094 w 7707875"/>
                      <a:gd name="connsiteY4" fmla="*/ 497307 h 2150060"/>
                      <a:gd name="connsiteX5" fmla="*/ 256976 w 7707875"/>
                      <a:gd name="connsiteY5" fmla="*/ 1965011 h 2150060"/>
                      <a:gd name="connsiteX6" fmla="*/ 2178123 w 7707875"/>
                      <a:gd name="connsiteY6" fmla="*/ 2095167 h 2150060"/>
                      <a:gd name="connsiteX7" fmla="*/ 4477549 w 7707875"/>
                      <a:gd name="connsiteY7" fmla="*/ 2149485 h 2150060"/>
                      <a:gd name="connsiteX8" fmla="*/ 5852233 w 7707875"/>
                      <a:gd name="connsiteY8" fmla="*/ 2065067 h 2150060"/>
                      <a:gd name="connsiteX9" fmla="*/ 7458239 w 7707875"/>
                      <a:gd name="connsiteY9" fmla="*/ 1949102 h 2150060"/>
                      <a:gd name="connsiteX10" fmla="*/ 7429211 w 7707875"/>
                      <a:gd name="connsiteY10" fmla="*/ 249040 h 2150060"/>
                      <a:gd name="connsiteX0" fmla="*/ 7429211 w 7707875"/>
                      <a:gd name="connsiteY0" fmla="*/ 249358 h 2150378"/>
                      <a:gd name="connsiteX1" fmla="*/ 4837140 w 7707875"/>
                      <a:gd name="connsiteY1" fmla="*/ 70094 h 2150378"/>
                      <a:gd name="connsiteX2" fmla="*/ 3978258 w 7707875"/>
                      <a:gd name="connsiteY2" fmla="*/ 93340 h 2150378"/>
                      <a:gd name="connsiteX3" fmla="*/ 3086536 w 7707875"/>
                      <a:gd name="connsiteY3" fmla="*/ 106384 h 2150378"/>
                      <a:gd name="connsiteX4" fmla="*/ 1164844 w 7707875"/>
                      <a:gd name="connsiteY4" fmla="*/ 17061 h 2150378"/>
                      <a:gd name="connsiteX5" fmla="*/ 117094 w 7707875"/>
                      <a:gd name="connsiteY5" fmla="*/ 497625 h 2150378"/>
                      <a:gd name="connsiteX6" fmla="*/ 256976 w 7707875"/>
                      <a:gd name="connsiteY6" fmla="*/ 1965329 h 2150378"/>
                      <a:gd name="connsiteX7" fmla="*/ 2178123 w 7707875"/>
                      <a:gd name="connsiteY7" fmla="*/ 2095485 h 2150378"/>
                      <a:gd name="connsiteX8" fmla="*/ 4477549 w 7707875"/>
                      <a:gd name="connsiteY8" fmla="*/ 2149803 h 2150378"/>
                      <a:gd name="connsiteX9" fmla="*/ 5852233 w 7707875"/>
                      <a:gd name="connsiteY9" fmla="*/ 2065385 h 2150378"/>
                      <a:gd name="connsiteX10" fmla="*/ 7458239 w 7707875"/>
                      <a:gd name="connsiteY10" fmla="*/ 1949420 h 2150378"/>
                      <a:gd name="connsiteX11" fmla="*/ 7429211 w 7707875"/>
                      <a:gd name="connsiteY11" fmla="*/ 249358 h 2150378"/>
                      <a:gd name="connsiteX0" fmla="*/ 7429211 w 7707875"/>
                      <a:gd name="connsiteY0" fmla="*/ 253500 h 2154520"/>
                      <a:gd name="connsiteX1" fmla="*/ 4837140 w 7707875"/>
                      <a:gd name="connsiteY1" fmla="*/ 74236 h 2154520"/>
                      <a:gd name="connsiteX2" fmla="*/ 3715368 w 7707875"/>
                      <a:gd name="connsiteY2" fmla="*/ 341772 h 2154520"/>
                      <a:gd name="connsiteX3" fmla="*/ 3086536 w 7707875"/>
                      <a:gd name="connsiteY3" fmla="*/ 110526 h 2154520"/>
                      <a:gd name="connsiteX4" fmla="*/ 1164844 w 7707875"/>
                      <a:gd name="connsiteY4" fmla="*/ 21203 h 2154520"/>
                      <a:gd name="connsiteX5" fmla="*/ 117094 w 7707875"/>
                      <a:gd name="connsiteY5" fmla="*/ 501767 h 2154520"/>
                      <a:gd name="connsiteX6" fmla="*/ 256976 w 7707875"/>
                      <a:gd name="connsiteY6" fmla="*/ 1969471 h 2154520"/>
                      <a:gd name="connsiteX7" fmla="*/ 2178123 w 7707875"/>
                      <a:gd name="connsiteY7" fmla="*/ 2099627 h 2154520"/>
                      <a:gd name="connsiteX8" fmla="*/ 4477549 w 7707875"/>
                      <a:gd name="connsiteY8" fmla="*/ 2153945 h 2154520"/>
                      <a:gd name="connsiteX9" fmla="*/ 5852233 w 7707875"/>
                      <a:gd name="connsiteY9" fmla="*/ 2069527 h 2154520"/>
                      <a:gd name="connsiteX10" fmla="*/ 7458239 w 7707875"/>
                      <a:gd name="connsiteY10" fmla="*/ 1953562 h 2154520"/>
                      <a:gd name="connsiteX11" fmla="*/ 7429211 w 7707875"/>
                      <a:gd name="connsiteY11" fmla="*/ 253500 h 2154520"/>
                      <a:gd name="connsiteX0" fmla="*/ 7429211 w 7707875"/>
                      <a:gd name="connsiteY0" fmla="*/ 243158 h 2144178"/>
                      <a:gd name="connsiteX1" fmla="*/ 4837140 w 7707875"/>
                      <a:gd name="connsiteY1" fmla="*/ 63894 h 2144178"/>
                      <a:gd name="connsiteX2" fmla="*/ 3715368 w 7707875"/>
                      <a:gd name="connsiteY2" fmla="*/ 331430 h 2144178"/>
                      <a:gd name="connsiteX3" fmla="*/ 2617906 w 7707875"/>
                      <a:gd name="connsiteY3" fmla="*/ 169982 h 2144178"/>
                      <a:gd name="connsiteX4" fmla="*/ 1164844 w 7707875"/>
                      <a:gd name="connsiteY4" fmla="*/ 10861 h 2144178"/>
                      <a:gd name="connsiteX5" fmla="*/ 117094 w 7707875"/>
                      <a:gd name="connsiteY5" fmla="*/ 491425 h 2144178"/>
                      <a:gd name="connsiteX6" fmla="*/ 256976 w 7707875"/>
                      <a:gd name="connsiteY6" fmla="*/ 1959129 h 2144178"/>
                      <a:gd name="connsiteX7" fmla="*/ 2178123 w 7707875"/>
                      <a:gd name="connsiteY7" fmla="*/ 2089285 h 2144178"/>
                      <a:gd name="connsiteX8" fmla="*/ 4477549 w 7707875"/>
                      <a:gd name="connsiteY8" fmla="*/ 2143603 h 2144178"/>
                      <a:gd name="connsiteX9" fmla="*/ 5852233 w 7707875"/>
                      <a:gd name="connsiteY9" fmla="*/ 2059185 h 2144178"/>
                      <a:gd name="connsiteX10" fmla="*/ 7458239 w 7707875"/>
                      <a:gd name="connsiteY10" fmla="*/ 1943220 h 2144178"/>
                      <a:gd name="connsiteX11" fmla="*/ 7429211 w 7707875"/>
                      <a:gd name="connsiteY11" fmla="*/ 243158 h 2144178"/>
                      <a:gd name="connsiteX0" fmla="*/ 7429211 w 7707875"/>
                      <a:gd name="connsiteY0" fmla="*/ 242684 h 2143704"/>
                      <a:gd name="connsiteX1" fmla="*/ 4837140 w 7707875"/>
                      <a:gd name="connsiteY1" fmla="*/ 63420 h 2143704"/>
                      <a:gd name="connsiteX2" fmla="*/ 3715368 w 7707875"/>
                      <a:gd name="connsiteY2" fmla="*/ 330956 h 2143704"/>
                      <a:gd name="connsiteX3" fmla="*/ 3475338 w 7707875"/>
                      <a:gd name="connsiteY3" fmla="*/ 272791 h 2143704"/>
                      <a:gd name="connsiteX4" fmla="*/ 2617906 w 7707875"/>
                      <a:gd name="connsiteY4" fmla="*/ 169508 h 2143704"/>
                      <a:gd name="connsiteX5" fmla="*/ 1164844 w 7707875"/>
                      <a:gd name="connsiteY5" fmla="*/ 10387 h 2143704"/>
                      <a:gd name="connsiteX6" fmla="*/ 117094 w 7707875"/>
                      <a:gd name="connsiteY6" fmla="*/ 490951 h 2143704"/>
                      <a:gd name="connsiteX7" fmla="*/ 256976 w 7707875"/>
                      <a:gd name="connsiteY7" fmla="*/ 1958655 h 2143704"/>
                      <a:gd name="connsiteX8" fmla="*/ 2178123 w 7707875"/>
                      <a:gd name="connsiteY8" fmla="*/ 2088811 h 2143704"/>
                      <a:gd name="connsiteX9" fmla="*/ 4477549 w 7707875"/>
                      <a:gd name="connsiteY9" fmla="*/ 2143129 h 2143704"/>
                      <a:gd name="connsiteX10" fmla="*/ 5852233 w 7707875"/>
                      <a:gd name="connsiteY10" fmla="*/ 2058711 h 2143704"/>
                      <a:gd name="connsiteX11" fmla="*/ 7458239 w 7707875"/>
                      <a:gd name="connsiteY11" fmla="*/ 1942746 h 2143704"/>
                      <a:gd name="connsiteX12" fmla="*/ 7429211 w 7707875"/>
                      <a:gd name="connsiteY12" fmla="*/ 242684 h 2143704"/>
                      <a:gd name="connsiteX0" fmla="*/ 7429211 w 7682201"/>
                      <a:gd name="connsiteY0" fmla="*/ 242684 h 2143704"/>
                      <a:gd name="connsiteX1" fmla="*/ 5225760 w 7682201"/>
                      <a:gd name="connsiteY1" fmla="*/ 98319 h 2143704"/>
                      <a:gd name="connsiteX2" fmla="*/ 3715368 w 7682201"/>
                      <a:gd name="connsiteY2" fmla="*/ 330956 h 2143704"/>
                      <a:gd name="connsiteX3" fmla="*/ 3475338 w 7682201"/>
                      <a:gd name="connsiteY3" fmla="*/ 272791 h 2143704"/>
                      <a:gd name="connsiteX4" fmla="*/ 2617906 w 7682201"/>
                      <a:gd name="connsiteY4" fmla="*/ 169508 h 2143704"/>
                      <a:gd name="connsiteX5" fmla="*/ 1164844 w 7682201"/>
                      <a:gd name="connsiteY5" fmla="*/ 10387 h 2143704"/>
                      <a:gd name="connsiteX6" fmla="*/ 117094 w 7682201"/>
                      <a:gd name="connsiteY6" fmla="*/ 490951 h 2143704"/>
                      <a:gd name="connsiteX7" fmla="*/ 256976 w 7682201"/>
                      <a:gd name="connsiteY7" fmla="*/ 1958655 h 2143704"/>
                      <a:gd name="connsiteX8" fmla="*/ 2178123 w 7682201"/>
                      <a:gd name="connsiteY8" fmla="*/ 2088811 h 2143704"/>
                      <a:gd name="connsiteX9" fmla="*/ 4477549 w 7682201"/>
                      <a:gd name="connsiteY9" fmla="*/ 2143129 h 2143704"/>
                      <a:gd name="connsiteX10" fmla="*/ 5852233 w 7682201"/>
                      <a:gd name="connsiteY10" fmla="*/ 2058711 h 2143704"/>
                      <a:gd name="connsiteX11" fmla="*/ 7458239 w 7682201"/>
                      <a:gd name="connsiteY11" fmla="*/ 1942746 h 2143704"/>
                      <a:gd name="connsiteX12" fmla="*/ 7429211 w 7682201"/>
                      <a:gd name="connsiteY12" fmla="*/ 242684 h 2143704"/>
                      <a:gd name="connsiteX0" fmla="*/ 7429211 w 7682201"/>
                      <a:gd name="connsiteY0" fmla="*/ 242684 h 2143704"/>
                      <a:gd name="connsiteX1" fmla="*/ 5225760 w 7682201"/>
                      <a:gd name="connsiteY1" fmla="*/ 98319 h 2143704"/>
                      <a:gd name="connsiteX2" fmla="*/ 3978258 w 7682201"/>
                      <a:gd name="connsiteY2" fmla="*/ 202994 h 2143704"/>
                      <a:gd name="connsiteX3" fmla="*/ 3475338 w 7682201"/>
                      <a:gd name="connsiteY3" fmla="*/ 272791 h 2143704"/>
                      <a:gd name="connsiteX4" fmla="*/ 2617906 w 7682201"/>
                      <a:gd name="connsiteY4" fmla="*/ 169508 h 2143704"/>
                      <a:gd name="connsiteX5" fmla="*/ 1164844 w 7682201"/>
                      <a:gd name="connsiteY5" fmla="*/ 10387 h 2143704"/>
                      <a:gd name="connsiteX6" fmla="*/ 117094 w 7682201"/>
                      <a:gd name="connsiteY6" fmla="*/ 490951 h 2143704"/>
                      <a:gd name="connsiteX7" fmla="*/ 256976 w 7682201"/>
                      <a:gd name="connsiteY7" fmla="*/ 1958655 h 2143704"/>
                      <a:gd name="connsiteX8" fmla="*/ 2178123 w 7682201"/>
                      <a:gd name="connsiteY8" fmla="*/ 2088811 h 2143704"/>
                      <a:gd name="connsiteX9" fmla="*/ 4477549 w 7682201"/>
                      <a:gd name="connsiteY9" fmla="*/ 2143129 h 2143704"/>
                      <a:gd name="connsiteX10" fmla="*/ 5852233 w 7682201"/>
                      <a:gd name="connsiteY10" fmla="*/ 2058711 h 2143704"/>
                      <a:gd name="connsiteX11" fmla="*/ 7458239 w 7682201"/>
                      <a:gd name="connsiteY11" fmla="*/ 1942746 h 2143704"/>
                      <a:gd name="connsiteX12" fmla="*/ 7429211 w 7682201"/>
                      <a:gd name="connsiteY12" fmla="*/ 242684 h 2143704"/>
                      <a:gd name="connsiteX0" fmla="*/ 7429211 w 7682201"/>
                      <a:gd name="connsiteY0" fmla="*/ 242774 h 2143794"/>
                      <a:gd name="connsiteX1" fmla="*/ 5225760 w 7682201"/>
                      <a:gd name="connsiteY1" fmla="*/ 98409 h 2143794"/>
                      <a:gd name="connsiteX2" fmla="*/ 3978258 w 7682201"/>
                      <a:gd name="connsiteY2" fmla="*/ 203084 h 2143794"/>
                      <a:gd name="connsiteX3" fmla="*/ 3281028 w 7682201"/>
                      <a:gd name="connsiteY3" fmla="*/ 284514 h 2143794"/>
                      <a:gd name="connsiteX4" fmla="*/ 2617906 w 7682201"/>
                      <a:gd name="connsiteY4" fmla="*/ 169598 h 2143794"/>
                      <a:gd name="connsiteX5" fmla="*/ 1164844 w 7682201"/>
                      <a:gd name="connsiteY5" fmla="*/ 10477 h 2143794"/>
                      <a:gd name="connsiteX6" fmla="*/ 117094 w 7682201"/>
                      <a:gd name="connsiteY6" fmla="*/ 491041 h 2143794"/>
                      <a:gd name="connsiteX7" fmla="*/ 256976 w 7682201"/>
                      <a:gd name="connsiteY7" fmla="*/ 1958745 h 2143794"/>
                      <a:gd name="connsiteX8" fmla="*/ 2178123 w 7682201"/>
                      <a:gd name="connsiteY8" fmla="*/ 2088901 h 2143794"/>
                      <a:gd name="connsiteX9" fmla="*/ 4477549 w 7682201"/>
                      <a:gd name="connsiteY9" fmla="*/ 2143219 h 2143794"/>
                      <a:gd name="connsiteX10" fmla="*/ 5852233 w 7682201"/>
                      <a:gd name="connsiteY10" fmla="*/ 2058801 h 2143794"/>
                      <a:gd name="connsiteX11" fmla="*/ 7458239 w 7682201"/>
                      <a:gd name="connsiteY11" fmla="*/ 1942836 h 2143794"/>
                      <a:gd name="connsiteX12" fmla="*/ 7429211 w 7682201"/>
                      <a:gd name="connsiteY12" fmla="*/ 242774 h 2143794"/>
                      <a:gd name="connsiteX0" fmla="*/ 7429211 w 7682201"/>
                      <a:gd name="connsiteY0" fmla="*/ 252585 h 2153605"/>
                      <a:gd name="connsiteX1" fmla="*/ 5225760 w 7682201"/>
                      <a:gd name="connsiteY1" fmla="*/ 108220 h 2153605"/>
                      <a:gd name="connsiteX2" fmla="*/ 3978258 w 7682201"/>
                      <a:gd name="connsiteY2" fmla="*/ 212895 h 2153605"/>
                      <a:gd name="connsiteX3" fmla="*/ 3281028 w 7682201"/>
                      <a:gd name="connsiteY3" fmla="*/ 294325 h 2153605"/>
                      <a:gd name="connsiteX4" fmla="*/ 2400736 w 7682201"/>
                      <a:gd name="connsiteY4" fmla="*/ 109611 h 2153605"/>
                      <a:gd name="connsiteX5" fmla="*/ 1164844 w 7682201"/>
                      <a:gd name="connsiteY5" fmla="*/ 20288 h 2153605"/>
                      <a:gd name="connsiteX6" fmla="*/ 117094 w 7682201"/>
                      <a:gd name="connsiteY6" fmla="*/ 500852 h 2153605"/>
                      <a:gd name="connsiteX7" fmla="*/ 256976 w 7682201"/>
                      <a:gd name="connsiteY7" fmla="*/ 1968556 h 2153605"/>
                      <a:gd name="connsiteX8" fmla="*/ 2178123 w 7682201"/>
                      <a:gd name="connsiteY8" fmla="*/ 2098712 h 2153605"/>
                      <a:gd name="connsiteX9" fmla="*/ 4477549 w 7682201"/>
                      <a:gd name="connsiteY9" fmla="*/ 2153030 h 2153605"/>
                      <a:gd name="connsiteX10" fmla="*/ 5852233 w 7682201"/>
                      <a:gd name="connsiteY10" fmla="*/ 2068612 h 2153605"/>
                      <a:gd name="connsiteX11" fmla="*/ 7458239 w 7682201"/>
                      <a:gd name="connsiteY11" fmla="*/ 1952647 h 2153605"/>
                      <a:gd name="connsiteX12" fmla="*/ 7429211 w 7682201"/>
                      <a:gd name="connsiteY12" fmla="*/ 252585 h 2153605"/>
                      <a:gd name="connsiteX0" fmla="*/ 7399911 w 7652901"/>
                      <a:gd name="connsiteY0" fmla="*/ 185526 h 2086546"/>
                      <a:gd name="connsiteX1" fmla="*/ 5196460 w 7652901"/>
                      <a:gd name="connsiteY1" fmla="*/ 41161 h 2086546"/>
                      <a:gd name="connsiteX2" fmla="*/ 3948958 w 7652901"/>
                      <a:gd name="connsiteY2" fmla="*/ 145836 h 2086546"/>
                      <a:gd name="connsiteX3" fmla="*/ 3251728 w 7652901"/>
                      <a:gd name="connsiteY3" fmla="*/ 227266 h 2086546"/>
                      <a:gd name="connsiteX4" fmla="*/ 2371436 w 7652901"/>
                      <a:gd name="connsiteY4" fmla="*/ 42552 h 2086546"/>
                      <a:gd name="connsiteX5" fmla="*/ 689774 w 7652901"/>
                      <a:gd name="connsiteY5" fmla="*/ 34659 h 2086546"/>
                      <a:gd name="connsiteX6" fmla="*/ 87794 w 7652901"/>
                      <a:gd name="connsiteY6" fmla="*/ 433793 h 2086546"/>
                      <a:gd name="connsiteX7" fmla="*/ 227676 w 7652901"/>
                      <a:gd name="connsiteY7" fmla="*/ 1901497 h 2086546"/>
                      <a:gd name="connsiteX8" fmla="*/ 2148823 w 7652901"/>
                      <a:gd name="connsiteY8" fmla="*/ 2031653 h 2086546"/>
                      <a:gd name="connsiteX9" fmla="*/ 4448249 w 7652901"/>
                      <a:gd name="connsiteY9" fmla="*/ 2085971 h 2086546"/>
                      <a:gd name="connsiteX10" fmla="*/ 5822933 w 7652901"/>
                      <a:gd name="connsiteY10" fmla="*/ 2001553 h 2086546"/>
                      <a:gd name="connsiteX11" fmla="*/ 7428939 w 7652901"/>
                      <a:gd name="connsiteY11" fmla="*/ 1885588 h 2086546"/>
                      <a:gd name="connsiteX12" fmla="*/ 7399911 w 7652901"/>
                      <a:gd name="connsiteY12" fmla="*/ 185526 h 2086546"/>
                      <a:gd name="connsiteX0" fmla="*/ 7405763 w 7658753"/>
                      <a:gd name="connsiteY0" fmla="*/ 185173 h 2086193"/>
                      <a:gd name="connsiteX1" fmla="*/ 5202312 w 7658753"/>
                      <a:gd name="connsiteY1" fmla="*/ 40808 h 2086193"/>
                      <a:gd name="connsiteX2" fmla="*/ 3954810 w 7658753"/>
                      <a:gd name="connsiteY2" fmla="*/ 145483 h 2086193"/>
                      <a:gd name="connsiteX3" fmla="*/ 3257580 w 7658753"/>
                      <a:gd name="connsiteY3" fmla="*/ 226913 h 2086193"/>
                      <a:gd name="connsiteX4" fmla="*/ 2377288 w 7658753"/>
                      <a:gd name="connsiteY4" fmla="*/ 42199 h 2086193"/>
                      <a:gd name="connsiteX5" fmla="*/ 787066 w 7658753"/>
                      <a:gd name="connsiteY5" fmla="*/ 92471 h 2086193"/>
                      <a:gd name="connsiteX6" fmla="*/ 93646 w 7658753"/>
                      <a:gd name="connsiteY6" fmla="*/ 433440 h 2086193"/>
                      <a:gd name="connsiteX7" fmla="*/ 233528 w 7658753"/>
                      <a:gd name="connsiteY7" fmla="*/ 1901144 h 2086193"/>
                      <a:gd name="connsiteX8" fmla="*/ 2154675 w 7658753"/>
                      <a:gd name="connsiteY8" fmla="*/ 2031300 h 2086193"/>
                      <a:gd name="connsiteX9" fmla="*/ 4454101 w 7658753"/>
                      <a:gd name="connsiteY9" fmla="*/ 2085618 h 2086193"/>
                      <a:gd name="connsiteX10" fmla="*/ 5828785 w 7658753"/>
                      <a:gd name="connsiteY10" fmla="*/ 2001200 h 2086193"/>
                      <a:gd name="connsiteX11" fmla="*/ 7434791 w 7658753"/>
                      <a:gd name="connsiteY11" fmla="*/ 1885235 h 2086193"/>
                      <a:gd name="connsiteX12" fmla="*/ 7405763 w 7658753"/>
                      <a:gd name="connsiteY12" fmla="*/ 185173 h 2086193"/>
                      <a:gd name="connsiteX0" fmla="*/ 7392767 w 7645757"/>
                      <a:gd name="connsiteY0" fmla="*/ 185173 h 2086193"/>
                      <a:gd name="connsiteX1" fmla="*/ 5189316 w 7645757"/>
                      <a:gd name="connsiteY1" fmla="*/ 40808 h 2086193"/>
                      <a:gd name="connsiteX2" fmla="*/ 3941814 w 7645757"/>
                      <a:gd name="connsiteY2" fmla="*/ 145483 h 2086193"/>
                      <a:gd name="connsiteX3" fmla="*/ 3244584 w 7645757"/>
                      <a:gd name="connsiteY3" fmla="*/ 226913 h 2086193"/>
                      <a:gd name="connsiteX4" fmla="*/ 2364292 w 7645757"/>
                      <a:gd name="connsiteY4" fmla="*/ 42199 h 2086193"/>
                      <a:gd name="connsiteX5" fmla="*/ 774070 w 7645757"/>
                      <a:gd name="connsiteY5" fmla="*/ 92471 h 2086193"/>
                      <a:gd name="connsiteX6" fmla="*/ 103510 w 7645757"/>
                      <a:gd name="connsiteY6" fmla="*/ 526503 h 2086193"/>
                      <a:gd name="connsiteX7" fmla="*/ 220532 w 7645757"/>
                      <a:gd name="connsiteY7" fmla="*/ 1901144 h 2086193"/>
                      <a:gd name="connsiteX8" fmla="*/ 2141679 w 7645757"/>
                      <a:gd name="connsiteY8" fmla="*/ 2031300 h 2086193"/>
                      <a:gd name="connsiteX9" fmla="*/ 4441105 w 7645757"/>
                      <a:gd name="connsiteY9" fmla="*/ 2085618 h 2086193"/>
                      <a:gd name="connsiteX10" fmla="*/ 5815789 w 7645757"/>
                      <a:gd name="connsiteY10" fmla="*/ 2001200 h 2086193"/>
                      <a:gd name="connsiteX11" fmla="*/ 7421795 w 7645757"/>
                      <a:gd name="connsiteY11" fmla="*/ 1885235 h 2086193"/>
                      <a:gd name="connsiteX12" fmla="*/ 7392767 w 7645757"/>
                      <a:gd name="connsiteY12" fmla="*/ 185173 h 2086193"/>
                      <a:gd name="connsiteX0" fmla="*/ 7373990 w 7626980"/>
                      <a:gd name="connsiteY0" fmla="*/ 185173 h 2086227"/>
                      <a:gd name="connsiteX1" fmla="*/ 5170539 w 7626980"/>
                      <a:gd name="connsiteY1" fmla="*/ 40808 h 2086227"/>
                      <a:gd name="connsiteX2" fmla="*/ 3923037 w 7626980"/>
                      <a:gd name="connsiteY2" fmla="*/ 145483 h 2086227"/>
                      <a:gd name="connsiteX3" fmla="*/ 3225807 w 7626980"/>
                      <a:gd name="connsiteY3" fmla="*/ 226913 h 2086227"/>
                      <a:gd name="connsiteX4" fmla="*/ 2345515 w 7626980"/>
                      <a:gd name="connsiteY4" fmla="*/ 42199 h 2086227"/>
                      <a:gd name="connsiteX5" fmla="*/ 755293 w 7626980"/>
                      <a:gd name="connsiteY5" fmla="*/ 92471 h 2086227"/>
                      <a:gd name="connsiteX6" fmla="*/ 84733 w 7626980"/>
                      <a:gd name="connsiteY6" fmla="*/ 526503 h 2086227"/>
                      <a:gd name="connsiteX7" fmla="*/ 236045 w 7626980"/>
                      <a:gd name="connsiteY7" fmla="*/ 1889511 h 2086227"/>
                      <a:gd name="connsiteX8" fmla="*/ 2122902 w 7626980"/>
                      <a:gd name="connsiteY8" fmla="*/ 2031300 h 2086227"/>
                      <a:gd name="connsiteX9" fmla="*/ 4422328 w 7626980"/>
                      <a:gd name="connsiteY9" fmla="*/ 2085618 h 2086227"/>
                      <a:gd name="connsiteX10" fmla="*/ 5797012 w 7626980"/>
                      <a:gd name="connsiteY10" fmla="*/ 2001200 h 2086227"/>
                      <a:gd name="connsiteX11" fmla="*/ 7403018 w 7626980"/>
                      <a:gd name="connsiteY11" fmla="*/ 1885235 h 2086227"/>
                      <a:gd name="connsiteX12" fmla="*/ 7373990 w 7626980"/>
                      <a:gd name="connsiteY12" fmla="*/ 185173 h 2086227"/>
                      <a:gd name="connsiteX0" fmla="*/ 7315291 w 7568281"/>
                      <a:gd name="connsiteY0" fmla="*/ 185173 h 2086227"/>
                      <a:gd name="connsiteX1" fmla="*/ 5111840 w 7568281"/>
                      <a:gd name="connsiteY1" fmla="*/ 40808 h 2086227"/>
                      <a:gd name="connsiteX2" fmla="*/ 3864338 w 7568281"/>
                      <a:gd name="connsiteY2" fmla="*/ 145483 h 2086227"/>
                      <a:gd name="connsiteX3" fmla="*/ 3167108 w 7568281"/>
                      <a:gd name="connsiteY3" fmla="*/ 226913 h 2086227"/>
                      <a:gd name="connsiteX4" fmla="*/ 2286816 w 7568281"/>
                      <a:gd name="connsiteY4" fmla="*/ 42199 h 2086227"/>
                      <a:gd name="connsiteX5" fmla="*/ 696594 w 7568281"/>
                      <a:gd name="connsiteY5" fmla="*/ 92471 h 2086227"/>
                      <a:gd name="connsiteX6" fmla="*/ 26034 w 7568281"/>
                      <a:gd name="connsiteY6" fmla="*/ 526503 h 2086227"/>
                      <a:gd name="connsiteX7" fmla="*/ 177346 w 7568281"/>
                      <a:gd name="connsiteY7" fmla="*/ 1889511 h 2086227"/>
                      <a:gd name="connsiteX8" fmla="*/ 2064203 w 7568281"/>
                      <a:gd name="connsiteY8" fmla="*/ 2031300 h 2086227"/>
                      <a:gd name="connsiteX9" fmla="*/ 4363629 w 7568281"/>
                      <a:gd name="connsiteY9" fmla="*/ 2085618 h 2086227"/>
                      <a:gd name="connsiteX10" fmla="*/ 5738313 w 7568281"/>
                      <a:gd name="connsiteY10" fmla="*/ 2001200 h 2086227"/>
                      <a:gd name="connsiteX11" fmla="*/ 7344319 w 7568281"/>
                      <a:gd name="connsiteY11" fmla="*/ 1885235 h 2086227"/>
                      <a:gd name="connsiteX12" fmla="*/ 7315291 w 7568281"/>
                      <a:gd name="connsiteY12" fmla="*/ 185173 h 2086227"/>
                      <a:gd name="connsiteX0" fmla="*/ 7334799 w 7587789"/>
                      <a:gd name="connsiteY0" fmla="*/ 185173 h 2086227"/>
                      <a:gd name="connsiteX1" fmla="*/ 5131348 w 7587789"/>
                      <a:gd name="connsiteY1" fmla="*/ 40808 h 2086227"/>
                      <a:gd name="connsiteX2" fmla="*/ 3883846 w 7587789"/>
                      <a:gd name="connsiteY2" fmla="*/ 145483 h 2086227"/>
                      <a:gd name="connsiteX3" fmla="*/ 3186616 w 7587789"/>
                      <a:gd name="connsiteY3" fmla="*/ 226913 h 2086227"/>
                      <a:gd name="connsiteX4" fmla="*/ 2306324 w 7587789"/>
                      <a:gd name="connsiteY4" fmla="*/ 42199 h 2086227"/>
                      <a:gd name="connsiteX5" fmla="*/ 716102 w 7587789"/>
                      <a:gd name="connsiteY5" fmla="*/ 92471 h 2086227"/>
                      <a:gd name="connsiteX6" fmla="*/ 45542 w 7587789"/>
                      <a:gd name="connsiteY6" fmla="*/ 526503 h 2086227"/>
                      <a:gd name="connsiteX7" fmla="*/ 116844 w 7587789"/>
                      <a:gd name="connsiteY7" fmla="*/ 1889511 h 2086227"/>
                      <a:gd name="connsiteX8" fmla="*/ 2083711 w 7587789"/>
                      <a:gd name="connsiteY8" fmla="*/ 2031300 h 2086227"/>
                      <a:gd name="connsiteX9" fmla="*/ 4383137 w 7587789"/>
                      <a:gd name="connsiteY9" fmla="*/ 2085618 h 2086227"/>
                      <a:gd name="connsiteX10" fmla="*/ 5757821 w 7587789"/>
                      <a:gd name="connsiteY10" fmla="*/ 2001200 h 2086227"/>
                      <a:gd name="connsiteX11" fmla="*/ 7363827 w 7587789"/>
                      <a:gd name="connsiteY11" fmla="*/ 1885235 h 2086227"/>
                      <a:gd name="connsiteX12" fmla="*/ 7334799 w 7587789"/>
                      <a:gd name="connsiteY12" fmla="*/ 185173 h 2086227"/>
                      <a:gd name="connsiteX0" fmla="*/ 7342900 w 7595890"/>
                      <a:gd name="connsiteY0" fmla="*/ 185173 h 2086227"/>
                      <a:gd name="connsiteX1" fmla="*/ 5139449 w 7595890"/>
                      <a:gd name="connsiteY1" fmla="*/ 40808 h 2086227"/>
                      <a:gd name="connsiteX2" fmla="*/ 3891947 w 7595890"/>
                      <a:gd name="connsiteY2" fmla="*/ 145483 h 2086227"/>
                      <a:gd name="connsiteX3" fmla="*/ 3194717 w 7595890"/>
                      <a:gd name="connsiteY3" fmla="*/ 226913 h 2086227"/>
                      <a:gd name="connsiteX4" fmla="*/ 2314425 w 7595890"/>
                      <a:gd name="connsiteY4" fmla="*/ 42199 h 2086227"/>
                      <a:gd name="connsiteX5" fmla="*/ 724203 w 7595890"/>
                      <a:gd name="connsiteY5" fmla="*/ 92471 h 2086227"/>
                      <a:gd name="connsiteX6" fmla="*/ 53643 w 7595890"/>
                      <a:gd name="connsiteY6" fmla="*/ 526503 h 2086227"/>
                      <a:gd name="connsiteX7" fmla="*/ 124945 w 7595890"/>
                      <a:gd name="connsiteY7" fmla="*/ 1889511 h 2086227"/>
                      <a:gd name="connsiteX8" fmla="*/ 2091812 w 7595890"/>
                      <a:gd name="connsiteY8" fmla="*/ 2031300 h 2086227"/>
                      <a:gd name="connsiteX9" fmla="*/ 4391238 w 7595890"/>
                      <a:gd name="connsiteY9" fmla="*/ 2085618 h 2086227"/>
                      <a:gd name="connsiteX10" fmla="*/ 5765922 w 7595890"/>
                      <a:gd name="connsiteY10" fmla="*/ 2001200 h 2086227"/>
                      <a:gd name="connsiteX11" fmla="*/ 7371928 w 7595890"/>
                      <a:gd name="connsiteY11" fmla="*/ 1885235 h 2086227"/>
                      <a:gd name="connsiteX12" fmla="*/ 7342900 w 7595890"/>
                      <a:gd name="connsiteY12" fmla="*/ 185173 h 2086227"/>
                      <a:gd name="connsiteX0" fmla="*/ 7342900 w 7595890"/>
                      <a:gd name="connsiteY0" fmla="*/ 185173 h 2086227"/>
                      <a:gd name="connsiteX1" fmla="*/ 5139449 w 7595890"/>
                      <a:gd name="connsiteY1" fmla="*/ 40808 h 2086227"/>
                      <a:gd name="connsiteX2" fmla="*/ 3891947 w 7595890"/>
                      <a:gd name="connsiteY2" fmla="*/ 145483 h 2086227"/>
                      <a:gd name="connsiteX3" fmla="*/ 3194717 w 7595890"/>
                      <a:gd name="connsiteY3" fmla="*/ 226913 h 2086227"/>
                      <a:gd name="connsiteX4" fmla="*/ 2314425 w 7595890"/>
                      <a:gd name="connsiteY4" fmla="*/ 42199 h 2086227"/>
                      <a:gd name="connsiteX5" fmla="*/ 724203 w 7595890"/>
                      <a:gd name="connsiteY5" fmla="*/ 92471 h 2086227"/>
                      <a:gd name="connsiteX6" fmla="*/ 53643 w 7595890"/>
                      <a:gd name="connsiteY6" fmla="*/ 526503 h 2086227"/>
                      <a:gd name="connsiteX7" fmla="*/ 124945 w 7595890"/>
                      <a:gd name="connsiteY7" fmla="*/ 1889511 h 2086227"/>
                      <a:gd name="connsiteX8" fmla="*/ 2091812 w 7595890"/>
                      <a:gd name="connsiteY8" fmla="*/ 2031300 h 2086227"/>
                      <a:gd name="connsiteX9" fmla="*/ 4391238 w 7595890"/>
                      <a:gd name="connsiteY9" fmla="*/ 2085618 h 2086227"/>
                      <a:gd name="connsiteX10" fmla="*/ 5765922 w 7595890"/>
                      <a:gd name="connsiteY10" fmla="*/ 2001200 h 2086227"/>
                      <a:gd name="connsiteX11" fmla="*/ 7371928 w 7595890"/>
                      <a:gd name="connsiteY11" fmla="*/ 1885235 h 2086227"/>
                      <a:gd name="connsiteX12" fmla="*/ 7342900 w 7595890"/>
                      <a:gd name="connsiteY12" fmla="*/ 185173 h 2086227"/>
                      <a:gd name="connsiteX0" fmla="*/ 7375595 w 7628585"/>
                      <a:gd name="connsiteY0" fmla="*/ 185173 h 2086718"/>
                      <a:gd name="connsiteX1" fmla="*/ 5172144 w 7628585"/>
                      <a:gd name="connsiteY1" fmla="*/ 40808 h 2086718"/>
                      <a:gd name="connsiteX2" fmla="*/ 3924642 w 7628585"/>
                      <a:gd name="connsiteY2" fmla="*/ 145483 h 2086718"/>
                      <a:gd name="connsiteX3" fmla="*/ 3227412 w 7628585"/>
                      <a:gd name="connsiteY3" fmla="*/ 226913 h 2086718"/>
                      <a:gd name="connsiteX4" fmla="*/ 2347120 w 7628585"/>
                      <a:gd name="connsiteY4" fmla="*/ 42199 h 2086718"/>
                      <a:gd name="connsiteX5" fmla="*/ 756898 w 7628585"/>
                      <a:gd name="connsiteY5" fmla="*/ 92471 h 2086718"/>
                      <a:gd name="connsiteX6" fmla="*/ 86338 w 7628585"/>
                      <a:gd name="connsiteY6" fmla="*/ 526503 h 2086718"/>
                      <a:gd name="connsiteX7" fmla="*/ 89060 w 7628585"/>
                      <a:gd name="connsiteY7" fmla="*/ 1796448 h 2086718"/>
                      <a:gd name="connsiteX8" fmla="*/ 2124507 w 7628585"/>
                      <a:gd name="connsiteY8" fmla="*/ 2031300 h 2086718"/>
                      <a:gd name="connsiteX9" fmla="*/ 4423933 w 7628585"/>
                      <a:gd name="connsiteY9" fmla="*/ 2085618 h 2086718"/>
                      <a:gd name="connsiteX10" fmla="*/ 5798617 w 7628585"/>
                      <a:gd name="connsiteY10" fmla="*/ 2001200 h 2086718"/>
                      <a:gd name="connsiteX11" fmla="*/ 7404623 w 7628585"/>
                      <a:gd name="connsiteY11" fmla="*/ 1885235 h 2086718"/>
                      <a:gd name="connsiteX12" fmla="*/ 7375595 w 7628585"/>
                      <a:gd name="connsiteY12" fmla="*/ 185173 h 2086718"/>
                      <a:gd name="connsiteX0" fmla="*/ 7375595 w 7628585"/>
                      <a:gd name="connsiteY0" fmla="*/ 1644531 h 3546076"/>
                      <a:gd name="connsiteX1" fmla="*/ 5172144 w 7628585"/>
                      <a:gd name="connsiteY1" fmla="*/ 1500166 h 3546076"/>
                      <a:gd name="connsiteX2" fmla="*/ 3907788 w 7628585"/>
                      <a:gd name="connsiteY2" fmla="*/ 1051 h 3546076"/>
                      <a:gd name="connsiteX3" fmla="*/ 3227412 w 7628585"/>
                      <a:gd name="connsiteY3" fmla="*/ 1686271 h 3546076"/>
                      <a:gd name="connsiteX4" fmla="*/ 2347120 w 7628585"/>
                      <a:gd name="connsiteY4" fmla="*/ 1501557 h 3546076"/>
                      <a:gd name="connsiteX5" fmla="*/ 756898 w 7628585"/>
                      <a:gd name="connsiteY5" fmla="*/ 1551829 h 3546076"/>
                      <a:gd name="connsiteX6" fmla="*/ 86338 w 7628585"/>
                      <a:gd name="connsiteY6" fmla="*/ 1985861 h 3546076"/>
                      <a:gd name="connsiteX7" fmla="*/ 89060 w 7628585"/>
                      <a:gd name="connsiteY7" fmla="*/ 3255806 h 3546076"/>
                      <a:gd name="connsiteX8" fmla="*/ 2124507 w 7628585"/>
                      <a:gd name="connsiteY8" fmla="*/ 3490658 h 3546076"/>
                      <a:gd name="connsiteX9" fmla="*/ 4423933 w 7628585"/>
                      <a:gd name="connsiteY9" fmla="*/ 3544976 h 3546076"/>
                      <a:gd name="connsiteX10" fmla="*/ 5798617 w 7628585"/>
                      <a:gd name="connsiteY10" fmla="*/ 3460558 h 3546076"/>
                      <a:gd name="connsiteX11" fmla="*/ 7404623 w 7628585"/>
                      <a:gd name="connsiteY11" fmla="*/ 3344593 h 3546076"/>
                      <a:gd name="connsiteX12" fmla="*/ 7375595 w 7628585"/>
                      <a:gd name="connsiteY12" fmla="*/ 1644531 h 3546076"/>
                      <a:gd name="connsiteX0" fmla="*/ 7375595 w 7628585"/>
                      <a:gd name="connsiteY0" fmla="*/ 1655233 h 3556778"/>
                      <a:gd name="connsiteX1" fmla="*/ 5172144 w 7628585"/>
                      <a:gd name="connsiteY1" fmla="*/ 1510868 h 3556778"/>
                      <a:gd name="connsiteX2" fmla="*/ 4617435 w 7628585"/>
                      <a:gd name="connsiteY2" fmla="*/ 976137 h 3556778"/>
                      <a:gd name="connsiteX3" fmla="*/ 3907788 w 7628585"/>
                      <a:gd name="connsiteY3" fmla="*/ 11753 h 3556778"/>
                      <a:gd name="connsiteX4" fmla="*/ 3227412 w 7628585"/>
                      <a:gd name="connsiteY4" fmla="*/ 1696973 h 3556778"/>
                      <a:gd name="connsiteX5" fmla="*/ 2347120 w 7628585"/>
                      <a:gd name="connsiteY5" fmla="*/ 1512259 h 3556778"/>
                      <a:gd name="connsiteX6" fmla="*/ 756898 w 7628585"/>
                      <a:gd name="connsiteY6" fmla="*/ 1562531 h 3556778"/>
                      <a:gd name="connsiteX7" fmla="*/ 86338 w 7628585"/>
                      <a:gd name="connsiteY7" fmla="*/ 1996563 h 3556778"/>
                      <a:gd name="connsiteX8" fmla="*/ 89060 w 7628585"/>
                      <a:gd name="connsiteY8" fmla="*/ 3266508 h 3556778"/>
                      <a:gd name="connsiteX9" fmla="*/ 2124507 w 7628585"/>
                      <a:gd name="connsiteY9" fmla="*/ 3501360 h 3556778"/>
                      <a:gd name="connsiteX10" fmla="*/ 4423933 w 7628585"/>
                      <a:gd name="connsiteY10" fmla="*/ 3555678 h 3556778"/>
                      <a:gd name="connsiteX11" fmla="*/ 5798617 w 7628585"/>
                      <a:gd name="connsiteY11" fmla="*/ 3471260 h 3556778"/>
                      <a:gd name="connsiteX12" fmla="*/ 7404623 w 7628585"/>
                      <a:gd name="connsiteY12" fmla="*/ 3355295 h 3556778"/>
                      <a:gd name="connsiteX13" fmla="*/ 7375595 w 7628585"/>
                      <a:gd name="connsiteY13" fmla="*/ 1655233 h 3556778"/>
                      <a:gd name="connsiteX0" fmla="*/ 7375595 w 7628585"/>
                      <a:gd name="connsiteY0" fmla="*/ 1703971 h 3605516"/>
                      <a:gd name="connsiteX1" fmla="*/ 5172144 w 7628585"/>
                      <a:gd name="connsiteY1" fmla="*/ 1559606 h 3605516"/>
                      <a:gd name="connsiteX2" fmla="*/ 4668000 w 7628585"/>
                      <a:gd name="connsiteY2" fmla="*/ 247281 h 3605516"/>
                      <a:gd name="connsiteX3" fmla="*/ 3907788 w 7628585"/>
                      <a:gd name="connsiteY3" fmla="*/ 60491 h 3605516"/>
                      <a:gd name="connsiteX4" fmla="*/ 3227412 w 7628585"/>
                      <a:gd name="connsiteY4" fmla="*/ 1745711 h 3605516"/>
                      <a:gd name="connsiteX5" fmla="*/ 2347120 w 7628585"/>
                      <a:gd name="connsiteY5" fmla="*/ 1560997 h 3605516"/>
                      <a:gd name="connsiteX6" fmla="*/ 756898 w 7628585"/>
                      <a:gd name="connsiteY6" fmla="*/ 1611269 h 3605516"/>
                      <a:gd name="connsiteX7" fmla="*/ 86338 w 7628585"/>
                      <a:gd name="connsiteY7" fmla="*/ 2045301 h 3605516"/>
                      <a:gd name="connsiteX8" fmla="*/ 89060 w 7628585"/>
                      <a:gd name="connsiteY8" fmla="*/ 3315246 h 3605516"/>
                      <a:gd name="connsiteX9" fmla="*/ 2124507 w 7628585"/>
                      <a:gd name="connsiteY9" fmla="*/ 3550098 h 3605516"/>
                      <a:gd name="connsiteX10" fmla="*/ 4423933 w 7628585"/>
                      <a:gd name="connsiteY10" fmla="*/ 3604416 h 3605516"/>
                      <a:gd name="connsiteX11" fmla="*/ 5798617 w 7628585"/>
                      <a:gd name="connsiteY11" fmla="*/ 3519998 h 3605516"/>
                      <a:gd name="connsiteX12" fmla="*/ 7404623 w 7628585"/>
                      <a:gd name="connsiteY12" fmla="*/ 3404033 h 3605516"/>
                      <a:gd name="connsiteX13" fmla="*/ 7375595 w 7628585"/>
                      <a:gd name="connsiteY13" fmla="*/ 1703971 h 3605516"/>
                      <a:gd name="connsiteX0" fmla="*/ 7375595 w 7628585"/>
                      <a:gd name="connsiteY0" fmla="*/ 1703971 h 3605516"/>
                      <a:gd name="connsiteX1" fmla="*/ 5172144 w 7628585"/>
                      <a:gd name="connsiteY1" fmla="*/ 1559606 h 3605516"/>
                      <a:gd name="connsiteX2" fmla="*/ 4668000 w 7628585"/>
                      <a:gd name="connsiteY2" fmla="*/ 247281 h 3605516"/>
                      <a:gd name="connsiteX3" fmla="*/ 3907788 w 7628585"/>
                      <a:gd name="connsiteY3" fmla="*/ 60491 h 3605516"/>
                      <a:gd name="connsiteX4" fmla="*/ 3176847 w 7628585"/>
                      <a:gd name="connsiteY4" fmla="*/ 132202 h 3605516"/>
                      <a:gd name="connsiteX5" fmla="*/ 2347120 w 7628585"/>
                      <a:gd name="connsiteY5" fmla="*/ 1560997 h 3605516"/>
                      <a:gd name="connsiteX6" fmla="*/ 756898 w 7628585"/>
                      <a:gd name="connsiteY6" fmla="*/ 1611269 h 3605516"/>
                      <a:gd name="connsiteX7" fmla="*/ 86338 w 7628585"/>
                      <a:gd name="connsiteY7" fmla="*/ 2045301 h 3605516"/>
                      <a:gd name="connsiteX8" fmla="*/ 89060 w 7628585"/>
                      <a:gd name="connsiteY8" fmla="*/ 3315246 h 3605516"/>
                      <a:gd name="connsiteX9" fmla="*/ 2124507 w 7628585"/>
                      <a:gd name="connsiteY9" fmla="*/ 3550098 h 3605516"/>
                      <a:gd name="connsiteX10" fmla="*/ 4423933 w 7628585"/>
                      <a:gd name="connsiteY10" fmla="*/ 3604416 h 3605516"/>
                      <a:gd name="connsiteX11" fmla="*/ 5798617 w 7628585"/>
                      <a:gd name="connsiteY11" fmla="*/ 3519998 h 3605516"/>
                      <a:gd name="connsiteX12" fmla="*/ 7404623 w 7628585"/>
                      <a:gd name="connsiteY12" fmla="*/ 3404033 h 3605516"/>
                      <a:gd name="connsiteX13" fmla="*/ 7375595 w 7628585"/>
                      <a:gd name="connsiteY13" fmla="*/ 1703971 h 3605516"/>
                      <a:gd name="connsiteX0" fmla="*/ 7375595 w 7628585"/>
                      <a:gd name="connsiteY0" fmla="*/ 1703971 h 3605516"/>
                      <a:gd name="connsiteX1" fmla="*/ 5172144 w 7628585"/>
                      <a:gd name="connsiteY1" fmla="*/ 1559606 h 3605516"/>
                      <a:gd name="connsiteX2" fmla="*/ 4668000 w 7628585"/>
                      <a:gd name="connsiteY2" fmla="*/ 247281 h 3605516"/>
                      <a:gd name="connsiteX3" fmla="*/ 3907788 w 7628585"/>
                      <a:gd name="connsiteY3" fmla="*/ 60491 h 3605516"/>
                      <a:gd name="connsiteX4" fmla="*/ 3176847 w 7628585"/>
                      <a:gd name="connsiteY4" fmla="*/ 132202 h 3605516"/>
                      <a:gd name="connsiteX5" fmla="*/ 2347120 w 7628585"/>
                      <a:gd name="connsiteY5" fmla="*/ 1560997 h 3605516"/>
                      <a:gd name="connsiteX6" fmla="*/ 756898 w 7628585"/>
                      <a:gd name="connsiteY6" fmla="*/ 1611269 h 3605516"/>
                      <a:gd name="connsiteX7" fmla="*/ 86338 w 7628585"/>
                      <a:gd name="connsiteY7" fmla="*/ 2045301 h 3605516"/>
                      <a:gd name="connsiteX8" fmla="*/ 89060 w 7628585"/>
                      <a:gd name="connsiteY8" fmla="*/ 3315246 h 3605516"/>
                      <a:gd name="connsiteX9" fmla="*/ 2124507 w 7628585"/>
                      <a:gd name="connsiteY9" fmla="*/ 3550098 h 3605516"/>
                      <a:gd name="connsiteX10" fmla="*/ 4423933 w 7628585"/>
                      <a:gd name="connsiteY10" fmla="*/ 3604416 h 3605516"/>
                      <a:gd name="connsiteX11" fmla="*/ 5798617 w 7628585"/>
                      <a:gd name="connsiteY11" fmla="*/ 3519998 h 3605516"/>
                      <a:gd name="connsiteX12" fmla="*/ 7404623 w 7628585"/>
                      <a:gd name="connsiteY12" fmla="*/ 3404033 h 3605516"/>
                      <a:gd name="connsiteX13" fmla="*/ 7375595 w 7628585"/>
                      <a:gd name="connsiteY13" fmla="*/ 1703971 h 3605516"/>
                      <a:gd name="connsiteX0" fmla="*/ 7375595 w 7628585"/>
                      <a:gd name="connsiteY0" fmla="*/ 1703971 h 3605516"/>
                      <a:gd name="connsiteX1" fmla="*/ 5172144 w 7628585"/>
                      <a:gd name="connsiteY1" fmla="*/ 1559606 h 3605516"/>
                      <a:gd name="connsiteX2" fmla="*/ 4668000 w 7628585"/>
                      <a:gd name="connsiteY2" fmla="*/ 247281 h 3605516"/>
                      <a:gd name="connsiteX3" fmla="*/ 3907788 w 7628585"/>
                      <a:gd name="connsiteY3" fmla="*/ 60491 h 3605516"/>
                      <a:gd name="connsiteX4" fmla="*/ 3176847 w 7628585"/>
                      <a:gd name="connsiteY4" fmla="*/ 132202 h 3605516"/>
                      <a:gd name="connsiteX5" fmla="*/ 2347120 w 7628585"/>
                      <a:gd name="connsiteY5" fmla="*/ 1560997 h 3605516"/>
                      <a:gd name="connsiteX6" fmla="*/ 756898 w 7628585"/>
                      <a:gd name="connsiteY6" fmla="*/ 1611269 h 3605516"/>
                      <a:gd name="connsiteX7" fmla="*/ 86338 w 7628585"/>
                      <a:gd name="connsiteY7" fmla="*/ 2045301 h 3605516"/>
                      <a:gd name="connsiteX8" fmla="*/ 89060 w 7628585"/>
                      <a:gd name="connsiteY8" fmla="*/ 3315246 h 3605516"/>
                      <a:gd name="connsiteX9" fmla="*/ 2124507 w 7628585"/>
                      <a:gd name="connsiteY9" fmla="*/ 3550098 h 3605516"/>
                      <a:gd name="connsiteX10" fmla="*/ 4423933 w 7628585"/>
                      <a:gd name="connsiteY10" fmla="*/ 3604416 h 3605516"/>
                      <a:gd name="connsiteX11" fmla="*/ 5798617 w 7628585"/>
                      <a:gd name="connsiteY11" fmla="*/ 3519998 h 3605516"/>
                      <a:gd name="connsiteX12" fmla="*/ 7404623 w 7628585"/>
                      <a:gd name="connsiteY12" fmla="*/ 3404033 h 3605516"/>
                      <a:gd name="connsiteX13" fmla="*/ 7375595 w 7628585"/>
                      <a:gd name="connsiteY13" fmla="*/ 1703971 h 3605516"/>
                      <a:gd name="connsiteX0" fmla="*/ 7375595 w 7628585"/>
                      <a:gd name="connsiteY0" fmla="*/ 1703971 h 3605516"/>
                      <a:gd name="connsiteX1" fmla="*/ 5172144 w 7628585"/>
                      <a:gd name="connsiteY1" fmla="*/ 1559606 h 3605516"/>
                      <a:gd name="connsiteX2" fmla="*/ 4668000 w 7628585"/>
                      <a:gd name="connsiteY2" fmla="*/ 247281 h 3605516"/>
                      <a:gd name="connsiteX3" fmla="*/ 3907788 w 7628585"/>
                      <a:gd name="connsiteY3" fmla="*/ 60491 h 3605516"/>
                      <a:gd name="connsiteX4" fmla="*/ 3050435 w 7628585"/>
                      <a:gd name="connsiteY4" fmla="*/ 248842 h 3605516"/>
                      <a:gd name="connsiteX5" fmla="*/ 2347120 w 7628585"/>
                      <a:gd name="connsiteY5" fmla="*/ 1560997 h 3605516"/>
                      <a:gd name="connsiteX6" fmla="*/ 756898 w 7628585"/>
                      <a:gd name="connsiteY6" fmla="*/ 1611269 h 3605516"/>
                      <a:gd name="connsiteX7" fmla="*/ 86338 w 7628585"/>
                      <a:gd name="connsiteY7" fmla="*/ 2045301 h 3605516"/>
                      <a:gd name="connsiteX8" fmla="*/ 89060 w 7628585"/>
                      <a:gd name="connsiteY8" fmla="*/ 3315246 h 3605516"/>
                      <a:gd name="connsiteX9" fmla="*/ 2124507 w 7628585"/>
                      <a:gd name="connsiteY9" fmla="*/ 3550098 h 3605516"/>
                      <a:gd name="connsiteX10" fmla="*/ 4423933 w 7628585"/>
                      <a:gd name="connsiteY10" fmla="*/ 3604416 h 3605516"/>
                      <a:gd name="connsiteX11" fmla="*/ 5798617 w 7628585"/>
                      <a:gd name="connsiteY11" fmla="*/ 3519998 h 3605516"/>
                      <a:gd name="connsiteX12" fmla="*/ 7404623 w 7628585"/>
                      <a:gd name="connsiteY12" fmla="*/ 3404033 h 3605516"/>
                      <a:gd name="connsiteX13" fmla="*/ 7375595 w 7628585"/>
                      <a:gd name="connsiteY13" fmla="*/ 1703971 h 3605516"/>
                      <a:gd name="connsiteX0" fmla="*/ 7375595 w 7628585"/>
                      <a:gd name="connsiteY0" fmla="*/ 1703971 h 3605516"/>
                      <a:gd name="connsiteX1" fmla="*/ 5172144 w 7628585"/>
                      <a:gd name="connsiteY1" fmla="*/ 1559606 h 3605516"/>
                      <a:gd name="connsiteX2" fmla="*/ 4668000 w 7628585"/>
                      <a:gd name="connsiteY2" fmla="*/ 247281 h 3605516"/>
                      <a:gd name="connsiteX3" fmla="*/ 3781376 w 7628585"/>
                      <a:gd name="connsiteY3" fmla="*/ 60492 h 3605516"/>
                      <a:gd name="connsiteX4" fmla="*/ 3050435 w 7628585"/>
                      <a:gd name="connsiteY4" fmla="*/ 248842 h 3605516"/>
                      <a:gd name="connsiteX5" fmla="*/ 2347120 w 7628585"/>
                      <a:gd name="connsiteY5" fmla="*/ 1560997 h 3605516"/>
                      <a:gd name="connsiteX6" fmla="*/ 756898 w 7628585"/>
                      <a:gd name="connsiteY6" fmla="*/ 1611269 h 3605516"/>
                      <a:gd name="connsiteX7" fmla="*/ 86338 w 7628585"/>
                      <a:gd name="connsiteY7" fmla="*/ 2045301 h 3605516"/>
                      <a:gd name="connsiteX8" fmla="*/ 89060 w 7628585"/>
                      <a:gd name="connsiteY8" fmla="*/ 3315246 h 3605516"/>
                      <a:gd name="connsiteX9" fmla="*/ 2124507 w 7628585"/>
                      <a:gd name="connsiteY9" fmla="*/ 3550098 h 3605516"/>
                      <a:gd name="connsiteX10" fmla="*/ 4423933 w 7628585"/>
                      <a:gd name="connsiteY10" fmla="*/ 3604416 h 3605516"/>
                      <a:gd name="connsiteX11" fmla="*/ 5798617 w 7628585"/>
                      <a:gd name="connsiteY11" fmla="*/ 3519998 h 3605516"/>
                      <a:gd name="connsiteX12" fmla="*/ 7404623 w 7628585"/>
                      <a:gd name="connsiteY12" fmla="*/ 3404033 h 3605516"/>
                      <a:gd name="connsiteX13" fmla="*/ 7375595 w 7628585"/>
                      <a:gd name="connsiteY13" fmla="*/ 1703971 h 3605516"/>
                      <a:gd name="connsiteX0" fmla="*/ 7375595 w 7628585"/>
                      <a:gd name="connsiteY0" fmla="*/ 1643479 h 3545024"/>
                      <a:gd name="connsiteX1" fmla="*/ 5172144 w 7628585"/>
                      <a:gd name="connsiteY1" fmla="*/ 1499114 h 3545024"/>
                      <a:gd name="connsiteX2" fmla="*/ 4668000 w 7628585"/>
                      <a:gd name="connsiteY2" fmla="*/ 186789 h 3545024"/>
                      <a:gd name="connsiteX3" fmla="*/ 3781376 w 7628585"/>
                      <a:gd name="connsiteY3" fmla="*/ 0 h 3545024"/>
                      <a:gd name="connsiteX4" fmla="*/ 3050435 w 7628585"/>
                      <a:gd name="connsiteY4" fmla="*/ 188350 h 3545024"/>
                      <a:gd name="connsiteX5" fmla="*/ 2347120 w 7628585"/>
                      <a:gd name="connsiteY5" fmla="*/ 1500505 h 3545024"/>
                      <a:gd name="connsiteX6" fmla="*/ 756898 w 7628585"/>
                      <a:gd name="connsiteY6" fmla="*/ 1550777 h 3545024"/>
                      <a:gd name="connsiteX7" fmla="*/ 86338 w 7628585"/>
                      <a:gd name="connsiteY7" fmla="*/ 1984809 h 3545024"/>
                      <a:gd name="connsiteX8" fmla="*/ 89060 w 7628585"/>
                      <a:gd name="connsiteY8" fmla="*/ 3254754 h 3545024"/>
                      <a:gd name="connsiteX9" fmla="*/ 2124507 w 7628585"/>
                      <a:gd name="connsiteY9" fmla="*/ 3489606 h 3545024"/>
                      <a:gd name="connsiteX10" fmla="*/ 4423933 w 7628585"/>
                      <a:gd name="connsiteY10" fmla="*/ 3543924 h 3545024"/>
                      <a:gd name="connsiteX11" fmla="*/ 5798617 w 7628585"/>
                      <a:gd name="connsiteY11" fmla="*/ 3459506 h 3545024"/>
                      <a:gd name="connsiteX12" fmla="*/ 7404623 w 7628585"/>
                      <a:gd name="connsiteY12" fmla="*/ 3343541 h 3545024"/>
                      <a:gd name="connsiteX13" fmla="*/ 7375595 w 7628585"/>
                      <a:gd name="connsiteY13" fmla="*/ 1643479 h 3545024"/>
                      <a:gd name="connsiteX0" fmla="*/ 7375595 w 7628585"/>
                      <a:gd name="connsiteY0" fmla="*/ 1653199 h 3554744"/>
                      <a:gd name="connsiteX1" fmla="*/ 5172144 w 7628585"/>
                      <a:gd name="connsiteY1" fmla="*/ 1508834 h 3554744"/>
                      <a:gd name="connsiteX2" fmla="*/ 4668000 w 7628585"/>
                      <a:gd name="connsiteY2" fmla="*/ 196509 h 3554744"/>
                      <a:gd name="connsiteX3" fmla="*/ 3857223 w 7628585"/>
                      <a:gd name="connsiteY3" fmla="*/ 0 h 3554744"/>
                      <a:gd name="connsiteX4" fmla="*/ 3050435 w 7628585"/>
                      <a:gd name="connsiteY4" fmla="*/ 198070 h 3554744"/>
                      <a:gd name="connsiteX5" fmla="*/ 2347120 w 7628585"/>
                      <a:gd name="connsiteY5" fmla="*/ 1510225 h 3554744"/>
                      <a:gd name="connsiteX6" fmla="*/ 756898 w 7628585"/>
                      <a:gd name="connsiteY6" fmla="*/ 1560497 h 3554744"/>
                      <a:gd name="connsiteX7" fmla="*/ 86338 w 7628585"/>
                      <a:gd name="connsiteY7" fmla="*/ 1994529 h 3554744"/>
                      <a:gd name="connsiteX8" fmla="*/ 89060 w 7628585"/>
                      <a:gd name="connsiteY8" fmla="*/ 3264474 h 3554744"/>
                      <a:gd name="connsiteX9" fmla="*/ 2124507 w 7628585"/>
                      <a:gd name="connsiteY9" fmla="*/ 3499326 h 3554744"/>
                      <a:gd name="connsiteX10" fmla="*/ 4423933 w 7628585"/>
                      <a:gd name="connsiteY10" fmla="*/ 3553644 h 3554744"/>
                      <a:gd name="connsiteX11" fmla="*/ 5798617 w 7628585"/>
                      <a:gd name="connsiteY11" fmla="*/ 3469226 h 3554744"/>
                      <a:gd name="connsiteX12" fmla="*/ 7404623 w 7628585"/>
                      <a:gd name="connsiteY12" fmla="*/ 3353261 h 3554744"/>
                      <a:gd name="connsiteX13" fmla="*/ 7375595 w 7628585"/>
                      <a:gd name="connsiteY13" fmla="*/ 1653199 h 3554744"/>
                      <a:gd name="connsiteX0" fmla="*/ 7375595 w 7628585"/>
                      <a:gd name="connsiteY0" fmla="*/ 1693973 h 3595518"/>
                      <a:gd name="connsiteX1" fmla="*/ 5172144 w 7628585"/>
                      <a:gd name="connsiteY1" fmla="*/ 1549608 h 3595518"/>
                      <a:gd name="connsiteX2" fmla="*/ 4668000 w 7628585"/>
                      <a:gd name="connsiteY2" fmla="*/ 237283 h 3595518"/>
                      <a:gd name="connsiteX3" fmla="*/ 3857223 w 7628585"/>
                      <a:gd name="connsiteY3" fmla="*/ 40774 h 3595518"/>
                      <a:gd name="connsiteX4" fmla="*/ 3050435 w 7628585"/>
                      <a:gd name="connsiteY4" fmla="*/ 238844 h 3595518"/>
                      <a:gd name="connsiteX5" fmla="*/ 2347120 w 7628585"/>
                      <a:gd name="connsiteY5" fmla="*/ 1550999 h 3595518"/>
                      <a:gd name="connsiteX6" fmla="*/ 756898 w 7628585"/>
                      <a:gd name="connsiteY6" fmla="*/ 1601271 h 3595518"/>
                      <a:gd name="connsiteX7" fmla="*/ 86338 w 7628585"/>
                      <a:gd name="connsiteY7" fmla="*/ 2035303 h 3595518"/>
                      <a:gd name="connsiteX8" fmla="*/ 89060 w 7628585"/>
                      <a:gd name="connsiteY8" fmla="*/ 3305248 h 3595518"/>
                      <a:gd name="connsiteX9" fmla="*/ 2124507 w 7628585"/>
                      <a:gd name="connsiteY9" fmla="*/ 3540100 h 3595518"/>
                      <a:gd name="connsiteX10" fmla="*/ 4423933 w 7628585"/>
                      <a:gd name="connsiteY10" fmla="*/ 3594418 h 3595518"/>
                      <a:gd name="connsiteX11" fmla="*/ 5798617 w 7628585"/>
                      <a:gd name="connsiteY11" fmla="*/ 3510000 h 3595518"/>
                      <a:gd name="connsiteX12" fmla="*/ 7404623 w 7628585"/>
                      <a:gd name="connsiteY12" fmla="*/ 3394035 h 3595518"/>
                      <a:gd name="connsiteX13" fmla="*/ 7375595 w 7628585"/>
                      <a:gd name="connsiteY13" fmla="*/ 1693973 h 3595518"/>
                      <a:gd name="connsiteX0" fmla="*/ 7375595 w 7628585"/>
                      <a:gd name="connsiteY0" fmla="*/ 1666049 h 3567594"/>
                      <a:gd name="connsiteX1" fmla="*/ 5172144 w 7628585"/>
                      <a:gd name="connsiteY1" fmla="*/ 1521684 h 3567594"/>
                      <a:gd name="connsiteX2" fmla="*/ 4668000 w 7628585"/>
                      <a:gd name="connsiteY2" fmla="*/ 209359 h 3567594"/>
                      <a:gd name="connsiteX3" fmla="*/ 3874077 w 7628585"/>
                      <a:gd name="connsiteY3" fmla="*/ 51730 h 3567594"/>
                      <a:gd name="connsiteX4" fmla="*/ 3050435 w 7628585"/>
                      <a:gd name="connsiteY4" fmla="*/ 210920 h 3567594"/>
                      <a:gd name="connsiteX5" fmla="*/ 2347120 w 7628585"/>
                      <a:gd name="connsiteY5" fmla="*/ 1523075 h 3567594"/>
                      <a:gd name="connsiteX6" fmla="*/ 756898 w 7628585"/>
                      <a:gd name="connsiteY6" fmla="*/ 1573347 h 3567594"/>
                      <a:gd name="connsiteX7" fmla="*/ 86338 w 7628585"/>
                      <a:gd name="connsiteY7" fmla="*/ 2007379 h 3567594"/>
                      <a:gd name="connsiteX8" fmla="*/ 89060 w 7628585"/>
                      <a:gd name="connsiteY8" fmla="*/ 3277324 h 3567594"/>
                      <a:gd name="connsiteX9" fmla="*/ 2124507 w 7628585"/>
                      <a:gd name="connsiteY9" fmla="*/ 3512176 h 3567594"/>
                      <a:gd name="connsiteX10" fmla="*/ 4423933 w 7628585"/>
                      <a:gd name="connsiteY10" fmla="*/ 3566494 h 3567594"/>
                      <a:gd name="connsiteX11" fmla="*/ 5798617 w 7628585"/>
                      <a:gd name="connsiteY11" fmla="*/ 3482076 h 3567594"/>
                      <a:gd name="connsiteX12" fmla="*/ 7404623 w 7628585"/>
                      <a:gd name="connsiteY12" fmla="*/ 3366111 h 3567594"/>
                      <a:gd name="connsiteX13" fmla="*/ 7375595 w 7628585"/>
                      <a:gd name="connsiteY13" fmla="*/ 1666049 h 3567594"/>
                      <a:gd name="connsiteX0" fmla="*/ 7375595 w 7628585"/>
                      <a:gd name="connsiteY0" fmla="*/ 1619942 h 3521487"/>
                      <a:gd name="connsiteX1" fmla="*/ 5172144 w 7628585"/>
                      <a:gd name="connsiteY1" fmla="*/ 1475577 h 3521487"/>
                      <a:gd name="connsiteX2" fmla="*/ 4668000 w 7628585"/>
                      <a:gd name="connsiteY2" fmla="*/ 163252 h 3521487"/>
                      <a:gd name="connsiteX3" fmla="*/ 3050435 w 7628585"/>
                      <a:gd name="connsiteY3" fmla="*/ 164813 h 3521487"/>
                      <a:gd name="connsiteX4" fmla="*/ 2347120 w 7628585"/>
                      <a:gd name="connsiteY4" fmla="*/ 1476968 h 3521487"/>
                      <a:gd name="connsiteX5" fmla="*/ 756898 w 7628585"/>
                      <a:gd name="connsiteY5" fmla="*/ 1527240 h 3521487"/>
                      <a:gd name="connsiteX6" fmla="*/ 86338 w 7628585"/>
                      <a:gd name="connsiteY6" fmla="*/ 1961272 h 3521487"/>
                      <a:gd name="connsiteX7" fmla="*/ 89060 w 7628585"/>
                      <a:gd name="connsiteY7" fmla="*/ 3231217 h 3521487"/>
                      <a:gd name="connsiteX8" fmla="*/ 2124507 w 7628585"/>
                      <a:gd name="connsiteY8" fmla="*/ 3466069 h 3521487"/>
                      <a:gd name="connsiteX9" fmla="*/ 4423933 w 7628585"/>
                      <a:gd name="connsiteY9" fmla="*/ 3520387 h 3521487"/>
                      <a:gd name="connsiteX10" fmla="*/ 5798617 w 7628585"/>
                      <a:gd name="connsiteY10" fmla="*/ 3435969 h 3521487"/>
                      <a:gd name="connsiteX11" fmla="*/ 7404623 w 7628585"/>
                      <a:gd name="connsiteY11" fmla="*/ 3320004 h 3521487"/>
                      <a:gd name="connsiteX12" fmla="*/ 7375595 w 7628585"/>
                      <a:gd name="connsiteY12" fmla="*/ 1619942 h 3521487"/>
                      <a:gd name="connsiteX0" fmla="*/ 7375595 w 7628585"/>
                      <a:gd name="connsiteY0" fmla="*/ 1619942 h 3521487"/>
                      <a:gd name="connsiteX1" fmla="*/ 5172144 w 7628585"/>
                      <a:gd name="connsiteY1" fmla="*/ 1475577 h 3521487"/>
                      <a:gd name="connsiteX2" fmla="*/ 4668000 w 7628585"/>
                      <a:gd name="connsiteY2" fmla="*/ 163252 h 3521487"/>
                      <a:gd name="connsiteX3" fmla="*/ 3050435 w 7628585"/>
                      <a:gd name="connsiteY3" fmla="*/ 164813 h 3521487"/>
                      <a:gd name="connsiteX4" fmla="*/ 2667366 w 7628585"/>
                      <a:gd name="connsiteY4" fmla="*/ 1418649 h 3521487"/>
                      <a:gd name="connsiteX5" fmla="*/ 756898 w 7628585"/>
                      <a:gd name="connsiteY5" fmla="*/ 1527240 h 3521487"/>
                      <a:gd name="connsiteX6" fmla="*/ 86338 w 7628585"/>
                      <a:gd name="connsiteY6" fmla="*/ 1961272 h 3521487"/>
                      <a:gd name="connsiteX7" fmla="*/ 89060 w 7628585"/>
                      <a:gd name="connsiteY7" fmla="*/ 3231217 h 3521487"/>
                      <a:gd name="connsiteX8" fmla="*/ 2124507 w 7628585"/>
                      <a:gd name="connsiteY8" fmla="*/ 3466069 h 3521487"/>
                      <a:gd name="connsiteX9" fmla="*/ 4423933 w 7628585"/>
                      <a:gd name="connsiteY9" fmla="*/ 3520387 h 3521487"/>
                      <a:gd name="connsiteX10" fmla="*/ 5798617 w 7628585"/>
                      <a:gd name="connsiteY10" fmla="*/ 3435969 h 3521487"/>
                      <a:gd name="connsiteX11" fmla="*/ 7404623 w 7628585"/>
                      <a:gd name="connsiteY11" fmla="*/ 3320004 h 3521487"/>
                      <a:gd name="connsiteX12" fmla="*/ 7375595 w 7628585"/>
                      <a:gd name="connsiteY12" fmla="*/ 1619942 h 3521487"/>
                      <a:gd name="connsiteX0" fmla="*/ 7331702 w 7584692"/>
                      <a:gd name="connsiteY0" fmla="*/ 1619942 h 3521169"/>
                      <a:gd name="connsiteX1" fmla="*/ 5128251 w 7584692"/>
                      <a:gd name="connsiteY1" fmla="*/ 1475577 h 3521169"/>
                      <a:gd name="connsiteX2" fmla="*/ 4624107 w 7584692"/>
                      <a:gd name="connsiteY2" fmla="*/ 163252 h 3521169"/>
                      <a:gd name="connsiteX3" fmla="*/ 3006542 w 7584692"/>
                      <a:gd name="connsiteY3" fmla="*/ 164813 h 3521169"/>
                      <a:gd name="connsiteX4" fmla="*/ 2623473 w 7584692"/>
                      <a:gd name="connsiteY4" fmla="*/ 1418649 h 3521169"/>
                      <a:gd name="connsiteX5" fmla="*/ 713005 w 7584692"/>
                      <a:gd name="connsiteY5" fmla="*/ 1527240 h 3521169"/>
                      <a:gd name="connsiteX6" fmla="*/ 42445 w 7584692"/>
                      <a:gd name="connsiteY6" fmla="*/ 1961272 h 3521169"/>
                      <a:gd name="connsiteX7" fmla="*/ 146297 w 7584692"/>
                      <a:gd name="connsiteY7" fmla="*/ 3279817 h 3521169"/>
                      <a:gd name="connsiteX8" fmla="*/ 2080614 w 7584692"/>
                      <a:gd name="connsiteY8" fmla="*/ 3466069 h 3521169"/>
                      <a:gd name="connsiteX9" fmla="*/ 4380040 w 7584692"/>
                      <a:gd name="connsiteY9" fmla="*/ 3520387 h 3521169"/>
                      <a:gd name="connsiteX10" fmla="*/ 5754724 w 7584692"/>
                      <a:gd name="connsiteY10" fmla="*/ 3435969 h 3521169"/>
                      <a:gd name="connsiteX11" fmla="*/ 7360730 w 7584692"/>
                      <a:gd name="connsiteY11" fmla="*/ 3320004 h 3521169"/>
                      <a:gd name="connsiteX12" fmla="*/ 7331702 w 7584692"/>
                      <a:gd name="connsiteY12" fmla="*/ 1619942 h 3521169"/>
                      <a:gd name="connsiteX0" fmla="*/ 7343242 w 7596232"/>
                      <a:gd name="connsiteY0" fmla="*/ 1619942 h 3521169"/>
                      <a:gd name="connsiteX1" fmla="*/ 5139791 w 7596232"/>
                      <a:gd name="connsiteY1" fmla="*/ 1475577 h 3521169"/>
                      <a:gd name="connsiteX2" fmla="*/ 4635647 w 7596232"/>
                      <a:gd name="connsiteY2" fmla="*/ 163252 h 3521169"/>
                      <a:gd name="connsiteX3" fmla="*/ 3018082 w 7596232"/>
                      <a:gd name="connsiteY3" fmla="*/ 164813 h 3521169"/>
                      <a:gd name="connsiteX4" fmla="*/ 2635013 w 7596232"/>
                      <a:gd name="connsiteY4" fmla="*/ 1418649 h 3521169"/>
                      <a:gd name="connsiteX5" fmla="*/ 724545 w 7596232"/>
                      <a:gd name="connsiteY5" fmla="*/ 1527240 h 3521169"/>
                      <a:gd name="connsiteX6" fmla="*/ 180398 w 7596232"/>
                      <a:gd name="connsiteY6" fmla="*/ 1902953 h 3521169"/>
                      <a:gd name="connsiteX7" fmla="*/ 157837 w 7596232"/>
                      <a:gd name="connsiteY7" fmla="*/ 3279817 h 3521169"/>
                      <a:gd name="connsiteX8" fmla="*/ 2092154 w 7596232"/>
                      <a:gd name="connsiteY8" fmla="*/ 3466069 h 3521169"/>
                      <a:gd name="connsiteX9" fmla="*/ 4391580 w 7596232"/>
                      <a:gd name="connsiteY9" fmla="*/ 3520387 h 3521169"/>
                      <a:gd name="connsiteX10" fmla="*/ 5766264 w 7596232"/>
                      <a:gd name="connsiteY10" fmla="*/ 3435969 h 3521169"/>
                      <a:gd name="connsiteX11" fmla="*/ 7372270 w 7596232"/>
                      <a:gd name="connsiteY11" fmla="*/ 3320004 h 3521169"/>
                      <a:gd name="connsiteX12" fmla="*/ 7343242 w 7596232"/>
                      <a:gd name="connsiteY12" fmla="*/ 1619942 h 3521169"/>
                      <a:gd name="connsiteX0" fmla="*/ 7329055 w 7582045"/>
                      <a:gd name="connsiteY0" fmla="*/ 1619942 h 3521169"/>
                      <a:gd name="connsiteX1" fmla="*/ 5125604 w 7582045"/>
                      <a:gd name="connsiteY1" fmla="*/ 1475577 h 3521169"/>
                      <a:gd name="connsiteX2" fmla="*/ 4621460 w 7582045"/>
                      <a:gd name="connsiteY2" fmla="*/ 163252 h 3521169"/>
                      <a:gd name="connsiteX3" fmla="*/ 3003895 w 7582045"/>
                      <a:gd name="connsiteY3" fmla="*/ 164813 h 3521169"/>
                      <a:gd name="connsiteX4" fmla="*/ 2620826 w 7582045"/>
                      <a:gd name="connsiteY4" fmla="*/ 1418649 h 3521169"/>
                      <a:gd name="connsiteX5" fmla="*/ 710358 w 7582045"/>
                      <a:gd name="connsiteY5" fmla="*/ 1527240 h 3521169"/>
                      <a:gd name="connsiteX6" fmla="*/ 166211 w 7582045"/>
                      <a:gd name="connsiteY6" fmla="*/ 1902953 h 3521169"/>
                      <a:gd name="connsiteX7" fmla="*/ 143650 w 7582045"/>
                      <a:gd name="connsiteY7" fmla="*/ 3279817 h 3521169"/>
                      <a:gd name="connsiteX8" fmla="*/ 2077967 w 7582045"/>
                      <a:gd name="connsiteY8" fmla="*/ 3466069 h 3521169"/>
                      <a:gd name="connsiteX9" fmla="*/ 4377393 w 7582045"/>
                      <a:gd name="connsiteY9" fmla="*/ 3520387 h 3521169"/>
                      <a:gd name="connsiteX10" fmla="*/ 5752077 w 7582045"/>
                      <a:gd name="connsiteY10" fmla="*/ 3435969 h 3521169"/>
                      <a:gd name="connsiteX11" fmla="*/ 7358083 w 7582045"/>
                      <a:gd name="connsiteY11" fmla="*/ 3320004 h 3521169"/>
                      <a:gd name="connsiteX12" fmla="*/ 7329055 w 7582045"/>
                      <a:gd name="connsiteY12" fmla="*/ 1619942 h 3521169"/>
                      <a:gd name="connsiteX0" fmla="*/ 7354035 w 7607025"/>
                      <a:gd name="connsiteY0" fmla="*/ 1619942 h 3521169"/>
                      <a:gd name="connsiteX1" fmla="*/ 5150584 w 7607025"/>
                      <a:gd name="connsiteY1" fmla="*/ 1475577 h 3521169"/>
                      <a:gd name="connsiteX2" fmla="*/ 4646440 w 7607025"/>
                      <a:gd name="connsiteY2" fmla="*/ 163252 h 3521169"/>
                      <a:gd name="connsiteX3" fmla="*/ 3028875 w 7607025"/>
                      <a:gd name="connsiteY3" fmla="*/ 164813 h 3521169"/>
                      <a:gd name="connsiteX4" fmla="*/ 2645806 w 7607025"/>
                      <a:gd name="connsiteY4" fmla="*/ 1418649 h 3521169"/>
                      <a:gd name="connsiteX5" fmla="*/ 735338 w 7607025"/>
                      <a:gd name="connsiteY5" fmla="*/ 1527240 h 3521169"/>
                      <a:gd name="connsiteX6" fmla="*/ 123770 w 7607025"/>
                      <a:gd name="connsiteY6" fmla="*/ 1864073 h 3521169"/>
                      <a:gd name="connsiteX7" fmla="*/ 168630 w 7607025"/>
                      <a:gd name="connsiteY7" fmla="*/ 3279817 h 3521169"/>
                      <a:gd name="connsiteX8" fmla="*/ 2102947 w 7607025"/>
                      <a:gd name="connsiteY8" fmla="*/ 3466069 h 3521169"/>
                      <a:gd name="connsiteX9" fmla="*/ 4402373 w 7607025"/>
                      <a:gd name="connsiteY9" fmla="*/ 3520387 h 3521169"/>
                      <a:gd name="connsiteX10" fmla="*/ 5777057 w 7607025"/>
                      <a:gd name="connsiteY10" fmla="*/ 3435969 h 3521169"/>
                      <a:gd name="connsiteX11" fmla="*/ 7383063 w 7607025"/>
                      <a:gd name="connsiteY11" fmla="*/ 3320004 h 3521169"/>
                      <a:gd name="connsiteX12" fmla="*/ 7354035 w 7607025"/>
                      <a:gd name="connsiteY12" fmla="*/ 1619942 h 3521169"/>
                      <a:gd name="connsiteX0" fmla="*/ 7286000 w 7538990"/>
                      <a:gd name="connsiteY0" fmla="*/ 1619942 h 3523594"/>
                      <a:gd name="connsiteX1" fmla="*/ 5082549 w 7538990"/>
                      <a:gd name="connsiteY1" fmla="*/ 1475577 h 3523594"/>
                      <a:gd name="connsiteX2" fmla="*/ 4578405 w 7538990"/>
                      <a:gd name="connsiteY2" fmla="*/ 163252 h 3523594"/>
                      <a:gd name="connsiteX3" fmla="*/ 2960840 w 7538990"/>
                      <a:gd name="connsiteY3" fmla="*/ 164813 h 3523594"/>
                      <a:gd name="connsiteX4" fmla="*/ 2577771 w 7538990"/>
                      <a:gd name="connsiteY4" fmla="*/ 1418649 h 3523594"/>
                      <a:gd name="connsiteX5" fmla="*/ 667303 w 7538990"/>
                      <a:gd name="connsiteY5" fmla="*/ 1527240 h 3523594"/>
                      <a:gd name="connsiteX6" fmla="*/ 55735 w 7538990"/>
                      <a:gd name="connsiteY6" fmla="*/ 1864073 h 3523594"/>
                      <a:gd name="connsiteX7" fmla="*/ 252291 w 7538990"/>
                      <a:gd name="connsiteY7" fmla="*/ 3386737 h 3523594"/>
                      <a:gd name="connsiteX8" fmla="*/ 2034912 w 7538990"/>
                      <a:gd name="connsiteY8" fmla="*/ 3466069 h 3523594"/>
                      <a:gd name="connsiteX9" fmla="*/ 4334338 w 7538990"/>
                      <a:gd name="connsiteY9" fmla="*/ 3520387 h 3523594"/>
                      <a:gd name="connsiteX10" fmla="*/ 5709022 w 7538990"/>
                      <a:gd name="connsiteY10" fmla="*/ 3435969 h 3523594"/>
                      <a:gd name="connsiteX11" fmla="*/ 7315028 w 7538990"/>
                      <a:gd name="connsiteY11" fmla="*/ 3320004 h 3523594"/>
                      <a:gd name="connsiteX12" fmla="*/ 7286000 w 7538990"/>
                      <a:gd name="connsiteY12" fmla="*/ 1619942 h 3523594"/>
                      <a:gd name="connsiteX0" fmla="*/ 7277605 w 7530595"/>
                      <a:gd name="connsiteY0" fmla="*/ 1619942 h 3523594"/>
                      <a:gd name="connsiteX1" fmla="*/ 5074154 w 7530595"/>
                      <a:gd name="connsiteY1" fmla="*/ 1475577 h 3523594"/>
                      <a:gd name="connsiteX2" fmla="*/ 4570010 w 7530595"/>
                      <a:gd name="connsiteY2" fmla="*/ 163252 h 3523594"/>
                      <a:gd name="connsiteX3" fmla="*/ 2952445 w 7530595"/>
                      <a:gd name="connsiteY3" fmla="*/ 164813 h 3523594"/>
                      <a:gd name="connsiteX4" fmla="*/ 2569376 w 7530595"/>
                      <a:gd name="connsiteY4" fmla="*/ 1418649 h 3523594"/>
                      <a:gd name="connsiteX5" fmla="*/ 540923 w 7530595"/>
                      <a:gd name="connsiteY5" fmla="*/ 1459201 h 3523594"/>
                      <a:gd name="connsiteX6" fmla="*/ 47340 w 7530595"/>
                      <a:gd name="connsiteY6" fmla="*/ 1864073 h 3523594"/>
                      <a:gd name="connsiteX7" fmla="*/ 243896 w 7530595"/>
                      <a:gd name="connsiteY7" fmla="*/ 3386737 h 3523594"/>
                      <a:gd name="connsiteX8" fmla="*/ 2026517 w 7530595"/>
                      <a:gd name="connsiteY8" fmla="*/ 3466069 h 3523594"/>
                      <a:gd name="connsiteX9" fmla="*/ 4325943 w 7530595"/>
                      <a:gd name="connsiteY9" fmla="*/ 3520387 h 3523594"/>
                      <a:gd name="connsiteX10" fmla="*/ 5700627 w 7530595"/>
                      <a:gd name="connsiteY10" fmla="*/ 3435969 h 3523594"/>
                      <a:gd name="connsiteX11" fmla="*/ 7306633 w 7530595"/>
                      <a:gd name="connsiteY11" fmla="*/ 3320004 h 3523594"/>
                      <a:gd name="connsiteX12" fmla="*/ 7277605 w 7530595"/>
                      <a:gd name="connsiteY12" fmla="*/ 1619942 h 3523594"/>
                      <a:gd name="connsiteX0" fmla="*/ 7261177 w 7514167"/>
                      <a:gd name="connsiteY0" fmla="*/ 1619942 h 3520848"/>
                      <a:gd name="connsiteX1" fmla="*/ 5057726 w 7514167"/>
                      <a:gd name="connsiteY1" fmla="*/ 1475577 h 3520848"/>
                      <a:gd name="connsiteX2" fmla="*/ 4553582 w 7514167"/>
                      <a:gd name="connsiteY2" fmla="*/ 163252 h 3520848"/>
                      <a:gd name="connsiteX3" fmla="*/ 2936017 w 7514167"/>
                      <a:gd name="connsiteY3" fmla="*/ 164813 h 3520848"/>
                      <a:gd name="connsiteX4" fmla="*/ 2552948 w 7514167"/>
                      <a:gd name="connsiteY4" fmla="*/ 1418649 h 3520848"/>
                      <a:gd name="connsiteX5" fmla="*/ 524495 w 7514167"/>
                      <a:gd name="connsiteY5" fmla="*/ 1459201 h 3520848"/>
                      <a:gd name="connsiteX6" fmla="*/ 56194 w 7514167"/>
                      <a:gd name="connsiteY6" fmla="*/ 2029312 h 3520848"/>
                      <a:gd name="connsiteX7" fmla="*/ 227468 w 7514167"/>
                      <a:gd name="connsiteY7" fmla="*/ 3386737 h 3520848"/>
                      <a:gd name="connsiteX8" fmla="*/ 2010089 w 7514167"/>
                      <a:gd name="connsiteY8" fmla="*/ 3466069 h 3520848"/>
                      <a:gd name="connsiteX9" fmla="*/ 4309515 w 7514167"/>
                      <a:gd name="connsiteY9" fmla="*/ 3520387 h 3520848"/>
                      <a:gd name="connsiteX10" fmla="*/ 5684199 w 7514167"/>
                      <a:gd name="connsiteY10" fmla="*/ 3435969 h 3520848"/>
                      <a:gd name="connsiteX11" fmla="*/ 7290205 w 7514167"/>
                      <a:gd name="connsiteY11" fmla="*/ 3320004 h 3520848"/>
                      <a:gd name="connsiteX12" fmla="*/ 7261177 w 7514167"/>
                      <a:gd name="connsiteY12" fmla="*/ 1619942 h 3520848"/>
                      <a:gd name="connsiteX0" fmla="*/ 7241141 w 7494131"/>
                      <a:gd name="connsiteY0" fmla="*/ 1619942 h 3520848"/>
                      <a:gd name="connsiteX1" fmla="*/ 5037690 w 7494131"/>
                      <a:gd name="connsiteY1" fmla="*/ 1475577 h 3520848"/>
                      <a:gd name="connsiteX2" fmla="*/ 4533546 w 7494131"/>
                      <a:gd name="connsiteY2" fmla="*/ 163252 h 3520848"/>
                      <a:gd name="connsiteX3" fmla="*/ 2915981 w 7494131"/>
                      <a:gd name="connsiteY3" fmla="*/ 164813 h 3520848"/>
                      <a:gd name="connsiteX4" fmla="*/ 2532912 w 7494131"/>
                      <a:gd name="connsiteY4" fmla="*/ 1418649 h 3520848"/>
                      <a:gd name="connsiteX5" fmla="*/ 504459 w 7494131"/>
                      <a:gd name="connsiteY5" fmla="*/ 1459201 h 3520848"/>
                      <a:gd name="connsiteX6" fmla="*/ 36158 w 7494131"/>
                      <a:gd name="connsiteY6" fmla="*/ 2029312 h 3520848"/>
                      <a:gd name="connsiteX7" fmla="*/ 207432 w 7494131"/>
                      <a:gd name="connsiteY7" fmla="*/ 3386737 h 3520848"/>
                      <a:gd name="connsiteX8" fmla="*/ 1990053 w 7494131"/>
                      <a:gd name="connsiteY8" fmla="*/ 3466069 h 3520848"/>
                      <a:gd name="connsiteX9" fmla="*/ 4289479 w 7494131"/>
                      <a:gd name="connsiteY9" fmla="*/ 3520387 h 3520848"/>
                      <a:gd name="connsiteX10" fmla="*/ 5664163 w 7494131"/>
                      <a:gd name="connsiteY10" fmla="*/ 3435969 h 3520848"/>
                      <a:gd name="connsiteX11" fmla="*/ 7270169 w 7494131"/>
                      <a:gd name="connsiteY11" fmla="*/ 3320004 h 3520848"/>
                      <a:gd name="connsiteX12" fmla="*/ 7241141 w 7494131"/>
                      <a:gd name="connsiteY12" fmla="*/ 1619942 h 3520848"/>
                      <a:gd name="connsiteX0" fmla="*/ 7261176 w 7514166"/>
                      <a:gd name="connsiteY0" fmla="*/ 1619942 h 3520848"/>
                      <a:gd name="connsiteX1" fmla="*/ 5057725 w 7514166"/>
                      <a:gd name="connsiteY1" fmla="*/ 1475577 h 3520848"/>
                      <a:gd name="connsiteX2" fmla="*/ 4553581 w 7514166"/>
                      <a:gd name="connsiteY2" fmla="*/ 163252 h 3520848"/>
                      <a:gd name="connsiteX3" fmla="*/ 2936016 w 7514166"/>
                      <a:gd name="connsiteY3" fmla="*/ 164813 h 3520848"/>
                      <a:gd name="connsiteX4" fmla="*/ 2552947 w 7514166"/>
                      <a:gd name="connsiteY4" fmla="*/ 1418649 h 3520848"/>
                      <a:gd name="connsiteX5" fmla="*/ 524494 w 7514166"/>
                      <a:gd name="connsiteY5" fmla="*/ 1459201 h 3520848"/>
                      <a:gd name="connsiteX6" fmla="*/ 56193 w 7514166"/>
                      <a:gd name="connsiteY6" fmla="*/ 2029312 h 3520848"/>
                      <a:gd name="connsiteX7" fmla="*/ 227467 w 7514166"/>
                      <a:gd name="connsiteY7" fmla="*/ 3386737 h 3520848"/>
                      <a:gd name="connsiteX8" fmla="*/ 2010088 w 7514166"/>
                      <a:gd name="connsiteY8" fmla="*/ 3466069 h 3520848"/>
                      <a:gd name="connsiteX9" fmla="*/ 4309514 w 7514166"/>
                      <a:gd name="connsiteY9" fmla="*/ 3520387 h 3520848"/>
                      <a:gd name="connsiteX10" fmla="*/ 5684198 w 7514166"/>
                      <a:gd name="connsiteY10" fmla="*/ 3435969 h 3520848"/>
                      <a:gd name="connsiteX11" fmla="*/ 7290204 w 7514166"/>
                      <a:gd name="connsiteY11" fmla="*/ 3320004 h 3520848"/>
                      <a:gd name="connsiteX12" fmla="*/ 7261176 w 7514166"/>
                      <a:gd name="connsiteY12" fmla="*/ 1619942 h 3520848"/>
                      <a:gd name="connsiteX0" fmla="*/ 7261176 w 7514166"/>
                      <a:gd name="connsiteY0" fmla="*/ 1549238 h 3450144"/>
                      <a:gd name="connsiteX1" fmla="*/ 5057725 w 7514166"/>
                      <a:gd name="connsiteY1" fmla="*/ 1404873 h 3450144"/>
                      <a:gd name="connsiteX2" fmla="*/ 4039502 w 7514166"/>
                      <a:gd name="connsiteY2" fmla="*/ 296667 h 3450144"/>
                      <a:gd name="connsiteX3" fmla="*/ 2936016 w 7514166"/>
                      <a:gd name="connsiteY3" fmla="*/ 94109 h 3450144"/>
                      <a:gd name="connsiteX4" fmla="*/ 2552947 w 7514166"/>
                      <a:gd name="connsiteY4" fmla="*/ 1347945 h 3450144"/>
                      <a:gd name="connsiteX5" fmla="*/ 524494 w 7514166"/>
                      <a:gd name="connsiteY5" fmla="*/ 1388497 h 3450144"/>
                      <a:gd name="connsiteX6" fmla="*/ 56193 w 7514166"/>
                      <a:gd name="connsiteY6" fmla="*/ 1958608 h 3450144"/>
                      <a:gd name="connsiteX7" fmla="*/ 227467 w 7514166"/>
                      <a:gd name="connsiteY7" fmla="*/ 3316033 h 3450144"/>
                      <a:gd name="connsiteX8" fmla="*/ 2010088 w 7514166"/>
                      <a:gd name="connsiteY8" fmla="*/ 3395365 h 3450144"/>
                      <a:gd name="connsiteX9" fmla="*/ 4309514 w 7514166"/>
                      <a:gd name="connsiteY9" fmla="*/ 3449683 h 3450144"/>
                      <a:gd name="connsiteX10" fmla="*/ 5684198 w 7514166"/>
                      <a:gd name="connsiteY10" fmla="*/ 3365265 h 3450144"/>
                      <a:gd name="connsiteX11" fmla="*/ 7290204 w 7514166"/>
                      <a:gd name="connsiteY11" fmla="*/ 3249300 h 3450144"/>
                      <a:gd name="connsiteX12" fmla="*/ 7261176 w 7514166"/>
                      <a:gd name="connsiteY12" fmla="*/ 1549238 h 3450144"/>
                      <a:gd name="connsiteX0" fmla="*/ 7261176 w 7514166"/>
                      <a:gd name="connsiteY0" fmla="*/ 1556851 h 3457757"/>
                      <a:gd name="connsiteX1" fmla="*/ 5057725 w 7514166"/>
                      <a:gd name="connsiteY1" fmla="*/ 1412486 h 3457757"/>
                      <a:gd name="connsiteX2" fmla="*/ 4039502 w 7514166"/>
                      <a:gd name="connsiteY2" fmla="*/ 304280 h 3457757"/>
                      <a:gd name="connsiteX3" fmla="*/ 3020292 w 7514166"/>
                      <a:gd name="connsiteY3" fmla="*/ 92002 h 3457757"/>
                      <a:gd name="connsiteX4" fmla="*/ 2552947 w 7514166"/>
                      <a:gd name="connsiteY4" fmla="*/ 1355558 h 3457757"/>
                      <a:gd name="connsiteX5" fmla="*/ 524494 w 7514166"/>
                      <a:gd name="connsiteY5" fmla="*/ 1396110 h 3457757"/>
                      <a:gd name="connsiteX6" fmla="*/ 56193 w 7514166"/>
                      <a:gd name="connsiteY6" fmla="*/ 1966221 h 3457757"/>
                      <a:gd name="connsiteX7" fmla="*/ 227467 w 7514166"/>
                      <a:gd name="connsiteY7" fmla="*/ 3323646 h 3457757"/>
                      <a:gd name="connsiteX8" fmla="*/ 2010088 w 7514166"/>
                      <a:gd name="connsiteY8" fmla="*/ 3402978 h 3457757"/>
                      <a:gd name="connsiteX9" fmla="*/ 4309514 w 7514166"/>
                      <a:gd name="connsiteY9" fmla="*/ 3457296 h 3457757"/>
                      <a:gd name="connsiteX10" fmla="*/ 5684198 w 7514166"/>
                      <a:gd name="connsiteY10" fmla="*/ 3372878 h 3457757"/>
                      <a:gd name="connsiteX11" fmla="*/ 7290204 w 7514166"/>
                      <a:gd name="connsiteY11" fmla="*/ 3256913 h 3457757"/>
                      <a:gd name="connsiteX12" fmla="*/ 7261176 w 7514166"/>
                      <a:gd name="connsiteY12" fmla="*/ 1556851 h 3457757"/>
                      <a:gd name="connsiteX0" fmla="*/ 7261176 w 7514166"/>
                      <a:gd name="connsiteY0" fmla="*/ 1596065 h 3496971"/>
                      <a:gd name="connsiteX1" fmla="*/ 5057725 w 7514166"/>
                      <a:gd name="connsiteY1" fmla="*/ 1451700 h 3496971"/>
                      <a:gd name="connsiteX2" fmla="*/ 4039502 w 7514166"/>
                      <a:gd name="connsiteY2" fmla="*/ 343494 h 3496971"/>
                      <a:gd name="connsiteX3" fmla="*/ 2961300 w 7514166"/>
                      <a:gd name="connsiteY3" fmla="*/ 82616 h 3496971"/>
                      <a:gd name="connsiteX4" fmla="*/ 2552947 w 7514166"/>
                      <a:gd name="connsiteY4" fmla="*/ 1394772 h 3496971"/>
                      <a:gd name="connsiteX5" fmla="*/ 524494 w 7514166"/>
                      <a:gd name="connsiteY5" fmla="*/ 1435324 h 3496971"/>
                      <a:gd name="connsiteX6" fmla="*/ 56193 w 7514166"/>
                      <a:gd name="connsiteY6" fmla="*/ 2005435 h 3496971"/>
                      <a:gd name="connsiteX7" fmla="*/ 227467 w 7514166"/>
                      <a:gd name="connsiteY7" fmla="*/ 3362860 h 3496971"/>
                      <a:gd name="connsiteX8" fmla="*/ 2010088 w 7514166"/>
                      <a:gd name="connsiteY8" fmla="*/ 3442192 h 3496971"/>
                      <a:gd name="connsiteX9" fmla="*/ 4309514 w 7514166"/>
                      <a:gd name="connsiteY9" fmla="*/ 3496510 h 3496971"/>
                      <a:gd name="connsiteX10" fmla="*/ 5684198 w 7514166"/>
                      <a:gd name="connsiteY10" fmla="*/ 3412092 h 3496971"/>
                      <a:gd name="connsiteX11" fmla="*/ 7290204 w 7514166"/>
                      <a:gd name="connsiteY11" fmla="*/ 3296127 h 3496971"/>
                      <a:gd name="connsiteX12" fmla="*/ 7261176 w 7514166"/>
                      <a:gd name="connsiteY12" fmla="*/ 1596065 h 3496971"/>
                      <a:gd name="connsiteX0" fmla="*/ 7261176 w 7514166"/>
                      <a:gd name="connsiteY0" fmla="*/ 1630860 h 3531766"/>
                      <a:gd name="connsiteX1" fmla="*/ 5057725 w 7514166"/>
                      <a:gd name="connsiteY1" fmla="*/ 1486495 h 3531766"/>
                      <a:gd name="connsiteX2" fmla="*/ 3837243 w 7514166"/>
                      <a:gd name="connsiteY2" fmla="*/ 232490 h 3531766"/>
                      <a:gd name="connsiteX3" fmla="*/ 2961300 w 7514166"/>
                      <a:gd name="connsiteY3" fmla="*/ 117411 h 3531766"/>
                      <a:gd name="connsiteX4" fmla="*/ 2552947 w 7514166"/>
                      <a:gd name="connsiteY4" fmla="*/ 1429567 h 3531766"/>
                      <a:gd name="connsiteX5" fmla="*/ 524494 w 7514166"/>
                      <a:gd name="connsiteY5" fmla="*/ 1470119 h 3531766"/>
                      <a:gd name="connsiteX6" fmla="*/ 56193 w 7514166"/>
                      <a:gd name="connsiteY6" fmla="*/ 2040230 h 3531766"/>
                      <a:gd name="connsiteX7" fmla="*/ 227467 w 7514166"/>
                      <a:gd name="connsiteY7" fmla="*/ 3397655 h 3531766"/>
                      <a:gd name="connsiteX8" fmla="*/ 2010088 w 7514166"/>
                      <a:gd name="connsiteY8" fmla="*/ 3476987 h 3531766"/>
                      <a:gd name="connsiteX9" fmla="*/ 4309514 w 7514166"/>
                      <a:gd name="connsiteY9" fmla="*/ 3531305 h 3531766"/>
                      <a:gd name="connsiteX10" fmla="*/ 5684198 w 7514166"/>
                      <a:gd name="connsiteY10" fmla="*/ 3446887 h 3531766"/>
                      <a:gd name="connsiteX11" fmla="*/ 7290204 w 7514166"/>
                      <a:gd name="connsiteY11" fmla="*/ 3330922 h 3531766"/>
                      <a:gd name="connsiteX12" fmla="*/ 7261176 w 7514166"/>
                      <a:gd name="connsiteY12" fmla="*/ 1630860 h 3531766"/>
                      <a:gd name="connsiteX0" fmla="*/ 7261176 w 7514166"/>
                      <a:gd name="connsiteY0" fmla="*/ 1606905 h 3507811"/>
                      <a:gd name="connsiteX1" fmla="*/ 5057725 w 7514166"/>
                      <a:gd name="connsiteY1" fmla="*/ 1462540 h 3507811"/>
                      <a:gd name="connsiteX2" fmla="*/ 4309181 w 7514166"/>
                      <a:gd name="connsiteY2" fmla="*/ 782010 h 3507811"/>
                      <a:gd name="connsiteX3" fmla="*/ 3837243 w 7514166"/>
                      <a:gd name="connsiteY3" fmla="*/ 208535 h 3507811"/>
                      <a:gd name="connsiteX4" fmla="*/ 2961300 w 7514166"/>
                      <a:gd name="connsiteY4" fmla="*/ 93456 h 3507811"/>
                      <a:gd name="connsiteX5" fmla="*/ 2552947 w 7514166"/>
                      <a:gd name="connsiteY5" fmla="*/ 1405612 h 3507811"/>
                      <a:gd name="connsiteX6" fmla="*/ 524494 w 7514166"/>
                      <a:gd name="connsiteY6" fmla="*/ 1446164 h 3507811"/>
                      <a:gd name="connsiteX7" fmla="*/ 56193 w 7514166"/>
                      <a:gd name="connsiteY7" fmla="*/ 2016275 h 3507811"/>
                      <a:gd name="connsiteX8" fmla="*/ 227467 w 7514166"/>
                      <a:gd name="connsiteY8" fmla="*/ 3373700 h 3507811"/>
                      <a:gd name="connsiteX9" fmla="*/ 2010088 w 7514166"/>
                      <a:gd name="connsiteY9" fmla="*/ 3453032 h 3507811"/>
                      <a:gd name="connsiteX10" fmla="*/ 4309514 w 7514166"/>
                      <a:gd name="connsiteY10" fmla="*/ 3507350 h 3507811"/>
                      <a:gd name="connsiteX11" fmla="*/ 5684198 w 7514166"/>
                      <a:gd name="connsiteY11" fmla="*/ 3422932 h 3507811"/>
                      <a:gd name="connsiteX12" fmla="*/ 7290204 w 7514166"/>
                      <a:gd name="connsiteY12" fmla="*/ 3306967 h 3507811"/>
                      <a:gd name="connsiteX13" fmla="*/ 7261176 w 7514166"/>
                      <a:gd name="connsiteY13" fmla="*/ 1606905 h 3507811"/>
                      <a:gd name="connsiteX0" fmla="*/ 7261176 w 7514166"/>
                      <a:gd name="connsiteY0" fmla="*/ 1606905 h 3507811"/>
                      <a:gd name="connsiteX1" fmla="*/ 5057725 w 7514166"/>
                      <a:gd name="connsiteY1" fmla="*/ 1462540 h 3507811"/>
                      <a:gd name="connsiteX2" fmla="*/ 4047929 w 7514166"/>
                      <a:gd name="connsiteY2" fmla="*/ 587611 h 3507811"/>
                      <a:gd name="connsiteX3" fmla="*/ 3837243 w 7514166"/>
                      <a:gd name="connsiteY3" fmla="*/ 208535 h 3507811"/>
                      <a:gd name="connsiteX4" fmla="*/ 2961300 w 7514166"/>
                      <a:gd name="connsiteY4" fmla="*/ 93456 h 3507811"/>
                      <a:gd name="connsiteX5" fmla="*/ 2552947 w 7514166"/>
                      <a:gd name="connsiteY5" fmla="*/ 1405612 h 3507811"/>
                      <a:gd name="connsiteX6" fmla="*/ 524494 w 7514166"/>
                      <a:gd name="connsiteY6" fmla="*/ 1446164 h 3507811"/>
                      <a:gd name="connsiteX7" fmla="*/ 56193 w 7514166"/>
                      <a:gd name="connsiteY7" fmla="*/ 2016275 h 3507811"/>
                      <a:gd name="connsiteX8" fmla="*/ 227467 w 7514166"/>
                      <a:gd name="connsiteY8" fmla="*/ 3373700 h 3507811"/>
                      <a:gd name="connsiteX9" fmla="*/ 2010088 w 7514166"/>
                      <a:gd name="connsiteY9" fmla="*/ 3453032 h 3507811"/>
                      <a:gd name="connsiteX10" fmla="*/ 4309514 w 7514166"/>
                      <a:gd name="connsiteY10" fmla="*/ 3507350 h 3507811"/>
                      <a:gd name="connsiteX11" fmla="*/ 5684198 w 7514166"/>
                      <a:gd name="connsiteY11" fmla="*/ 3422932 h 3507811"/>
                      <a:gd name="connsiteX12" fmla="*/ 7290204 w 7514166"/>
                      <a:gd name="connsiteY12" fmla="*/ 3306967 h 3507811"/>
                      <a:gd name="connsiteX13" fmla="*/ 7261176 w 7514166"/>
                      <a:gd name="connsiteY13" fmla="*/ 1606905 h 3507811"/>
                      <a:gd name="connsiteX0" fmla="*/ 7261176 w 7514166"/>
                      <a:gd name="connsiteY0" fmla="*/ 1638376 h 3539282"/>
                      <a:gd name="connsiteX1" fmla="*/ 5057725 w 7514166"/>
                      <a:gd name="connsiteY1" fmla="*/ 1494011 h 3539282"/>
                      <a:gd name="connsiteX2" fmla="*/ 4047929 w 7514166"/>
                      <a:gd name="connsiteY2" fmla="*/ 619082 h 3539282"/>
                      <a:gd name="connsiteX3" fmla="*/ 3618128 w 7514166"/>
                      <a:gd name="connsiteY3" fmla="*/ 133087 h 3539282"/>
                      <a:gd name="connsiteX4" fmla="*/ 2961300 w 7514166"/>
                      <a:gd name="connsiteY4" fmla="*/ 124927 h 3539282"/>
                      <a:gd name="connsiteX5" fmla="*/ 2552947 w 7514166"/>
                      <a:gd name="connsiteY5" fmla="*/ 1437083 h 3539282"/>
                      <a:gd name="connsiteX6" fmla="*/ 524494 w 7514166"/>
                      <a:gd name="connsiteY6" fmla="*/ 1477635 h 3539282"/>
                      <a:gd name="connsiteX7" fmla="*/ 56193 w 7514166"/>
                      <a:gd name="connsiteY7" fmla="*/ 2047746 h 3539282"/>
                      <a:gd name="connsiteX8" fmla="*/ 227467 w 7514166"/>
                      <a:gd name="connsiteY8" fmla="*/ 3405171 h 3539282"/>
                      <a:gd name="connsiteX9" fmla="*/ 2010088 w 7514166"/>
                      <a:gd name="connsiteY9" fmla="*/ 3484503 h 3539282"/>
                      <a:gd name="connsiteX10" fmla="*/ 4309514 w 7514166"/>
                      <a:gd name="connsiteY10" fmla="*/ 3538821 h 3539282"/>
                      <a:gd name="connsiteX11" fmla="*/ 5684198 w 7514166"/>
                      <a:gd name="connsiteY11" fmla="*/ 3454403 h 3539282"/>
                      <a:gd name="connsiteX12" fmla="*/ 7290204 w 7514166"/>
                      <a:gd name="connsiteY12" fmla="*/ 3338438 h 3539282"/>
                      <a:gd name="connsiteX13" fmla="*/ 7261176 w 7514166"/>
                      <a:gd name="connsiteY13" fmla="*/ 1638376 h 3539282"/>
                      <a:gd name="connsiteX0" fmla="*/ 7261176 w 7514166"/>
                      <a:gd name="connsiteY0" fmla="*/ 1634807 h 3535713"/>
                      <a:gd name="connsiteX1" fmla="*/ 5057725 w 7514166"/>
                      <a:gd name="connsiteY1" fmla="*/ 1490442 h 3535713"/>
                      <a:gd name="connsiteX2" fmla="*/ 4047929 w 7514166"/>
                      <a:gd name="connsiteY2" fmla="*/ 615513 h 3535713"/>
                      <a:gd name="connsiteX3" fmla="*/ 3609701 w 7514166"/>
                      <a:gd name="connsiteY3" fmla="*/ 139238 h 3535713"/>
                      <a:gd name="connsiteX4" fmla="*/ 2961300 w 7514166"/>
                      <a:gd name="connsiteY4" fmla="*/ 121358 h 3535713"/>
                      <a:gd name="connsiteX5" fmla="*/ 2552947 w 7514166"/>
                      <a:gd name="connsiteY5" fmla="*/ 1433514 h 3535713"/>
                      <a:gd name="connsiteX6" fmla="*/ 524494 w 7514166"/>
                      <a:gd name="connsiteY6" fmla="*/ 1474066 h 3535713"/>
                      <a:gd name="connsiteX7" fmla="*/ 56193 w 7514166"/>
                      <a:gd name="connsiteY7" fmla="*/ 2044177 h 3535713"/>
                      <a:gd name="connsiteX8" fmla="*/ 227467 w 7514166"/>
                      <a:gd name="connsiteY8" fmla="*/ 3401602 h 3535713"/>
                      <a:gd name="connsiteX9" fmla="*/ 2010088 w 7514166"/>
                      <a:gd name="connsiteY9" fmla="*/ 3480934 h 3535713"/>
                      <a:gd name="connsiteX10" fmla="*/ 4309514 w 7514166"/>
                      <a:gd name="connsiteY10" fmla="*/ 3535252 h 3535713"/>
                      <a:gd name="connsiteX11" fmla="*/ 5684198 w 7514166"/>
                      <a:gd name="connsiteY11" fmla="*/ 3450834 h 3535713"/>
                      <a:gd name="connsiteX12" fmla="*/ 7290204 w 7514166"/>
                      <a:gd name="connsiteY12" fmla="*/ 3334869 h 3535713"/>
                      <a:gd name="connsiteX13" fmla="*/ 7261176 w 7514166"/>
                      <a:gd name="connsiteY13" fmla="*/ 1634807 h 3535713"/>
                      <a:gd name="connsiteX0" fmla="*/ 7261176 w 7514166"/>
                      <a:gd name="connsiteY0" fmla="*/ 1610043 h 3510949"/>
                      <a:gd name="connsiteX1" fmla="*/ 5057725 w 7514166"/>
                      <a:gd name="connsiteY1" fmla="*/ 1465678 h 3510949"/>
                      <a:gd name="connsiteX2" fmla="*/ 4047929 w 7514166"/>
                      <a:gd name="connsiteY2" fmla="*/ 590749 h 3510949"/>
                      <a:gd name="connsiteX3" fmla="*/ 3609701 w 7514166"/>
                      <a:gd name="connsiteY3" fmla="*/ 114474 h 3510949"/>
                      <a:gd name="connsiteX4" fmla="*/ 2961300 w 7514166"/>
                      <a:gd name="connsiteY4" fmla="*/ 96594 h 3510949"/>
                      <a:gd name="connsiteX5" fmla="*/ 2552947 w 7514166"/>
                      <a:gd name="connsiteY5" fmla="*/ 1408750 h 3510949"/>
                      <a:gd name="connsiteX6" fmla="*/ 524494 w 7514166"/>
                      <a:gd name="connsiteY6" fmla="*/ 1449302 h 3510949"/>
                      <a:gd name="connsiteX7" fmla="*/ 56193 w 7514166"/>
                      <a:gd name="connsiteY7" fmla="*/ 2019413 h 3510949"/>
                      <a:gd name="connsiteX8" fmla="*/ 227467 w 7514166"/>
                      <a:gd name="connsiteY8" fmla="*/ 3376838 h 3510949"/>
                      <a:gd name="connsiteX9" fmla="*/ 2010088 w 7514166"/>
                      <a:gd name="connsiteY9" fmla="*/ 3456170 h 3510949"/>
                      <a:gd name="connsiteX10" fmla="*/ 4309514 w 7514166"/>
                      <a:gd name="connsiteY10" fmla="*/ 3510488 h 3510949"/>
                      <a:gd name="connsiteX11" fmla="*/ 5684198 w 7514166"/>
                      <a:gd name="connsiteY11" fmla="*/ 3426070 h 3510949"/>
                      <a:gd name="connsiteX12" fmla="*/ 7290204 w 7514166"/>
                      <a:gd name="connsiteY12" fmla="*/ 3310105 h 3510949"/>
                      <a:gd name="connsiteX13" fmla="*/ 7261176 w 7514166"/>
                      <a:gd name="connsiteY13" fmla="*/ 1610043 h 3510949"/>
                      <a:gd name="connsiteX0" fmla="*/ 7261176 w 7514166"/>
                      <a:gd name="connsiteY0" fmla="*/ 1620952 h 3521858"/>
                      <a:gd name="connsiteX1" fmla="*/ 5057725 w 7514166"/>
                      <a:gd name="connsiteY1" fmla="*/ 1476587 h 3521858"/>
                      <a:gd name="connsiteX2" fmla="*/ 4047929 w 7514166"/>
                      <a:gd name="connsiteY2" fmla="*/ 601658 h 3521858"/>
                      <a:gd name="connsiteX3" fmla="*/ 3601274 w 7514166"/>
                      <a:gd name="connsiteY3" fmla="*/ 86503 h 3521858"/>
                      <a:gd name="connsiteX4" fmla="*/ 2961300 w 7514166"/>
                      <a:gd name="connsiteY4" fmla="*/ 107503 h 3521858"/>
                      <a:gd name="connsiteX5" fmla="*/ 2552947 w 7514166"/>
                      <a:gd name="connsiteY5" fmla="*/ 1419659 h 3521858"/>
                      <a:gd name="connsiteX6" fmla="*/ 524494 w 7514166"/>
                      <a:gd name="connsiteY6" fmla="*/ 1460211 h 3521858"/>
                      <a:gd name="connsiteX7" fmla="*/ 56193 w 7514166"/>
                      <a:gd name="connsiteY7" fmla="*/ 2030322 h 3521858"/>
                      <a:gd name="connsiteX8" fmla="*/ 227467 w 7514166"/>
                      <a:gd name="connsiteY8" fmla="*/ 3387747 h 3521858"/>
                      <a:gd name="connsiteX9" fmla="*/ 2010088 w 7514166"/>
                      <a:gd name="connsiteY9" fmla="*/ 3467079 h 3521858"/>
                      <a:gd name="connsiteX10" fmla="*/ 4309514 w 7514166"/>
                      <a:gd name="connsiteY10" fmla="*/ 3521397 h 3521858"/>
                      <a:gd name="connsiteX11" fmla="*/ 5684198 w 7514166"/>
                      <a:gd name="connsiteY11" fmla="*/ 3436979 h 3521858"/>
                      <a:gd name="connsiteX12" fmla="*/ 7290204 w 7514166"/>
                      <a:gd name="connsiteY12" fmla="*/ 3321014 h 3521858"/>
                      <a:gd name="connsiteX13" fmla="*/ 7261176 w 7514166"/>
                      <a:gd name="connsiteY13" fmla="*/ 1620952 h 3521858"/>
                      <a:gd name="connsiteX0" fmla="*/ 7261176 w 7514166"/>
                      <a:gd name="connsiteY0" fmla="*/ 1620952 h 3521858"/>
                      <a:gd name="connsiteX1" fmla="*/ 5057725 w 7514166"/>
                      <a:gd name="connsiteY1" fmla="*/ 1476587 h 3521858"/>
                      <a:gd name="connsiteX2" fmla="*/ 4047929 w 7514166"/>
                      <a:gd name="connsiteY2" fmla="*/ 601658 h 3521858"/>
                      <a:gd name="connsiteX3" fmla="*/ 3601274 w 7514166"/>
                      <a:gd name="connsiteY3" fmla="*/ 86503 h 3521858"/>
                      <a:gd name="connsiteX4" fmla="*/ 2961300 w 7514166"/>
                      <a:gd name="connsiteY4" fmla="*/ 107503 h 3521858"/>
                      <a:gd name="connsiteX5" fmla="*/ 2552947 w 7514166"/>
                      <a:gd name="connsiteY5" fmla="*/ 1419659 h 3521858"/>
                      <a:gd name="connsiteX6" fmla="*/ 524494 w 7514166"/>
                      <a:gd name="connsiteY6" fmla="*/ 1460211 h 3521858"/>
                      <a:gd name="connsiteX7" fmla="*/ 56193 w 7514166"/>
                      <a:gd name="connsiteY7" fmla="*/ 2030322 h 3521858"/>
                      <a:gd name="connsiteX8" fmla="*/ 227467 w 7514166"/>
                      <a:gd name="connsiteY8" fmla="*/ 3387747 h 3521858"/>
                      <a:gd name="connsiteX9" fmla="*/ 2010088 w 7514166"/>
                      <a:gd name="connsiteY9" fmla="*/ 3467079 h 3521858"/>
                      <a:gd name="connsiteX10" fmla="*/ 4309514 w 7514166"/>
                      <a:gd name="connsiteY10" fmla="*/ 3521397 h 3521858"/>
                      <a:gd name="connsiteX11" fmla="*/ 5684198 w 7514166"/>
                      <a:gd name="connsiteY11" fmla="*/ 3436979 h 3521858"/>
                      <a:gd name="connsiteX12" fmla="*/ 7290204 w 7514166"/>
                      <a:gd name="connsiteY12" fmla="*/ 3321014 h 3521858"/>
                      <a:gd name="connsiteX13" fmla="*/ 7261176 w 7514166"/>
                      <a:gd name="connsiteY13" fmla="*/ 1620952 h 352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14166" h="3521858">
                        <a:moveTo>
                          <a:pt x="7261176" y="1620952"/>
                        </a:moveTo>
                        <a:cubicBezTo>
                          <a:pt x="6889096" y="1313548"/>
                          <a:pt x="5593266" y="1646469"/>
                          <a:pt x="5057725" y="1476587"/>
                        </a:cubicBezTo>
                        <a:cubicBezTo>
                          <a:pt x="4522184" y="1306705"/>
                          <a:pt x="4251343" y="810659"/>
                          <a:pt x="4047929" y="601658"/>
                        </a:cubicBezTo>
                        <a:cubicBezTo>
                          <a:pt x="3844515" y="392657"/>
                          <a:pt x="3741646" y="181822"/>
                          <a:pt x="3601274" y="86503"/>
                        </a:cubicBezTo>
                        <a:cubicBezTo>
                          <a:pt x="3562033" y="68943"/>
                          <a:pt x="3348113" y="-111450"/>
                          <a:pt x="2961300" y="107503"/>
                        </a:cubicBezTo>
                        <a:cubicBezTo>
                          <a:pt x="2574487" y="326456"/>
                          <a:pt x="2959081" y="1194208"/>
                          <a:pt x="2552947" y="1419659"/>
                        </a:cubicBezTo>
                        <a:cubicBezTo>
                          <a:pt x="2146813" y="1645110"/>
                          <a:pt x="940620" y="1358434"/>
                          <a:pt x="524494" y="1460211"/>
                        </a:cubicBezTo>
                        <a:cubicBezTo>
                          <a:pt x="108368" y="1561988"/>
                          <a:pt x="105696" y="1767384"/>
                          <a:pt x="56193" y="2030322"/>
                        </a:cubicBezTo>
                        <a:cubicBezTo>
                          <a:pt x="6690" y="2293260"/>
                          <a:pt x="-98182" y="3148288"/>
                          <a:pt x="227467" y="3387747"/>
                        </a:cubicBezTo>
                        <a:cubicBezTo>
                          <a:pt x="553116" y="3627206"/>
                          <a:pt x="1329747" y="3444804"/>
                          <a:pt x="2010088" y="3467079"/>
                        </a:cubicBezTo>
                        <a:cubicBezTo>
                          <a:pt x="2690429" y="3489354"/>
                          <a:pt x="3697162" y="3526414"/>
                          <a:pt x="4309514" y="3521397"/>
                        </a:cubicBezTo>
                        <a:cubicBezTo>
                          <a:pt x="4921866" y="3516380"/>
                          <a:pt x="4999608" y="3441817"/>
                          <a:pt x="5684198" y="3436979"/>
                        </a:cubicBezTo>
                        <a:cubicBezTo>
                          <a:pt x="6368788" y="3432141"/>
                          <a:pt x="7027374" y="3623685"/>
                          <a:pt x="7290204" y="3321014"/>
                        </a:cubicBezTo>
                        <a:cubicBezTo>
                          <a:pt x="7553034" y="3018343"/>
                          <a:pt x="7633256" y="1928356"/>
                          <a:pt x="7261176" y="1620952"/>
                        </a:cubicBezTo>
                        <a:close/>
                      </a:path>
                    </a:pathLst>
                  </a:custGeom>
                  <a:noFill/>
                  <a:ln w="38100">
                    <a:solidFill>
                      <a:srgbClr val="FF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직사각형 16"/>
                <p:cNvSpPr/>
                <p:nvPr/>
              </p:nvSpPr>
              <p:spPr>
                <a:xfrm>
                  <a:off x="4658148" y="3361429"/>
                  <a:ext cx="52636" cy="96520"/>
                </a:xfrm>
                <a:prstGeom prst="rect">
                  <a:avLst/>
                </a:prstGeom>
                <a:solidFill>
                  <a:srgbClr val="D5E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8" name="그룹 17"/>
                <p:cNvGrpSpPr/>
                <p:nvPr/>
              </p:nvGrpSpPr>
              <p:grpSpPr>
                <a:xfrm>
                  <a:off x="2371322" y="3645232"/>
                  <a:ext cx="749797" cy="276999"/>
                  <a:chOff x="1869191" y="3341582"/>
                  <a:chExt cx="749797" cy="276999"/>
                </a:xfrm>
              </p:grpSpPr>
              <p:sp>
                <p:nvSpPr>
                  <p:cNvPr id="19" name="직사각형 18"/>
                  <p:cNvSpPr/>
                  <p:nvPr/>
                </p:nvSpPr>
                <p:spPr>
                  <a:xfrm>
                    <a:off x="1996440" y="3398520"/>
                    <a:ext cx="497994" cy="170696"/>
                  </a:xfrm>
                  <a:prstGeom prst="rect">
                    <a:avLst/>
                  </a:prstGeom>
                  <a:solidFill>
                    <a:srgbClr val="7FD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p:cNvSpPr txBox="1"/>
                  <p:nvPr/>
                </p:nvSpPr>
                <p:spPr>
                  <a:xfrm>
                    <a:off x="1869191" y="3341582"/>
                    <a:ext cx="749797" cy="276999"/>
                  </a:xfrm>
                  <a:prstGeom prst="rect">
                    <a:avLst/>
                  </a:prstGeom>
                  <a:noFill/>
                </p:spPr>
                <p:txBody>
                  <a:bodyPr wrap="square" rtlCol="0">
                    <a:spAutoFit/>
                  </a:bodyPr>
                  <a:lstStyle/>
                  <a:p>
                    <a:pPr algn="ctr"/>
                    <a:r>
                      <a:rPr lang="en-US" altLang="ko-KR" sz="600" dirty="0">
                        <a:solidFill>
                          <a:srgbClr val="353F3A"/>
                        </a:solidFill>
                        <a:latin typeface="SamsungOne 400" panose="020B0503030303020204" pitchFamily="34" charset="0"/>
                        <a:ea typeface="SamsungOne 400" panose="020B0503030303020204" pitchFamily="34" charset="0"/>
                      </a:rPr>
                      <a:t>kernel</a:t>
                    </a:r>
                  </a:p>
                  <a:p>
                    <a:pPr algn="ctr"/>
                    <a:r>
                      <a:rPr lang="en-US" altLang="ko-KR" sz="600" dirty="0">
                        <a:solidFill>
                          <a:srgbClr val="353F3A"/>
                        </a:solidFill>
                        <a:latin typeface="SamsungOne 400" panose="020B0503030303020204" pitchFamily="34" charset="0"/>
                        <a:ea typeface="SamsungOne 400" panose="020B0503030303020204" pitchFamily="34" charset="0"/>
                      </a:rPr>
                      <a:t>approximation</a:t>
                    </a:r>
                    <a:endParaRPr lang="ko-KR" altLang="en-US" sz="600" dirty="0">
                      <a:solidFill>
                        <a:srgbClr val="353F3A"/>
                      </a:solidFill>
                      <a:latin typeface="SamsungOne 400" panose="020B0503030303020204" pitchFamily="34" charset="0"/>
                      <a:ea typeface="SamsungOne 400" panose="020B0503030303020204" pitchFamily="34" charset="0"/>
                    </a:endParaRPr>
                  </a:p>
                </p:txBody>
              </p:sp>
            </p:grpSp>
            <p:grpSp>
              <p:nvGrpSpPr>
                <p:cNvPr id="22" name="그룹 21"/>
                <p:cNvGrpSpPr/>
                <p:nvPr/>
              </p:nvGrpSpPr>
              <p:grpSpPr>
                <a:xfrm>
                  <a:off x="6499393" y="4074422"/>
                  <a:ext cx="965821" cy="184666"/>
                  <a:chOff x="6735259" y="3839733"/>
                  <a:chExt cx="965821" cy="184666"/>
                </a:xfrm>
              </p:grpSpPr>
              <p:sp>
                <p:nvSpPr>
                  <p:cNvPr id="23" name="직사각형 22"/>
                  <p:cNvSpPr/>
                  <p:nvPr/>
                </p:nvSpPr>
                <p:spPr>
                  <a:xfrm>
                    <a:off x="6828311" y="3888664"/>
                    <a:ext cx="739900" cy="84792"/>
                  </a:xfrm>
                  <a:prstGeom prst="rect">
                    <a:avLst/>
                  </a:prstGeom>
                  <a:solidFill>
                    <a:srgbClr val="7FD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24" name="TextBox 23"/>
                  <p:cNvSpPr txBox="1"/>
                  <p:nvPr/>
                </p:nvSpPr>
                <p:spPr>
                  <a:xfrm>
                    <a:off x="6735259" y="3839733"/>
                    <a:ext cx="965821" cy="184666"/>
                  </a:xfrm>
                  <a:prstGeom prst="rect">
                    <a:avLst/>
                  </a:prstGeom>
                  <a:noFill/>
                </p:spPr>
                <p:txBody>
                  <a:bodyPr wrap="square" rtlCol="0">
                    <a:spAutoFit/>
                  </a:bodyPr>
                  <a:lstStyle/>
                  <a:p>
                    <a:pPr algn="ctr"/>
                    <a:r>
                      <a:rPr lang="en-US" altLang="ko-KR" sz="600" dirty="0">
                        <a:solidFill>
                          <a:srgbClr val="353F3A"/>
                        </a:solidFill>
                        <a:latin typeface="SamsungOne 400" panose="020B0503030303020204" pitchFamily="34" charset="0"/>
                        <a:ea typeface="SamsungOne 400" panose="020B0503030303020204" pitchFamily="34" charset="0"/>
                      </a:rPr>
                      <a:t>SVR (kernel=‘linear’)</a:t>
                    </a:r>
                    <a:endParaRPr lang="ko-KR" altLang="en-US" sz="600" dirty="0">
                      <a:solidFill>
                        <a:srgbClr val="353F3A"/>
                      </a:solidFill>
                      <a:latin typeface="SamsungOne 400" panose="020B0503030303020204" pitchFamily="34" charset="0"/>
                      <a:ea typeface="SamsungOne 400" panose="020B0503030303020204" pitchFamily="34" charset="0"/>
                    </a:endParaRPr>
                  </a:p>
                </p:txBody>
              </p:sp>
            </p:grpSp>
            <p:grpSp>
              <p:nvGrpSpPr>
                <p:cNvPr id="25" name="그룹 24"/>
                <p:cNvGrpSpPr/>
                <p:nvPr/>
              </p:nvGrpSpPr>
              <p:grpSpPr>
                <a:xfrm>
                  <a:off x="6489094" y="4318971"/>
                  <a:ext cx="965821" cy="184666"/>
                  <a:chOff x="5910459" y="3943691"/>
                  <a:chExt cx="965821" cy="184666"/>
                </a:xfrm>
              </p:grpSpPr>
              <p:sp>
                <p:nvSpPr>
                  <p:cNvPr id="26" name="직사각형 25"/>
                  <p:cNvSpPr/>
                  <p:nvPr/>
                </p:nvSpPr>
                <p:spPr>
                  <a:xfrm>
                    <a:off x="6091076" y="3999154"/>
                    <a:ext cx="578814" cy="73741"/>
                  </a:xfrm>
                  <a:prstGeom prst="rect">
                    <a:avLst/>
                  </a:prstGeom>
                  <a:solidFill>
                    <a:srgbClr val="7FD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27" name="TextBox 26"/>
                  <p:cNvSpPr txBox="1"/>
                  <p:nvPr/>
                </p:nvSpPr>
                <p:spPr>
                  <a:xfrm>
                    <a:off x="5910459" y="3943691"/>
                    <a:ext cx="965821" cy="184666"/>
                  </a:xfrm>
                  <a:prstGeom prst="rect">
                    <a:avLst/>
                  </a:prstGeom>
                  <a:noFill/>
                </p:spPr>
                <p:txBody>
                  <a:bodyPr wrap="square" rtlCol="0">
                    <a:spAutoFit/>
                  </a:bodyPr>
                  <a:lstStyle/>
                  <a:p>
                    <a:pPr algn="ctr"/>
                    <a:r>
                      <a:rPr lang="en-US" altLang="ko-KR" sz="600" dirty="0">
                        <a:solidFill>
                          <a:srgbClr val="353F3A"/>
                        </a:solidFill>
                        <a:latin typeface="SamsungOne 400" panose="020B0503030303020204" pitchFamily="34" charset="0"/>
                        <a:ea typeface="SamsungOne 400" panose="020B0503030303020204" pitchFamily="34" charset="0"/>
                      </a:rPr>
                      <a:t>SVR (kernel=‘rbf’)</a:t>
                    </a:r>
                    <a:endParaRPr lang="ko-KR" altLang="en-US" sz="600" dirty="0">
                      <a:solidFill>
                        <a:srgbClr val="353F3A"/>
                      </a:solidFill>
                      <a:latin typeface="SamsungOne 400" panose="020B0503030303020204" pitchFamily="34" charset="0"/>
                      <a:ea typeface="SamsungOne 400" panose="020B0503030303020204" pitchFamily="34" charset="0"/>
                    </a:endParaRPr>
                  </a:p>
                </p:txBody>
              </p:sp>
            </p:grpSp>
          </p:grpSp>
          <p:grpSp>
            <p:nvGrpSpPr>
              <p:cNvPr id="28" name="그룹 27"/>
              <p:cNvGrpSpPr/>
              <p:nvPr/>
            </p:nvGrpSpPr>
            <p:grpSpPr>
              <a:xfrm>
                <a:off x="4244667" y="4052271"/>
                <a:ext cx="749797" cy="184666"/>
                <a:chOff x="4090362" y="3817956"/>
                <a:chExt cx="749797" cy="184666"/>
              </a:xfrm>
            </p:grpSpPr>
            <p:sp>
              <p:nvSpPr>
                <p:cNvPr id="29" name="직사각형 28"/>
                <p:cNvSpPr/>
                <p:nvPr/>
              </p:nvSpPr>
              <p:spPr>
                <a:xfrm>
                  <a:off x="4263390" y="3872865"/>
                  <a:ext cx="417194" cy="68580"/>
                </a:xfrm>
                <a:prstGeom prst="rect">
                  <a:avLst/>
                </a:prstGeom>
                <a:solidFill>
                  <a:srgbClr val="D5E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30" name="TextBox 29"/>
                <p:cNvSpPr txBox="1"/>
                <p:nvPr/>
              </p:nvSpPr>
              <p:spPr>
                <a:xfrm>
                  <a:off x="4090362" y="3817956"/>
                  <a:ext cx="749797" cy="184666"/>
                </a:xfrm>
                <a:prstGeom prst="rect">
                  <a:avLst/>
                </a:prstGeom>
                <a:noFill/>
              </p:spPr>
              <p:txBody>
                <a:bodyPr wrap="square" rtlCol="0">
                  <a:spAutoFit/>
                </a:bodyPr>
                <a:lstStyle/>
                <a:p>
                  <a:pPr algn="ctr"/>
                  <a:r>
                    <a:rPr lang="en-US" altLang="ko-KR" sz="600" dirty="0">
                      <a:solidFill>
                        <a:srgbClr val="353F3A"/>
                      </a:solidFill>
                      <a:latin typeface="SamsungOne 400" panose="020B0503030303020204" pitchFamily="34" charset="0"/>
                      <a:ea typeface="SamsungOne 400" panose="020B0503030303020204" pitchFamily="34" charset="0"/>
                    </a:rPr>
                    <a:t>labeled data</a:t>
                  </a:r>
                  <a:endParaRPr lang="ko-KR" altLang="en-US" sz="600" dirty="0">
                    <a:solidFill>
                      <a:srgbClr val="353F3A"/>
                    </a:solidFill>
                    <a:latin typeface="SamsungOne 400" panose="020B0503030303020204" pitchFamily="34" charset="0"/>
                    <a:ea typeface="SamsungOne 400" panose="020B0503030303020204" pitchFamily="34" charset="0"/>
                  </a:endParaRPr>
                </a:p>
              </p:txBody>
            </p:sp>
          </p:grpSp>
          <p:grpSp>
            <p:nvGrpSpPr>
              <p:cNvPr id="31" name="그룹 30"/>
              <p:cNvGrpSpPr/>
              <p:nvPr/>
            </p:nvGrpSpPr>
            <p:grpSpPr>
              <a:xfrm>
                <a:off x="3115235" y="5134466"/>
                <a:ext cx="936104" cy="276999"/>
                <a:chOff x="4037789" y="3772614"/>
                <a:chExt cx="936104" cy="276999"/>
              </a:xfrm>
            </p:grpSpPr>
            <p:sp>
              <p:nvSpPr>
                <p:cNvPr id="32" name="타원 31"/>
                <p:cNvSpPr/>
                <p:nvPr/>
              </p:nvSpPr>
              <p:spPr>
                <a:xfrm>
                  <a:off x="4138154" y="3819749"/>
                  <a:ext cx="739398" cy="198119"/>
                </a:xfrm>
                <a:prstGeom prst="ellipse">
                  <a:avLst/>
                </a:prstGeom>
                <a:solidFill>
                  <a:srgbClr val="D5E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TextBox 32"/>
                <p:cNvSpPr txBox="1"/>
                <p:nvPr/>
              </p:nvSpPr>
              <p:spPr>
                <a:xfrm>
                  <a:off x="4037789" y="3772614"/>
                  <a:ext cx="936104" cy="276999"/>
                </a:xfrm>
                <a:prstGeom prst="rect">
                  <a:avLst/>
                </a:prstGeom>
                <a:noFill/>
              </p:spPr>
              <p:txBody>
                <a:bodyPr wrap="square" rtlCol="0">
                  <a:spAutoFit/>
                </a:bodyPr>
                <a:lstStyle/>
                <a:p>
                  <a:pPr algn="ctr"/>
                  <a:r>
                    <a:rPr lang="en-US" altLang="ko-KR" sz="600" dirty="0">
                      <a:solidFill>
                        <a:srgbClr val="353F3A"/>
                      </a:solidFill>
                      <a:latin typeface="SamsungOne 400" panose="020B0503030303020204" pitchFamily="34" charset="0"/>
                      <a:ea typeface="SamsungOne 400" panose="020B0503030303020204" pitchFamily="34" charset="0"/>
                    </a:rPr>
                    <a:t>number of </a:t>
                  </a:r>
                </a:p>
                <a:p>
                  <a:pPr algn="ctr"/>
                  <a:r>
                    <a:rPr lang="en-US" altLang="ko-KR" sz="600" dirty="0">
                      <a:solidFill>
                        <a:srgbClr val="353F3A"/>
                      </a:solidFill>
                      <a:latin typeface="SamsungOne 400" panose="020B0503030303020204" pitchFamily="34" charset="0"/>
                      <a:ea typeface="SamsungOne 400" panose="020B0503030303020204" pitchFamily="34" charset="0"/>
                    </a:rPr>
                    <a:t>categories known</a:t>
                  </a:r>
                  <a:endParaRPr lang="ko-KR" altLang="en-US" sz="600" dirty="0">
                    <a:solidFill>
                      <a:srgbClr val="353F3A"/>
                    </a:solidFill>
                    <a:latin typeface="SamsungOne 400" panose="020B0503030303020204" pitchFamily="34" charset="0"/>
                    <a:ea typeface="SamsungOne 400" panose="020B0503030303020204" pitchFamily="34" charset="0"/>
                  </a:endParaRPr>
                </a:p>
              </p:txBody>
            </p:sp>
          </p:grpSp>
        </p:grpSp>
        <p:grpSp>
          <p:nvGrpSpPr>
            <p:cNvPr id="34" name="그룹 33"/>
            <p:cNvGrpSpPr/>
            <p:nvPr/>
          </p:nvGrpSpPr>
          <p:grpSpPr>
            <a:xfrm>
              <a:off x="1751635" y="3984109"/>
              <a:ext cx="749797" cy="276999"/>
              <a:chOff x="2360511" y="3767519"/>
              <a:chExt cx="749797" cy="276999"/>
            </a:xfrm>
          </p:grpSpPr>
          <p:sp>
            <p:nvSpPr>
              <p:cNvPr id="35" name="직사각형 34"/>
              <p:cNvSpPr/>
              <p:nvPr/>
            </p:nvSpPr>
            <p:spPr>
              <a:xfrm>
                <a:off x="2566035" y="3810572"/>
                <a:ext cx="351701" cy="184794"/>
              </a:xfrm>
              <a:prstGeom prst="rect">
                <a:avLst/>
              </a:prstGeom>
              <a:solidFill>
                <a:srgbClr val="7FD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p:cNvSpPr txBox="1"/>
              <p:nvPr/>
            </p:nvSpPr>
            <p:spPr>
              <a:xfrm>
                <a:off x="2360511" y="3767519"/>
                <a:ext cx="749797" cy="276999"/>
              </a:xfrm>
              <a:prstGeom prst="rect">
                <a:avLst/>
              </a:prstGeom>
              <a:noFill/>
            </p:spPr>
            <p:txBody>
              <a:bodyPr wrap="square" rtlCol="0">
                <a:spAutoFit/>
              </a:bodyPr>
              <a:lstStyle/>
              <a:p>
                <a:pPr algn="ctr"/>
                <a:r>
                  <a:rPr lang="en-US" altLang="ko-KR" sz="600" dirty="0">
                    <a:solidFill>
                      <a:srgbClr val="353F3A"/>
                    </a:solidFill>
                    <a:latin typeface="SamsungOne 400" panose="020B0503030303020204" pitchFamily="34" charset="0"/>
                    <a:ea typeface="SamsungOne 400" panose="020B0503030303020204" pitchFamily="34" charset="0"/>
                  </a:rPr>
                  <a:t>Ensemble</a:t>
                </a:r>
              </a:p>
              <a:p>
                <a:pPr algn="ctr"/>
                <a:r>
                  <a:rPr lang="en-US" altLang="ko-KR" sz="600" dirty="0">
                    <a:solidFill>
                      <a:srgbClr val="353F3A"/>
                    </a:solidFill>
                    <a:latin typeface="SamsungOne 400" panose="020B0503030303020204" pitchFamily="34" charset="0"/>
                    <a:ea typeface="SamsungOne 400" panose="020B0503030303020204" pitchFamily="34" charset="0"/>
                  </a:rPr>
                  <a:t>Classifiers</a:t>
                </a:r>
                <a:endParaRPr lang="ko-KR" altLang="en-US" sz="600" dirty="0">
                  <a:solidFill>
                    <a:srgbClr val="353F3A"/>
                  </a:solidFill>
                  <a:latin typeface="SamsungOne 400" panose="020B0503030303020204" pitchFamily="34" charset="0"/>
                  <a:ea typeface="SamsungOne 400" panose="020B0503030303020204" pitchFamily="34" charset="0"/>
                </a:endParaRPr>
              </a:p>
            </p:txBody>
          </p:sp>
        </p:grpSp>
      </p:grpSp>
    </p:spTree>
    <p:custDataLst>
      <p:tags r:id="rId1"/>
    </p:custDataLst>
    <p:extLst>
      <p:ext uri="{BB962C8B-B14F-4D97-AF65-F5344CB8AC3E}">
        <p14:creationId xmlns:p14="http://schemas.microsoft.com/office/powerpoint/2010/main" val="2078045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xmlns="" id="{D8BF98C4-B566-4812-B5F0-560CFBA969E7}"/>
              </a:ext>
            </a:extLst>
          </p:cNvPr>
          <p:cNvSpPr/>
          <p:nvPr/>
        </p:nvSpPr>
        <p:spPr>
          <a:xfrm>
            <a:off x="702940" y="1700808"/>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Unsupervised Learning: No label in training data, so the system must learn without any help.</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Important Unsupervised Learning Algorithms</a:t>
            </a:r>
          </a:p>
        </p:txBody>
      </p:sp>
      <p:grpSp>
        <p:nvGrpSpPr>
          <p:cNvPr id="8" name="그룹 7">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9" name="직사각형 8">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1.5. Types and Choices of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0" name="직사각형 9">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2" name="직사각형 11">
            <a:extLst>
              <a:ext uri="{FF2B5EF4-FFF2-40B4-BE49-F238E27FC236}">
                <a16:creationId xmlns:a16="http://schemas.microsoft.com/office/drawing/2014/main" xmlns="" id="{7F7E245B-771F-436E-A164-AA71F17A57BA}"/>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Unsupervised Learning</a:t>
            </a:r>
          </a:p>
        </p:txBody>
      </p:sp>
      <p:graphicFrame>
        <p:nvGraphicFramePr>
          <p:cNvPr id="14" name="표 13">
            <a:extLst>
              <a:ext uri="{FF2B5EF4-FFF2-40B4-BE49-F238E27FC236}">
                <a16:creationId xmlns:a16="http://schemas.microsoft.com/office/drawing/2014/main" xmlns="" id="{A0038015-7712-4788-9B1F-B698B5C8CAE6}"/>
              </a:ext>
            </a:extLst>
          </p:cNvPr>
          <p:cNvGraphicFramePr>
            <a:graphicFrameLocks noGrp="1"/>
          </p:cNvGraphicFramePr>
          <p:nvPr>
            <p:extLst>
              <p:ext uri="{D42A27DB-BD31-4B8C-83A1-F6EECF244321}">
                <p14:modId xmlns:p14="http://schemas.microsoft.com/office/powerpoint/2010/main" val="2054522067"/>
              </p:ext>
            </p:extLst>
          </p:nvPr>
        </p:nvGraphicFramePr>
        <p:xfrm>
          <a:off x="702940" y="2456862"/>
          <a:ext cx="8630829" cy="2844346"/>
        </p:xfrm>
        <a:graphic>
          <a:graphicData uri="http://schemas.openxmlformats.org/drawingml/2006/table">
            <a:tbl>
              <a:tblPr firstRow="1" bandRow="1">
                <a:tableStyleId>{5940675A-B579-460E-94D1-54222C63F5DA}</a:tableStyleId>
              </a:tblPr>
              <a:tblGrid>
                <a:gridCol w="2876943">
                  <a:extLst>
                    <a:ext uri="{9D8B030D-6E8A-4147-A177-3AD203B41FA5}">
                      <a16:colId xmlns:a16="http://schemas.microsoft.com/office/drawing/2014/main" xmlns="" val="20000"/>
                    </a:ext>
                  </a:extLst>
                </a:gridCol>
                <a:gridCol w="2876943">
                  <a:extLst>
                    <a:ext uri="{9D8B030D-6E8A-4147-A177-3AD203B41FA5}">
                      <a16:colId xmlns:a16="http://schemas.microsoft.com/office/drawing/2014/main" xmlns="" val="20001"/>
                    </a:ext>
                  </a:extLst>
                </a:gridCol>
                <a:gridCol w="2876943">
                  <a:extLst>
                    <a:ext uri="{9D8B030D-6E8A-4147-A177-3AD203B41FA5}">
                      <a16:colId xmlns:a16="http://schemas.microsoft.com/office/drawing/2014/main" xmlns="" val="20002"/>
                    </a:ext>
                  </a:extLst>
                </a:gridCol>
              </a:tblGrid>
              <a:tr h="591417">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Cluster</a:t>
                      </a: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Visualization and Dimension Reduction</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Association Rule Learning</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xmlns="" val="10000"/>
                  </a:ext>
                </a:extLst>
              </a:tr>
              <a:tr h="2252929">
                <a:tc>
                  <a:txBody>
                    <a:bodyPr/>
                    <a:lstStyle/>
                    <a:p>
                      <a:pPr marL="361950" lvl="1" indent="-180975" algn="l" defTabSz="457200" rtl="0" eaLnBrk="1" fontAlgn="t" latinLnBrk="0" hangingPunct="1">
                        <a:spcBef>
                          <a:spcPts val="0"/>
                        </a:spcBef>
                        <a:spcAft>
                          <a:spcPts val="600"/>
                        </a:spcAft>
                        <a:buClr>
                          <a:srgbClr val="193EB0"/>
                        </a:buClr>
                        <a:buFont typeface="Arial" panose="020B0604020202020204" pitchFamily="34" charset="0"/>
                        <a:buChar char="•"/>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K-Means</a:t>
                      </a:r>
                    </a:p>
                    <a:p>
                      <a:pPr marL="361950" lvl="1" indent="-180975" algn="l" defTabSz="457200" rtl="0" eaLnBrk="1" fontAlgn="t" latinLnBrk="0" hangingPunct="1">
                        <a:spcBef>
                          <a:spcPts val="0"/>
                        </a:spcBef>
                        <a:spcAft>
                          <a:spcPts val="600"/>
                        </a:spcAft>
                        <a:buClr>
                          <a:srgbClr val="193EB0"/>
                        </a:buClr>
                        <a:buFont typeface="Arial" panose="020B0604020202020204" pitchFamily="34" charset="0"/>
                        <a:buChar char="•"/>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DBSCAN</a:t>
                      </a:r>
                    </a:p>
                    <a:p>
                      <a:pPr marL="361950" lvl="1" indent="-180975" algn="l" defTabSz="457200" rtl="0" eaLnBrk="1" fontAlgn="t" latinLnBrk="0" hangingPunct="1">
                        <a:spcBef>
                          <a:spcPts val="0"/>
                        </a:spcBef>
                        <a:spcAft>
                          <a:spcPts val="600"/>
                        </a:spcAft>
                        <a:buClr>
                          <a:srgbClr val="193EB0"/>
                        </a:buClr>
                        <a:buFont typeface="Arial" panose="020B0604020202020204" pitchFamily="34" charset="0"/>
                        <a:buChar char="•"/>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Hierarchical Clustering Analysis (HCA)</a:t>
                      </a:r>
                    </a:p>
                    <a:p>
                      <a:pPr marL="361950" lvl="1" indent="-180975" algn="l" defTabSz="457200" rtl="0" eaLnBrk="1" fontAlgn="t" latinLnBrk="0" hangingPunct="1">
                        <a:spcBef>
                          <a:spcPts val="0"/>
                        </a:spcBef>
                        <a:spcAft>
                          <a:spcPts val="600"/>
                        </a:spcAft>
                        <a:buClr>
                          <a:srgbClr val="193EB0"/>
                        </a:buClr>
                        <a:buFont typeface="Arial" panose="020B0604020202020204" pitchFamily="34" charset="0"/>
                        <a:buChar char="•"/>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Anomaly Detection and Outlier Detection</a:t>
                      </a:r>
                    </a:p>
                    <a:p>
                      <a:pPr marL="361950" lvl="1" indent="-180975" algn="l" defTabSz="457200" rtl="0" eaLnBrk="1" fontAlgn="t" latinLnBrk="0" hangingPunct="1">
                        <a:spcBef>
                          <a:spcPts val="0"/>
                        </a:spcBef>
                        <a:spcAft>
                          <a:spcPts val="600"/>
                        </a:spcAft>
                        <a:buClr>
                          <a:srgbClr val="193EB0"/>
                        </a:buClr>
                        <a:buFont typeface="Arial" panose="020B0604020202020204" pitchFamily="34" charset="0"/>
                        <a:buChar char="•"/>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One-Class SVM</a:t>
                      </a:r>
                    </a:p>
                    <a:p>
                      <a:pPr marL="361950" lvl="1" indent="-180975" algn="l" defTabSz="457200" rtl="0" eaLnBrk="1" fontAlgn="t" latinLnBrk="0" hangingPunct="1">
                        <a:spcBef>
                          <a:spcPts val="0"/>
                        </a:spcBef>
                        <a:spcAft>
                          <a:spcPts val="600"/>
                        </a:spcAft>
                        <a:buClr>
                          <a:srgbClr val="193EB0"/>
                        </a:buClr>
                        <a:buFont typeface="Arial" panose="020B0604020202020204" pitchFamily="34" charset="0"/>
                        <a:buChar char="•"/>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Isolation Forest</a:t>
                      </a: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361950" lvl="1" indent="-180975" algn="l" defTabSz="457200" rtl="0" eaLnBrk="1" fontAlgn="t" latinLnBrk="0" hangingPunct="1">
                        <a:spcBef>
                          <a:spcPts val="0"/>
                        </a:spcBef>
                        <a:spcAft>
                          <a:spcPts val="600"/>
                        </a:spcAft>
                        <a:buClr>
                          <a:srgbClr val="193EB0"/>
                        </a:buClr>
                        <a:buFont typeface="Arial" panose="020B0604020202020204" pitchFamily="34" charset="0"/>
                        <a:buChar char="•"/>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Principal Component Analysis(PCA)</a:t>
                      </a:r>
                    </a:p>
                    <a:p>
                      <a:pPr marL="361950" lvl="1" indent="-180975" algn="l" defTabSz="457200" rtl="0" eaLnBrk="1" fontAlgn="t" latinLnBrk="0" hangingPunct="1">
                        <a:spcBef>
                          <a:spcPts val="0"/>
                        </a:spcBef>
                        <a:spcAft>
                          <a:spcPts val="600"/>
                        </a:spcAft>
                        <a:buClr>
                          <a:srgbClr val="193EB0"/>
                        </a:buClr>
                        <a:buFont typeface="Arial" panose="020B0604020202020204" pitchFamily="34" charset="0"/>
                        <a:buChar char="•"/>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Kernel PCA</a:t>
                      </a:r>
                    </a:p>
                    <a:p>
                      <a:pPr marL="361950" lvl="1" indent="-180975" algn="l" defTabSz="457200" rtl="0" eaLnBrk="1" fontAlgn="t" latinLnBrk="0" hangingPunct="1">
                        <a:spcBef>
                          <a:spcPts val="0"/>
                        </a:spcBef>
                        <a:spcAft>
                          <a:spcPts val="600"/>
                        </a:spcAft>
                        <a:buClr>
                          <a:srgbClr val="193EB0"/>
                        </a:buClr>
                        <a:buFont typeface="Arial" panose="020B0604020202020204" pitchFamily="34" charset="0"/>
                        <a:buChar char="•"/>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Local Linear Embedding</a:t>
                      </a:r>
                    </a:p>
                    <a:p>
                      <a:pPr marL="361950" lvl="1" indent="-180975" algn="l" defTabSz="457200" rtl="0" eaLnBrk="1" fontAlgn="t" latinLnBrk="0" hangingPunct="1">
                        <a:spcBef>
                          <a:spcPts val="0"/>
                        </a:spcBef>
                        <a:spcAft>
                          <a:spcPts val="600"/>
                        </a:spcAft>
                        <a:buClr>
                          <a:srgbClr val="193EB0"/>
                        </a:buClr>
                        <a:buFont typeface="Arial" panose="020B0604020202020204" pitchFamily="34" charset="0"/>
                        <a:buChar char="•"/>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t-SNE</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361950" lvl="1" indent="-180975" algn="l" defTabSz="457200" rtl="0" eaLnBrk="1" fontAlgn="t" latinLnBrk="0" hangingPunct="1">
                        <a:spcBef>
                          <a:spcPts val="0"/>
                        </a:spcBef>
                        <a:spcAft>
                          <a:spcPts val="600"/>
                        </a:spcAft>
                        <a:buClr>
                          <a:srgbClr val="193EB0"/>
                        </a:buClr>
                        <a:buFont typeface="Arial" panose="020B0604020202020204" pitchFamily="34" charset="0"/>
                        <a:buChar char="•"/>
                      </a:pPr>
                      <a:r>
                        <a:rPr lang="en-US" altLang="ko-KR" sz="1300" kern="1200" dirty="0" err="1">
                          <a:solidFill>
                            <a:prstClr val="black">
                              <a:lumMod val="85000"/>
                              <a:lumOff val="15000"/>
                            </a:prstClr>
                          </a:solidFill>
                          <a:latin typeface="SamsungOne 400" panose="020B0503030303020204" pitchFamily="34" charset="0"/>
                          <a:ea typeface="SamsungOne 400" panose="020B0503030303020204" pitchFamily="34" charset="0"/>
                          <a:cs typeface="+mn-cs"/>
                        </a:rPr>
                        <a:t>Apriori</a:t>
                      </a:r>
                      <a:endPar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endParaRPr>
                    </a:p>
                    <a:p>
                      <a:pPr marL="361950" lvl="1" indent="-180975" algn="l" defTabSz="457200" rtl="0" eaLnBrk="1" fontAlgn="t" latinLnBrk="0" hangingPunct="1">
                        <a:spcBef>
                          <a:spcPts val="0"/>
                        </a:spcBef>
                        <a:spcAft>
                          <a:spcPts val="600"/>
                        </a:spcAft>
                        <a:buClr>
                          <a:srgbClr val="193EB0"/>
                        </a:buClr>
                        <a:buFont typeface="Arial" panose="020B0604020202020204" pitchFamily="34" charset="0"/>
                        <a:buChar char="•"/>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Eclat</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Tree>
    <p:custDataLst>
      <p:tags r:id="rId1"/>
    </p:custDataLst>
    <p:extLst>
      <p:ext uri="{BB962C8B-B14F-4D97-AF65-F5344CB8AC3E}">
        <p14:creationId xmlns:p14="http://schemas.microsoft.com/office/powerpoint/2010/main" val="1431432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a:extLst>
              <a:ext uri="{FF2B5EF4-FFF2-40B4-BE49-F238E27FC236}">
                <a16:creationId xmlns:a16="http://schemas.microsoft.com/office/drawing/2014/main" xmlns="" id="{3078C4E1-633F-4B6A-91AF-73907C46D4D5}"/>
              </a:ext>
            </a:extLst>
          </p:cNvPr>
          <p:cNvSpPr/>
          <p:nvPr/>
        </p:nvSpPr>
        <p:spPr>
          <a:xfrm>
            <a:off x="710974" y="1619179"/>
            <a:ext cx="8629817" cy="1998880"/>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3954" tIns="143954" rIns="143954" bIns="143954" rtlCol="0" anchor="t">
            <a:spAutoFit/>
            <a:scene3d>
              <a:camera prst="orthographicFront"/>
              <a:lightRig rig="threePt" dir="t"/>
            </a:scene3d>
            <a:sp3d>
              <a:bevelT w="0" h="6350"/>
            </a:sp3d>
          </a:bodyPr>
          <a:lstStyle/>
          <a:p>
            <a:pPr marL="285664" indent="-285664" defTabSz="457063">
              <a:spcAft>
                <a:spcPts val="800"/>
              </a:spcAft>
              <a:buClr>
                <a:srgbClr val="A5A5A5"/>
              </a:buClr>
              <a:buFont typeface="Wingdings" panose="05000000000000000000" pitchFamily="2" charset="2"/>
              <a:buChar char="ü"/>
              <a:defRPr/>
            </a:pPr>
            <a:r>
              <a:rPr lang="en-US" altLang="ko-KR" sz="1300" dirty="0">
                <a:solidFill>
                  <a:schemeClr val="tx1"/>
                </a:solidFill>
                <a:latin typeface="SamsungOne 400" panose="020B0503030303020204" pitchFamily="34" charset="0"/>
                <a:ea typeface="SamsungOne 400" panose="020B0503030303020204" pitchFamily="34" charset="0"/>
              </a:rPr>
              <a:t>Understand the concepts of artificial intelligence and machine learning, and learn about the types, procedures, and limitations of machine learning-based data analyses.</a:t>
            </a:r>
          </a:p>
          <a:p>
            <a:pPr marL="285664" indent="-285664" defTabSz="457063">
              <a:spcAft>
                <a:spcPts val="800"/>
              </a:spcAft>
              <a:buClr>
                <a:srgbClr val="A5A5A5"/>
              </a:buClr>
              <a:buFont typeface="Wingdings" panose="05000000000000000000" pitchFamily="2" charset="2"/>
              <a:buChar char="ü"/>
              <a:defRPr/>
            </a:pPr>
            <a:r>
              <a:rPr lang="en-US" altLang="ko-KR" sz="1300" dirty="0">
                <a:solidFill>
                  <a:schemeClr val="tx1"/>
                </a:solidFill>
                <a:latin typeface="SamsungOne 400" panose="020B0503030303020204" pitchFamily="34" charset="0"/>
                <a:ea typeface="SamsungOne 400" panose="020B0503030303020204" pitchFamily="34" charset="0"/>
              </a:rPr>
              <a:t>Be able to analyze the internal and external environment of artificial intelligence-based corporations. And be able to analyze the commercialize business models for expanding the scope of artificial intelligence service applications in artificial intelligence-based industries. </a:t>
            </a:r>
          </a:p>
          <a:p>
            <a:pPr marL="285664" indent="-285664" defTabSz="457063">
              <a:spcAft>
                <a:spcPts val="800"/>
              </a:spcAft>
              <a:buClr>
                <a:srgbClr val="A5A5A5"/>
              </a:buClr>
              <a:buFont typeface="Wingdings" panose="05000000000000000000" pitchFamily="2" charset="2"/>
              <a:buChar char="ü"/>
              <a:defRPr/>
            </a:pPr>
            <a:r>
              <a:rPr lang="en-US" altLang="ko-KR" sz="1300" dirty="0">
                <a:solidFill>
                  <a:schemeClr val="tx1"/>
                </a:solidFill>
                <a:latin typeface="SamsungOne 400" panose="020B0503030303020204" pitchFamily="34" charset="0"/>
                <a:ea typeface="SamsungOne 400" panose="020B0503030303020204" pitchFamily="34" charset="0"/>
              </a:rPr>
              <a:t>Be able to analyze trends in artificial intelligence-related technologies and changes in market demand.</a:t>
            </a:r>
          </a:p>
          <a:p>
            <a:pPr marL="285664" indent="-285664" defTabSz="457063">
              <a:spcAft>
                <a:spcPts val="800"/>
              </a:spcAft>
              <a:buClr>
                <a:srgbClr val="A5A5A5"/>
              </a:buClr>
              <a:buFont typeface="Wingdings" panose="05000000000000000000" pitchFamily="2" charset="2"/>
              <a:buChar char="ü"/>
              <a:defRPr/>
            </a:pPr>
            <a:r>
              <a:rPr lang="en-US" altLang="ko-KR" sz="1300" dirty="0">
                <a:solidFill>
                  <a:schemeClr val="tx1"/>
                </a:solidFill>
                <a:latin typeface="SamsungOne 400" panose="020B0503030303020204" pitchFamily="34" charset="0"/>
                <a:ea typeface="SamsungOne 400" panose="020B0503030303020204" pitchFamily="34" charset="0"/>
              </a:rPr>
              <a:t>Learn about the entire artificial intelligence course roadmap.</a:t>
            </a:r>
          </a:p>
        </p:txBody>
      </p:sp>
      <p:grpSp>
        <p:nvGrpSpPr>
          <p:cNvPr id="4" name="그룹 3">
            <a:extLst>
              <a:ext uri="{FF2B5EF4-FFF2-40B4-BE49-F238E27FC236}">
                <a16:creationId xmlns:a16="http://schemas.microsoft.com/office/drawing/2014/main" xmlns="" id="{7870E847-3299-4ABC-8767-69F8C62E3CCD}"/>
              </a:ext>
            </a:extLst>
          </p:cNvPr>
          <p:cNvGrpSpPr/>
          <p:nvPr/>
        </p:nvGrpSpPr>
        <p:grpSpPr>
          <a:xfrm>
            <a:off x="441605" y="1288351"/>
            <a:ext cx="8899428" cy="233692"/>
            <a:chOff x="441747" y="1714333"/>
            <a:chExt cx="8902281" cy="233767"/>
          </a:xfrm>
        </p:grpSpPr>
        <p:sp>
          <p:nvSpPr>
            <p:cNvPr id="23" name="직사각형 22">
              <a:extLst>
                <a:ext uri="{FF2B5EF4-FFF2-40B4-BE49-F238E27FC236}">
                  <a16:creationId xmlns:a16="http://schemas.microsoft.com/office/drawing/2014/main" xmlns="" id="{0EA9FE45-AB34-4BC4-8C48-8878DD43D977}"/>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Chapter objectives</a:t>
              </a:r>
            </a:p>
          </p:txBody>
        </p:sp>
        <p:sp>
          <p:nvSpPr>
            <p:cNvPr id="27" name="AutoShape 2">
              <a:extLst>
                <a:ext uri="{FF2B5EF4-FFF2-40B4-BE49-F238E27FC236}">
                  <a16:creationId xmlns:a16="http://schemas.microsoft.com/office/drawing/2014/main" xmlns="" id="{4351C268-981F-4778-A82A-47A4C748D467}"/>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sz="1799" dirty="0"/>
            </a:p>
          </p:txBody>
        </p:sp>
      </p:grpSp>
      <p:grpSp>
        <p:nvGrpSpPr>
          <p:cNvPr id="2" name="그룹 1">
            <a:extLst>
              <a:ext uri="{FF2B5EF4-FFF2-40B4-BE49-F238E27FC236}">
                <a16:creationId xmlns:a16="http://schemas.microsoft.com/office/drawing/2014/main" xmlns="" id="{2A9B8441-AF29-4E04-904A-44C44F5B61C3}"/>
              </a:ext>
            </a:extLst>
          </p:cNvPr>
          <p:cNvGrpSpPr/>
          <p:nvPr/>
        </p:nvGrpSpPr>
        <p:grpSpPr>
          <a:xfrm>
            <a:off x="449856" y="3861048"/>
            <a:ext cx="8899428" cy="2006147"/>
            <a:chOff x="449856" y="3933056"/>
            <a:chExt cx="8899428" cy="2006147"/>
          </a:xfrm>
        </p:grpSpPr>
        <p:grpSp>
          <p:nvGrpSpPr>
            <p:cNvPr id="29" name="그룹 28">
              <a:extLst>
                <a:ext uri="{FF2B5EF4-FFF2-40B4-BE49-F238E27FC236}">
                  <a16:creationId xmlns:a16="http://schemas.microsoft.com/office/drawing/2014/main" xmlns="" id="{5546DDD7-0649-48D2-9E99-1C9EA17BFAF3}"/>
                </a:ext>
              </a:extLst>
            </p:cNvPr>
            <p:cNvGrpSpPr/>
            <p:nvPr/>
          </p:nvGrpSpPr>
          <p:grpSpPr>
            <a:xfrm>
              <a:off x="449856" y="3933056"/>
              <a:ext cx="8899428" cy="233692"/>
              <a:chOff x="441747" y="1714333"/>
              <a:chExt cx="8902281" cy="233767"/>
            </a:xfrm>
          </p:grpSpPr>
          <p:sp>
            <p:nvSpPr>
              <p:cNvPr id="30" name="직사각형 29">
                <a:extLst>
                  <a:ext uri="{FF2B5EF4-FFF2-40B4-BE49-F238E27FC236}">
                    <a16:creationId xmlns:a16="http://schemas.microsoft.com/office/drawing/2014/main" xmlns="" id="{17DF0D47-03CA-4F94-BB2B-EE84D1734ECC}"/>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Chapter contents</a:t>
                </a:r>
              </a:p>
            </p:txBody>
          </p:sp>
          <p:sp>
            <p:nvSpPr>
              <p:cNvPr id="31" name="AutoShape 2">
                <a:extLst>
                  <a:ext uri="{FF2B5EF4-FFF2-40B4-BE49-F238E27FC236}">
                    <a16:creationId xmlns:a16="http://schemas.microsoft.com/office/drawing/2014/main" xmlns="" id="{6A3695FF-0747-4FB4-858E-47D43CF4F995}"/>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sz="1799" dirty="0"/>
              </a:p>
            </p:txBody>
          </p:sp>
        </p:grpSp>
        <p:sp>
          <p:nvSpPr>
            <p:cNvPr id="36" name="직사각형 35">
              <a:extLst>
                <a:ext uri="{FF2B5EF4-FFF2-40B4-BE49-F238E27FC236}">
                  <a16:creationId xmlns:a16="http://schemas.microsoft.com/office/drawing/2014/main" xmlns="" id="{244D4D2B-5542-4F46-90E9-10F108566ADA}"/>
                </a:ext>
              </a:extLst>
            </p:cNvPr>
            <p:cNvSpPr/>
            <p:nvPr/>
          </p:nvSpPr>
          <p:spPr>
            <a:xfrm>
              <a:off x="710974" y="4237841"/>
              <a:ext cx="8630058" cy="1701362"/>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3954" tIns="143954" rIns="143954" bIns="143954" rtlCol="0" anchor="t">
              <a:spAutoFit/>
              <a:scene3d>
                <a:camera prst="orthographicFront"/>
                <a:lightRig rig="threePt" dir="t"/>
              </a:scene3d>
              <a:sp3d>
                <a:bevelT w="0" h="6350"/>
              </a:sp3d>
            </a:bodyPr>
            <a:lstStyle/>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a:solidFill>
                    <a:prstClr val="black">
                      <a:lumMod val="85000"/>
                      <a:lumOff val="15000"/>
                    </a:prstClr>
                  </a:solidFill>
                  <a:latin typeface="SamsungOne 400" panose="020B0503030303020204" pitchFamily="34" charset="0"/>
                </a:rPr>
                <a:t>Unit 1. The Concept of Artificial Intelligence</a:t>
              </a:r>
            </a:p>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a:solidFill>
                    <a:prstClr val="black">
                      <a:lumMod val="85000"/>
                      <a:lumOff val="15000"/>
                    </a:prstClr>
                  </a:solidFill>
                  <a:latin typeface="SamsungOne 400" panose="020B0503030303020204" pitchFamily="34" charset="0"/>
                </a:rPr>
                <a:t>Unit 2. Applications of Artificial Intelligence</a:t>
              </a:r>
            </a:p>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a:solidFill>
                    <a:prstClr val="black">
                      <a:lumMod val="85000"/>
                      <a:lumOff val="15000"/>
                    </a:prstClr>
                  </a:solidFill>
                  <a:latin typeface="SamsungOne 400" panose="020B0503030303020204" pitchFamily="34" charset="0"/>
                </a:rPr>
                <a:t>Unit 3. Techniques in Artificial Intelligence</a:t>
              </a:r>
            </a:p>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a:solidFill>
                    <a:prstClr val="black">
                      <a:lumMod val="85000"/>
                      <a:lumOff val="15000"/>
                    </a:prstClr>
                  </a:solidFill>
                  <a:latin typeface="SamsungOne 400" panose="020B0503030303020204" pitchFamily="34" charset="0"/>
                </a:rPr>
                <a:t>Unit 4. Artificial Intelligence: Trends and Markets</a:t>
              </a:r>
            </a:p>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a:solidFill>
                    <a:prstClr val="black">
                      <a:lumMod val="85000"/>
                      <a:lumOff val="15000"/>
                    </a:prstClr>
                  </a:solidFill>
                  <a:latin typeface="SamsungOne 400" panose="020B0503030303020204" pitchFamily="34" charset="0"/>
                </a:rPr>
                <a:t>Unit 5. Course Roadmap</a:t>
              </a:r>
            </a:p>
          </p:txBody>
        </p:sp>
      </p:grpSp>
      <p:grpSp>
        <p:nvGrpSpPr>
          <p:cNvPr id="13" name="그룹 12">
            <a:extLst>
              <a:ext uri="{FF2B5EF4-FFF2-40B4-BE49-F238E27FC236}">
                <a16:creationId xmlns:a16="http://schemas.microsoft.com/office/drawing/2014/main" xmlns="" id="{F2C3C996-990D-46F7-8F6B-2959CDFD75A8}"/>
              </a:ext>
            </a:extLst>
          </p:cNvPr>
          <p:cNvGrpSpPr/>
          <p:nvPr/>
        </p:nvGrpSpPr>
        <p:grpSpPr>
          <a:xfrm>
            <a:off x="449856" y="450955"/>
            <a:ext cx="8999458" cy="369214"/>
            <a:chOff x="450000" y="450000"/>
            <a:chExt cx="9002343" cy="369332"/>
          </a:xfrm>
        </p:grpSpPr>
        <p:sp>
          <p:nvSpPr>
            <p:cNvPr id="14" name="직사각형 13">
              <a:extLst>
                <a:ext uri="{FF2B5EF4-FFF2-40B4-BE49-F238E27FC236}">
                  <a16:creationId xmlns:a16="http://schemas.microsoft.com/office/drawing/2014/main" xmlns="" id="{C5130492-D07E-450B-9AF0-4256A1B5D83F}"/>
                </a:ext>
              </a:extLst>
            </p:cNvPr>
            <p:cNvSpPr/>
            <p:nvPr/>
          </p:nvSpPr>
          <p:spPr>
            <a:xfrm>
              <a:off x="450000" y="450000"/>
              <a:ext cx="8785226" cy="369332"/>
            </a:xfrm>
            <a:prstGeom prst="rect">
              <a:avLst/>
            </a:prstGeom>
          </p:spPr>
          <p:txBody>
            <a:bodyPr wrap="square" lIns="0" tIns="0" rIns="0" bIns="0">
              <a:spAutoFit/>
            </a:bodyPr>
            <a:lstStyle/>
            <a:p>
              <a:pPr defTabSz="457063">
                <a:defRPr/>
              </a:pPr>
              <a:r>
                <a:rPr lang="en-US" altLang="ko-KR" sz="2399" dirty="0">
                  <a:solidFill>
                    <a:srgbClr val="002F8E"/>
                  </a:solidFill>
                  <a:latin typeface="Samsung Sharp Sans" pitchFamily="2" charset="0"/>
                  <a:ea typeface="Samsung Sharp Sans" pitchFamily="2" charset="0"/>
                  <a:cs typeface="Samsung Sharp Sans" pitchFamily="2" charset="0"/>
                </a:rPr>
                <a:t>Chapter Description</a:t>
              </a:r>
            </a:p>
          </p:txBody>
        </p:sp>
        <p:cxnSp>
          <p:nvCxnSpPr>
            <p:cNvPr id="15" name="직선 연결선 14">
              <a:extLst>
                <a:ext uri="{FF2B5EF4-FFF2-40B4-BE49-F238E27FC236}">
                  <a16:creationId xmlns:a16="http://schemas.microsoft.com/office/drawing/2014/main" xmlns="" id="{D4F9354B-F836-4327-921B-E0690AEB4C60}"/>
                </a:ext>
              </a:extLst>
            </p:cNvPr>
            <p:cNvCxnSpPr>
              <a:cxnSpLocks/>
            </p:cNvCxnSpPr>
            <p:nvPr/>
          </p:nvCxnSpPr>
          <p:spPr>
            <a:xfrm>
              <a:off x="3617843" y="630000"/>
              <a:ext cx="5834500" cy="0"/>
            </a:xfrm>
            <a:prstGeom prst="line">
              <a:avLst/>
            </a:prstGeom>
            <a:ln w="12700">
              <a:solidFill>
                <a:srgbClr val="1428A0"/>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536270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xmlns="" id="{D8BF98C4-B566-4812-B5F0-560CFBA969E7}"/>
              </a:ext>
            </a:extLst>
          </p:cNvPr>
          <p:cNvSpPr/>
          <p:nvPr/>
        </p:nvSpPr>
        <p:spPr>
          <a:xfrm>
            <a:off x="702940" y="1700808"/>
            <a:ext cx="8632825"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Main techniques of self-learning, or unsupervised learning, include clustering, dimensional reduction, correlation analysis, and self-learning artificial neural network (ex. SOM). They can be used for different purposes, for example, applying them in deep learning for dimension reduction of input features. </a:t>
            </a:r>
          </a:p>
        </p:txBody>
      </p:sp>
      <p:grpSp>
        <p:nvGrpSpPr>
          <p:cNvPr id="9" name="그룹 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1.5. Types and Choices of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1" name="직사각형 1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3" name="직사각형 12">
            <a:extLst>
              <a:ext uri="{FF2B5EF4-FFF2-40B4-BE49-F238E27FC236}">
                <a16:creationId xmlns:a16="http://schemas.microsoft.com/office/drawing/2014/main" xmlns="" id="{C2E2A049-EF7F-43E8-B55E-18045E2BAA23}"/>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Self-Learning (or Unsupervised Learning)</a:t>
            </a:r>
          </a:p>
        </p:txBody>
      </p:sp>
      <p:grpSp>
        <p:nvGrpSpPr>
          <p:cNvPr id="12" name="그룹 11">
            <a:extLst>
              <a:ext uri="{FF2B5EF4-FFF2-40B4-BE49-F238E27FC236}">
                <a16:creationId xmlns:a16="http://schemas.microsoft.com/office/drawing/2014/main" xmlns="" id="{7CD90959-487A-43F2-B4DB-4E86D478A552}"/>
              </a:ext>
            </a:extLst>
          </p:cNvPr>
          <p:cNvGrpSpPr/>
          <p:nvPr/>
        </p:nvGrpSpPr>
        <p:grpSpPr>
          <a:xfrm>
            <a:off x="1613347" y="2335442"/>
            <a:ext cx="6759128" cy="3880449"/>
            <a:chOff x="1680022" y="2411642"/>
            <a:chExt cx="6759128" cy="3880449"/>
          </a:xfrm>
        </p:grpSpPr>
        <p:sp>
          <p:nvSpPr>
            <p:cNvPr id="7" name="직사각형 6">
              <a:extLst>
                <a:ext uri="{FF2B5EF4-FFF2-40B4-BE49-F238E27FC236}">
                  <a16:creationId xmlns:a16="http://schemas.microsoft.com/office/drawing/2014/main" xmlns="" id="{3D740B28-4C21-433E-AB7F-A461EDAB2490}"/>
                </a:ext>
              </a:extLst>
            </p:cNvPr>
            <p:cNvSpPr/>
            <p:nvPr/>
          </p:nvSpPr>
          <p:spPr>
            <a:xfrm>
              <a:off x="1680022" y="2505075"/>
              <a:ext cx="6759128" cy="37870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7" name="그림 46">
              <a:extLst>
                <a:ext uri="{FF2B5EF4-FFF2-40B4-BE49-F238E27FC236}">
                  <a16:creationId xmlns:a16="http://schemas.microsoft.com/office/drawing/2014/main" xmlns="" id="{92821A06-3DF1-40B5-AC47-B93FACA4AF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4653" y="2411642"/>
              <a:ext cx="6198637" cy="3880449"/>
            </a:xfrm>
            <a:prstGeom prst="rect">
              <a:avLst/>
            </a:prstGeom>
          </p:spPr>
        </p:pic>
        <p:sp>
          <p:nvSpPr>
            <p:cNvPr id="50" name="TextBox 49">
              <a:extLst>
                <a:ext uri="{FF2B5EF4-FFF2-40B4-BE49-F238E27FC236}">
                  <a16:creationId xmlns:a16="http://schemas.microsoft.com/office/drawing/2014/main" xmlns="" id="{F02036A2-2E66-4491-86EC-025ED468E125}"/>
                </a:ext>
              </a:extLst>
            </p:cNvPr>
            <p:cNvSpPr txBox="1"/>
            <p:nvPr/>
          </p:nvSpPr>
          <p:spPr>
            <a:xfrm>
              <a:off x="6607595" y="2551474"/>
              <a:ext cx="649585"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000" b="1" dirty="0">
                  <a:solidFill>
                    <a:schemeClr val="bg1"/>
                  </a:solidFill>
                  <a:latin typeface="SamsungOne 400" panose="020B0503030303020204" pitchFamily="34" charset="0"/>
                </a:rPr>
                <a:t>Time-series prediction</a:t>
              </a:r>
              <a:endParaRPr lang="en-US" sz="1000" b="1" dirty="0">
                <a:solidFill>
                  <a:schemeClr val="bg1"/>
                </a:solidFill>
                <a:latin typeface="SamsungOne 400" panose="020B0503030303020204" pitchFamily="34" charset="0"/>
              </a:endParaRPr>
            </a:p>
          </p:txBody>
        </p:sp>
        <p:sp>
          <p:nvSpPr>
            <p:cNvPr id="53" name="TextBox 52">
              <a:extLst>
                <a:ext uri="{FF2B5EF4-FFF2-40B4-BE49-F238E27FC236}">
                  <a16:creationId xmlns:a16="http://schemas.microsoft.com/office/drawing/2014/main" xmlns="" id="{F3CDA740-1AE2-474D-B9A1-EA053C60FCDF}"/>
                </a:ext>
              </a:extLst>
            </p:cNvPr>
            <p:cNvSpPr txBox="1"/>
            <p:nvPr/>
          </p:nvSpPr>
          <p:spPr>
            <a:xfrm>
              <a:off x="5743500" y="3476038"/>
              <a:ext cx="576064"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000" b="1" dirty="0">
                  <a:solidFill>
                    <a:schemeClr val="bg1"/>
                  </a:solidFill>
                  <a:latin typeface="SamsungOne 400" panose="020B0503030303020204" pitchFamily="34" charset="0"/>
                </a:rPr>
                <a:t>Time-series modelling</a:t>
              </a:r>
              <a:endParaRPr lang="en-US" sz="1000" b="1" dirty="0">
                <a:solidFill>
                  <a:schemeClr val="bg1"/>
                </a:solidFill>
                <a:latin typeface="SamsungOne 400" panose="020B0503030303020204" pitchFamily="34" charset="0"/>
              </a:endParaRPr>
            </a:p>
          </p:txBody>
        </p:sp>
        <p:sp>
          <p:nvSpPr>
            <p:cNvPr id="54" name="TextBox 53">
              <a:extLst>
                <a:ext uri="{FF2B5EF4-FFF2-40B4-BE49-F238E27FC236}">
                  <a16:creationId xmlns:a16="http://schemas.microsoft.com/office/drawing/2014/main" xmlns="" id="{42374B33-340E-44E8-9C3A-9B0682C77231}"/>
                </a:ext>
              </a:extLst>
            </p:cNvPr>
            <p:cNvSpPr txBox="1"/>
            <p:nvPr/>
          </p:nvSpPr>
          <p:spPr>
            <a:xfrm>
              <a:off x="6789511" y="3556271"/>
              <a:ext cx="57606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0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a:t>Markov chain</a:t>
              </a:r>
              <a:endParaRPr lang="en-US" dirty="0"/>
            </a:p>
          </p:txBody>
        </p:sp>
        <p:sp>
          <p:nvSpPr>
            <p:cNvPr id="55" name="TextBox 54">
              <a:extLst>
                <a:ext uri="{FF2B5EF4-FFF2-40B4-BE49-F238E27FC236}">
                  <a16:creationId xmlns:a16="http://schemas.microsoft.com/office/drawing/2014/main" xmlns="" id="{E7BF4419-CEBD-422E-B7BE-10A451203E4A}"/>
                </a:ext>
              </a:extLst>
            </p:cNvPr>
            <p:cNvSpPr txBox="1"/>
            <p:nvPr/>
          </p:nvSpPr>
          <p:spPr>
            <a:xfrm>
              <a:off x="7574140" y="3355859"/>
              <a:ext cx="478949"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0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700" dirty="0"/>
                <a:t>AR </a:t>
              </a:r>
              <a:br>
                <a:rPr lang="en-US" altLang="ko-KR" sz="700" dirty="0"/>
              </a:br>
              <a:r>
                <a:rPr lang="en-US" altLang="ko-KR" sz="700" dirty="0"/>
                <a:t>continuous</a:t>
              </a:r>
              <a:endParaRPr lang="en-US" sz="700" dirty="0"/>
            </a:p>
          </p:txBody>
        </p:sp>
        <p:sp>
          <p:nvSpPr>
            <p:cNvPr id="56" name="TextBox 55">
              <a:extLst>
                <a:ext uri="{FF2B5EF4-FFF2-40B4-BE49-F238E27FC236}">
                  <a16:creationId xmlns:a16="http://schemas.microsoft.com/office/drawing/2014/main" xmlns="" id="{B005657E-DEA0-4391-8101-77EDE73160C9}"/>
                </a:ext>
              </a:extLst>
            </p:cNvPr>
            <p:cNvSpPr txBox="1"/>
            <p:nvPr/>
          </p:nvSpPr>
          <p:spPr>
            <a:xfrm>
              <a:off x="7585969" y="3851683"/>
              <a:ext cx="47894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7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a:t>CRF undirected</a:t>
              </a:r>
              <a:endParaRPr lang="en-US" dirty="0"/>
            </a:p>
          </p:txBody>
        </p:sp>
        <p:sp>
          <p:nvSpPr>
            <p:cNvPr id="57" name="TextBox 56">
              <a:extLst>
                <a:ext uri="{FF2B5EF4-FFF2-40B4-BE49-F238E27FC236}">
                  <a16:creationId xmlns:a16="http://schemas.microsoft.com/office/drawing/2014/main" xmlns="" id="{FA804150-71BF-455F-85A6-214FF8CACC7F}"/>
                </a:ext>
              </a:extLst>
            </p:cNvPr>
            <p:cNvSpPr txBox="1"/>
            <p:nvPr/>
          </p:nvSpPr>
          <p:spPr>
            <a:xfrm>
              <a:off x="4288759" y="3541056"/>
              <a:ext cx="984794"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7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200" dirty="0"/>
                <a:t>Unsupervised Learning</a:t>
              </a:r>
              <a:endParaRPr lang="en-US" sz="1200" dirty="0"/>
            </a:p>
          </p:txBody>
        </p:sp>
        <p:sp>
          <p:nvSpPr>
            <p:cNvPr id="58" name="TextBox 57">
              <a:extLst>
                <a:ext uri="{FF2B5EF4-FFF2-40B4-BE49-F238E27FC236}">
                  <a16:creationId xmlns:a16="http://schemas.microsoft.com/office/drawing/2014/main" xmlns="" id="{12B5BE12-90C5-445A-8139-AFC036FBC4B7}"/>
                </a:ext>
              </a:extLst>
            </p:cNvPr>
            <p:cNvSpPr txBox="1"/>
            <p:nvPr/>
          </p:nvSpPr>
          <p:spPr>
            <a:xfrm>
              <a:off x="3505901" y="2724413"/>
              <a:ext cx="600098"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7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100"/>
                <a:t>Anomaly detection</a:t>
              </a:r>
              <a:endParaRPr lang="en-US" sz="1100" dirty="0"/>
            </a:p>
          </p:txBody>
        </p:sp>
        <p:sp>
          <p:nvSpPr>
            <p:cNvPr id="59" name="TextBox 58">
              <a:extLst>
                <a:ext uri="{FF2B5EF4-FFF2-40B4-BE49-F238E27FC236}">
                  <a16:creationId xmlns:a16="http://schemas.microsoft.com/office/drawing/2014/main" xmlns="" id="{40BE263E-0C9A-4051-BE70-129E691DD63E}"/>
                </a:ext>
              </a:extLst>
            </p:cNvPr>
            <p:cNvSpPr txBox="1"/>
            <p:nvPr/>
          </p:nvSpPr>
          <p:spPr>
            <a:xfrm>
              <a:off x="3247603" y="3887211"/>
              <a:ext cx="685594" cy="5078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7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100" dirty="0"/>
                <a:t>Latent variable models</a:t>
              </a:r>
            </a:p>
          </p:txBody>
        </p:sp>
        <p:sp>
          <p:nvSpPr>
            <p:cNvPr id="5" name="타원 4">
              <a:extLst>
                <a:ext uri="{FF2B5EF4-FFF2-40B4-BE49-F238E27FC236}">
                  <a16:creationId xmlns:a16="http://schemas.microsoft.com/office/drawing/2014/main" xmlns="" id="{4E46E657-6A8E-4C6B-9F8A-54E59DBCEDD7}"/>
                </a:ext>
              </a:extLst>
            </p:cNvPr>
            <p:cNvSpPr/>
            <p:nvPr/>
          </p:nvSpPr>
          <p:spPr>
            <a:xfrm>
              <a:off x="3083738" y="3623988"/>
              <a:ext cx="1032252" cy="1032252"/>
            </a:xfrm>
            <a:prstGeom prst="ellipse">
              <a:avLst/>
            </a:prstGeom>
            <a:solidFill>
              <a:schemeClr val="accent2">
                <a:alpha val="24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dirty="0"/>
            </a:p>
          </p:txBody>
        </p:sp>
        <p:sp>
          <p:nvSpPr>
            <p:cNvPr id="61" name="TextBox 60">
              <a:extLst>
                <a:ext uri="{FF2B5EF4-FFF2-40B4-BE49-F238E27FC236}">
                  <a16:creationId xmlns:a16="http://schemas.microsoft.com/office/drawing/2014/main" xmlns="" id="{C7FF9CA6-F525-46EC-A622-AC238478EE5A}"/>
                </a:ext>
              </a:extLst>
            </p:cNvPr>
            <p:cNvSpPr txBox="1"/>
            <p:nvPr/>
          </p:nvSpPr>
          <p:spPr>
            <a:xfrm>
              <a:off x="5159253" y="4454186"/>
              <a:ext cx="984794"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7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100" dirty="0"/>
                <a:t>Dimension reduction</a:t>
              </a:r>
            </a:p>
          </p:txBody>
        </p:sp>
        <p:sp>
          <p:nvSpPr>
            <p:cNvPr id="62" name="타원 61">
              <a:extLst>
                <a:ext uri="{FF2B5EF4-FFF2-40B4-BE49-F238E27FC236}">
                  <a16:creationId xmlns:a16="http://schemas.microsoft.com/office/drawing/2014/main" xmlns="" id="{24F70F63-834F-4750-A055-153BED43FA61}"/>
                </a:ext>
              </a:extLst>
            </p:cNvPr>
            <p:cNvSpPr/>
            <p:nvPr/>
          </p:nvSpPr>
          <p:spPr>
            <a:xfrm>
              <a:off x="5158728" y="4111487"/>
              <a:ext cx="984794" cy="984794"/>
            </a:xfrm>
            <a:prstGeom prst="ellipse">
              <a:avLst/>
            </a:prstGeom>
            <a:solidFill>
              <a:schemeClr val="accent2">
                <a:alpha val="24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dirty="0"/>
            </a:p>
          </p:txBody>
        </p:sp>
        <p:sp>
          <p:nvSpPr>
            <p:cNvPr id="63" name="TextBox 62">
              <a:extLst>
                <a:ext uri="{FF2B5EF4-FFF2-40B4-BE49-F238E27FC236}">
                  <a16:creationId xmlns:a16="http://schemas.microsoft.com/office/drawing/2014/main" xmlns="" id="{5FB285E8-5FE7-431B-994A-ECE610703A17}"/>
                </a:ext>
              </a:extLst>
            </p:cNvPr>
            <p:cNvSpPr txBox="1"/>
            <p:nvPr/>
          </p:nvSpPr>
          <p:spPr>
            <a:xfrm>
              <a:off x="7689474" y="6028267"/>
              <a:ext cx="25288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7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900"/>
                <a:t>PCA</a:t>
              </a:r>
              <a:endParaRPr lang="en-US" sz="900" dirty="0"/>
            </a:p>
          </p:txBody>
        </p:sp>
        <p:sp>
          <p:nvSpPr>
            <p:cNvPr id="64" name="TextBox 63">
              <a:extLst>
                <a:ext uri="{FF2B5EF4-FFF2-40B4-BE49-F238E27FC236}">
                  <a16:creationId xmlns:a16="http://schemas.microsoft.com/office/drawing/2014/main" xmlns="" id="{4125A2E2-C4AA-4840-B61E-4DCA64894B17}"/>
                </a:ext>
              </a:extLst>
            </p:cNvPr>
            <p:cNvSpPr txBox="1"/>
            <p:nvPr/>
          </p:nvSpPr>
          <p:spPr>
            <a:xfrm>
              <a:off x="6231220" y="5912769"/>
              <a:ext cx="25288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a:t>NMF</a:t>
              </a:r>
              <a:endParaRPr lang="en-US" dirty="0"/>
            </a:p>
          </p:txBody>
        </p:sp>
        <p:sp>
          <p:nvSpPr>
            <p:cNvPr id="65" name="TextBox 64">
              <a:extLst>
                <a:ext uri="{FF2B5EF4-FFF2-40B4-BE49-F238E27FC236}">
                  <a16:creationId xmlns:a16="http://schemas.microsoft.com/office/drawing/2014/main" xmlns="" id="{03A61F7E-9ACE-43C4-9522-1C043B28BC0B}"/>
                </a:ext>
              </a:extLst>
            </p:cNvPr>
            <p:cNvSpPr txBox="1"/>
            <p:nvPr/>
          </p:nvSpPr>
          <p:spPr>
            <a:xfrm>
              <a:off x="6650310" y="5856984"/>
              <a:ext cx="332184"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a:t>PLSA</a:t>
              </a:r>
              <a:endParaRPr lang="en-US" dirty="0"/>
            </a:p>
          </p:txBody>
        </p:sp>
        <p:sp>
          <p:nvSpPr>
            <p:cNvPr id="66" name="TextBox 65">
              <a:extLst>
                <a:ext uri="{FF2B5EF4-FFF2-40B4-BE49-F238E27FC236}">
                  <a16:creationId xmlns:a16="http://schemas.microsoft.com/office/drawing/2014/main" xmlns="" id="{09C48B2E-71D5-48F5-B99E-CDED0F5DC35D}"/>
                </a:ext>
              </a:extLst>
            </p:cNvPr>
            <p:cNvSpPr txBox="1"/>
            <p:nvPr/>
          </p:nvSpPr>
          <p:spPr>
            <a:xfrm>
              <a:off x="6892950" y="5498844"/>
              <a:ext cx="53831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a:t>Factor analysis</a:t>
              </a:r>
              <a:endParaRPr lang="en-US" dirty="0"/>
            </a:p>
          </p:txBody>
        </p:sp>
        <p:sp>
          <p:nvSpPr>
            <p:cNvPr id="67" name="TextBox 66">
              <a:extLst>
                <a:ext uri="{FF2B5EF4-FFF2-40B4-BE49-F238E27FC236}">
                  <a16:creationId xmlns:a16="http://schemas.microsoft.com/office/drawing/2014/main" xmlns="" id="{8C8D1A86-0E83-48C5-8563-D147815C3747}"/>
                </a:ext>
              </a:extLst>
            </p:cNvPr>
            <p:cNvSpPr txBox="1"/>
            <p:nvPr/>
          </p:nvSpPr>
          <p:spPr>
            <a:xfrm>
              <a:off x="6293572" y="5120929"/>
              <a:ext cx="429264"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a:t>Linear</a:t>
              </a:r>
              <a:endParaRPr lang="en-US" dirty="0"/>
            </a:p>
          </p:txBody>
        </p:sp>
        <p:sp>
          <p:nvSpPr>
            <p:cNvPr id="68" name="TextBox 67">
              <a:extLst>
                <a:ext uri="{FF2B5EF4-FFF2-40B4-BE49-F238E27FC236}">
                  <a16:creationId xmlns:a16="http://schemas.microsoft.com/office/drawing/2014/main" xmlns="" id="{B6E001FE-4177-4DF3-8A12-BA3237D7EFFA}"/>
                </a:ext>
              </a:extLst>
            </p:cNvPr>
            <p:cNvSpPr txBox="1"/>
            <p:nvPr/>
          </p:nvSpPr>
          <p:spPr>
            <a:xfrm>
              <a:off x="5624886" y="5473558"/>
              <a:ext cx="43570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a:t>Non Linear</a:t>
              </a:r>
              <a:endParaRPr lang="en-US" dirty="0"/>
            </a:p>
          </p:txBody>
        </p:sp>
        <p:sp>
          <p:nvSpPr>
            <p:cNvPr id="69" name="TextBox 68">
              <a:extLst>
                <a:ext uri="{FF2B5EF4-FFF2-40B4-BE49-F238E27FC236}">
                  <a16:creationId xmlns:a16="http://schemas.microsoft.com/office/drawing/2014/main" xmlns="" id="{8A328555-7F97-4E72-9C68-B37F628492BA}"/>
                </a:ext>
              </a:extLst>
            </p:cNvPr>
            <p:cNvSpPr txBox="1"/>
            <p:nvPr/>
          </p:nvSpPr>
          <p:spPr>
            <a:xfrm>
              <a:off x="4848403" y="5318396"/>
              <a:ext cx="43570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err="1"/>
                <a:t>Visualis-ation</a:t>
              </a:r>
              <a:endParaRPr lang="en-US" altLang="ko-KR" dirty="0"/>
            </a:p>
          </p:txBody>
        </p:sp>
        <p:sp>
          <p:nvSpPr>
            <p:cNvPr id="70" name="TextBox 69">
              <a:extLst>
                <a:ext uri="{FF2B5EF4-FFF2-40B4-BE49-F238E27FC236}">
                  <a16:creationId xmlns:a16="http://schemas.microsoft.com/office/drawing/2014/main" xmlns="" id="{12098950-BFA6-4F03-89DD-97F18DECA022}"/>
                </a:ext>
              </a:extLst>
            </p:cNvPr>
            <p:cNvSpPr txBox="1"/>
            <p:nvPr/>
          </p:nvSpPr>
          <p:spPr>
            <a:xfrm>
              <a:off x="6529849" y="4225721"/>
              <a:ext cx="432048" cy="415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a:t>Latent Markov -chain</a:t>
              </a:r>
              <a:endParaRPr lang="en-US" dirty="0"/>
            </a:p>
          </p:txBody>
        </p:sp>
        <p:sp>
          <p:nvSpPr>
            <p:cNvPr id="71" name="TextBox 70">
              <a:extLst>
                <a:ext uri="{FF2B5EF4-FFF2-40B4-BE49-F238E27FC236}">
                  <a16:creationId xmlns:a16="http://schemas.microsoft.com/office/drawing/2014/main" xmlns="" id="{38EE76BC-3001-4A2B-A23D-363488839B5C}"/>
                </a:ext>
              </a:extLst>
            </p:cNvPr>
            <p:cNvSpPr txBox="1"/>
            <p:nvPr/>
          </p:nvSpPr>
          <p:spPr>
            <a:xfrm>
              <a:off x="7336487" y="4302424"/>
              <a:ext cx="432047"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800"/>
                <a:t>HMM discrete</a:t>
              </a:r>
              <a:endParaRPr lang="en-US" sz="800" dirty="0"/>
            </a:p>
          </p:txBody>
        </p:sp>
        <p:sp>
          <p:nvSpPr>
            <p:cNvPr id="72" name="TextBox 71">
              <a:extLst>
                <a:ext uri="{FF2B5EF4-FFF2-40B4-BE49-F238E27FC236}">
                  <a16:creationId xmlns:a16="http://schemas.microsoft.com/office/drawing/2014/main" xmlns="" id="{2E2B1393-87E5-4902-A762-0953C500B42E}"/>
                </a:ext>
              </a:extLst>
            </p:cNvPr>
            <p:cNvSpPr txBox="1"/>
            <p:nvPr/>
          </p:nvSpPr>
          <p:spPr>
            <a:xfrm>
              <a:off x="7157408" y="4753301"/>
              <a:ext cx="534925"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8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a:t>LDS continuous</a:t>
              </a:r>
              <a:endParaRPr lang="en-US" dirty="0"/>
            </a:p>
          </p:txBody>
        </p:sp>
        <p:sp>
          <p:nvSpPr>
            <p:cNvPr id="73" name="TextBox 72">
              <a:extLst>
                <a:ext uri="{FF2B5EF4-FFF2-40B4-BE49-F238E27FC236}">
                  <a16:creationId xmlns:a16="http://schemas.microsoft.com/office/drawing/2014/main" xmlns="" id="{9528E321-2026-43C2-819B-D5D9F0DDDB7D}"/>
                </a:ext>
              </a:extLst>
            </p:cNvPr>
            <p:cNvSpPr txBox="1"/>
            <p:nvPr/>
          </p:nvSpPr>
          <p:spPr>
            <a:xfrm>
              <a:off x="6816402" y="5040254"/>
              <a:ext cx="534925"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8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a:t>SLDS</a:t>
              </a:r>
            </a:p>
            <a:p>
              <a:r>
                <a:rPr lang="en-US" altLang="ko-KR" dirty="0"/>
                <a:t> mixed</a:t>
              </a:r>
            </a:p>
          </p:txBody>
        </p:sp>
        <p:sp>
          <p:nvSpPr>
            <p:cNvPr id="74" name="TextBox 73">
              <a:extLst>
                <a:ext uri="{FF2B5EF4-FFF2-40B4-BE49-F238E27FC236}">
                  <a16:creationId xmlns:a16="http://schemas.microsoft.com/office/drawing/2014/main" xmlns="" id="{CCB0E4CB-0DC1-4D87-8DA3-5801498C809B}"/>
                </a:ext>
              </a:extLst>
            </p:cNvPr>
            <p:cNvSpPr txBox="1"/>
            <p:nvPr/>
          </p:nvSpPr>
          <p:spPr>
            <a:xfrm>
              <a:off x="4057037" y="4733943"/>
              <a:ext cx="55408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a:t>under complete</a:t>
              </a:r>
              <a:endParaRPr lang="en-US" dirty="0"/>
            </a:p>
          </p:txBody>
        </p:sp>
        <p:sp>
          <p:nvSpPr>
            <p:cNvPr id="75" name="TextBox 74">
              <a:extLst>
                <a:ext uri="{FF2B5EF4-FFF2-40B4-BE49-F238E27FC236}">
                  <a16:creationId xmlns:a16="http://schemas.microsoft.com/office/drawing/2014/main" xmlns="" id="{2BC708DA-4828-4911-9253-F592CEBE5658}"/>
                </a:ext>
              </a:extLst>
            </p:cNvPr>
            <p:cNvSpPr txBox="1"/>
            <p:nvPr/>
          </p:nvSpPr>
          <p:spPr>
            <a:xfrm>
              <a:off x="3333131" y="5015339"/>
              <a:ext cx="50481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a:t>over complete</a:t>
              </a:r>
              <a:endParaRPr lang="en-US" dirty="0"/>
            </a:p>
          </p:txBody>
        </p:sp>
        <p:sp>
          <p:nvSpPr>
            <p:cNvPr id="76" name="TextBox 75">
              <a:extLst>
                <a:ext uri="{FF2B5EF4-FFF2-40B4-BE49-F238E27FC236}">
                  <a16:creationId xmlns:a16="http://schemas.microsoft.com/office/drawing/2014/main" xmlns="" id="{AA1D1B4E-45E1-4769-800E-25C340ED4D53}"/>
                </a:ext>
              </a:extLst>
            </p:cNvPr>
            <p:cNvSpPr txBox="1"/>
            <p:nvPr/>
          </p:nvSpPr>
          <p:spPr>
            <a:xfrm>
              <a:off x="3390221" y="5823377"/>
              <a:ext cx="43570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a:t>sparse basis</a:t>
              </a:r>
              <a:endParaRPr lang="en-US" dirty="0"/>
            </a:p>
          </p:txBody>
        </p:sp>
        <p:sp>
          <p:nvSpPr>
            <p:cNvPr id="77" name="TextBox 76">
              <a:extLst>
                <a:ext uri="{FF2B5EF4-FFF2-40B4-BE49-F238E27FC236}">
                  <a16:creationId xmlns:a16="http://schemas.microsoft.com/office/drawing/2014/main" xmlns="" id="{7FD351E0-5751-424F-B132-6FA6AC6A5665}"/>
                </a:ext>
              </a:extLst>
            </p:cNvPr>
            <p:cNvSpPr txBox="1"/>
            <p:nvPr/>
          </p:nvSpPr>
          <p:spPr>
            <a:xfrm>
              <a:off x="2298876" y="5118930"/>
              <a:ext cx="63231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800" dirty="0"/>
                <a:t>Latent </a:t>
              </a:r>
              <a:r>
                <a:rPr lang="en-US" altLang="ko-KR" sz="800"/>
                <a:t>Dirichlet Allocation</a:t>
              </a:r>
              <a:endParaRPr lang="en-US" sz="800" dirty="0"/>
            </a:p>
          </p:txBody>
        </p:sp>
        <p:sp>
          <p:nvSpPr>
            <p:cNvPr id="78" name="TextBox 77">
              <a:extLst>
                <a:ext uri="{FF2B5EF4-FFF2-40B4-BE49-F238E27FC236}">
                  <a16:creationId xmlns:a16="http://schemas.microsoft.com/office/drawing/2014/main" xmlns="" id="{63E682D5-D713-4B68-8DB6-E87C53811573}"/>
                </a:ext>
              </a:extLst>
            </p:cNvPr>
            <p:cNvSpPr txBox="1"/>
            <p:nvPr/>
          </p:nvSpPr>
          <p:spPr>
            <a:xfrm>
              <a:off x="2364765" y="4304888"/>
              <a:ext cx="467711" cy="415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a:t>Mixed member-ship</a:t>
              </a:r>
              <a:endParaRPr lang="en-US" dirty="0"/>
            </a:p>
          </p:txBody>
        </p:sp>
        <p:sp>
          <p:nvSpPr>
            <p:cNvPr id="79" name="TextBox 78">
              <a:extLst>
                <a:ext uri="{FF2B5EF4-FFF2-40B4-BE49-F238E27FC236}">
                  <a16:creationId xmlns:a16="http://schemas.microsoft.com/office/drawing/2014/main" xmlns="" id="{46AEDC51-E866-4AE8-8E45-2E9D9E53D4DC}"/>
                </a:ext>
              </a:extLst>
            </p:cNvPr>
            <p:cNvSpPr txBox="1"/>
            <p:nvPr/>
          </p:nvSpPr>
          <p:spPr>
            <a:xfrm>
              <a:off x="1872737" y="4952395"/>
              <a:ext cx="434878"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a:t>Clique </a:t>
              </a:r>
              <a:r>
                <a:rPr lang="en-US" altLang="ko-KR"/>
                <a:t>decomp.</a:t>
              </a:r>
              <a:endParaRPr lang="en-US" dirty="0"/>
            </a:p>
          </p:txBody>
        </p:sp>
      </p:grpSp>
    </p:spTree>
    <p:custDataLst>
      <p:tags r:id="rId1"/>
    </p:custDataLst>
    <p:extLst>
      <p:ext uri="{BB962C8B-B14F-4D97-AF65-F5344CB8AC3E}">
        <p14:creationId xmlns:p14="http://schemas.microsoft.com/office/powerpoint/2010/main" val="39395221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xmlns="" id="{D8BF98C4-B566-4812-B5F0-560CFBA969E7}"/>
              </a:ext>
            </a:extLst>
          </p:cNvPr>
          <p:cNvSpPr/>
          <p:nvPr/>
        </p:nvSpPr>
        <p:spPr>
          <a:xfrm>
            <a:off x="702940" y="1700808"/>
            <a:ext cx="8632825"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b="1" dirty="0">
                <a:solidFill>
                  <a:srgbClr val="1429A0"/>
                </a:solidFill>
                <a:latin typeface="SamsungOne 400" panose="020B0503030303020204" pitchFamily="34" charset="0"/>
                <a:ea typeface="SamsungOne 400" panose="020B0503030303020204" pitchFamily="34" charset="0"/>
              </a:rPr>
              <a:t>Batch Learning: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system cannot learn gradually.</a:t>
            </a:r>
          </a:p>
          <a:p>
            <a:pPr marL="182563" indent="-182563">
              <a:spcAft>
                <a:spcPts val="800"/>
              </a:spcAft>
              <a:buClr>
                <a:srgbClr val="193EB0"/>
              </a:buClr>
              <a:buFont typeface="SamsungOne 400" panose="020B0503030303020204" pitchFamily="34" charset="0"/>
              <a:buChar char="‣"/>
            </a:pPr>
            <a:r>
              <a:rPr lang="en-US" altLang="ko-KR" sz="1300" b="1" dirty="0">
                <a:solidFill>
                  <a:srgbClr val="1429A0"/>
                </a:solidFill>
                <a:latin typeface="SamsungOne 400" panose="020B0503030303020204" pitchFamily="34" charset="0"/>
                <a:ea typeface="SamsungOne 400" panose="020B0503030303020204" pitchFamily="34" charset="0"/>
              </a:rPr>
              <a:t>Online Learning: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system is trained by sequentially injecting data one by one or in a small batch unit called a mini-batch.</a:t>
            </a:r>
          </a:p>
        </p:txBody>
      </p:sp>
      <p:grpSp>
        <p:nvGrpSpPr>
          <p:cNvPr id="24" name="그룹 2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5" name="직사각형 2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1.5. Types and Choices of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26" name="직사각형 25">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3" name="그룹 2">
            <a:extLst>
              <a:ext uri="{FF2B5EF4-FFF2-40B4-BE49-F238E27FC236}">
                <a16:creationId xmlns:a16="http://schemas.microsoft.com/office/drawing/2014/main" xmlns="" id="{F6033B04-FC54-4B95-9050-7697A3016CD0}"/>
              </a:ext>
            </a:extLst>
          </p:cNvPr>
          <p:cNvGrpSpPr/>
          <p:nvPr/>
        </p:nvGrpSpPr>
        <p:grpSpPr>
          <a:xfrm>
            <a:off x="1423021" y="2564904"/>
            <a:ext cx="7050012" cy="3672041"/>
            <a:chOff x="1423021" y="2637279"/>
            <a:chExt cx="7050012" cy="3672041"/>
          </a:xfrm>
        </p:grpSpPr>
        <p:sp>
          <p:nvSpPr>
            <p:cNvPr id="30" name="직사각형 29"/>
            <p:cNvSpPr/>
            <p:nvPr/>
          </p:nvSpPr>
          <p:spPr>
            <a:xfrm>
              <a:off x="1423021" y="2818614"/>
              <a:ext cx="7050012" cy="3490706"/>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직사각형 9">
              <a:extLst>
                <a:ext uri="{FF2B5EF4-FFF2-40B4-BE49-F238E27FC236}">
                  <a16:creationId xmlns:a16="http://schemas.microsoft.com/office/drawing/2014/main" xmlns="" id="{19D09BE8-181E-4B71-8FF9-8CE3E133865B}"/>
                </a:ext>
              </a:extLst>
            </p:cNvPr>
            <p:cNvSpPr/>
            <p:nvPr/>
          </p:nvSpPr>
          <p:spPr>
            <a:xfrm>
              <a:off x="2287116" y="2637279"/>
              <a:ext cx="5328592" cy="338554"/>
            </a:xfrm>
            <a:prstGeom prst="rect">
              <a:avLst/>
            </a:prstGeom>
            <a:solidFill>
              <a:schemeClr val="bg1"/>
            </a:solidFill>
          </p:spPr>
          <p:txBody>
            <a:bodyPr wrap="square">
              <a:spAutoFit/>
            </a:bodyPr>
            <a:lstStyle/>
            <a:p>
              <a:pPr algn="ctr"/>
              <a:r>
                <a:rPr lang="en-US" altLang="ko-KR" sz="1600" b="1" dirty="0">
                  <a:solidFill>
                    <a:srgbClr val="1429A0"/>
                  </a:solidFill>
                  <a:latin typeface="SamsungOne 400" pitchFamily="34" charset="0"/>
                  <a:ea typeface="SamsungOne 400" pitchFamily="34" charset="0"/>
                </a:rPr>
                <a:t>Processing Large Amounts of Data Using Online Learning</a:t>
              </a:r>
              <a:endParaRPr lang="ko-KR" altLang="en-US" sz="1600" b="1" dirty="0">
                <a:solidFill>
                  <a:srgbClr val="1429A0"/>
                </a:solidFill>
                <a:latin typeface="SamsungOne 400" pitchFamily="34" charset="0"/>
                <a:ea typeface="SamsungOne 400" pitchFamily="34" charset="0"/>
              </a:endParaRPr>
            </a:p>
          </p:txBody>
        </p:sp>
        <p:grpSp>
          <p:nvGrpSpPr>
            <p:cNvPr id="2" name="그룹 1">
              <a:extLst>
                <a:ext uri="{FF2B5EF4-FFF2-40B4-BE49-F238E27FC236}">
                  <a16:creationId xmlns:a16="http://schemas.microsoft.com/office/drawing/2014/main" xmlns="" id="{22344AFA-B71F-4FFF-9863-6B0583930F2D}"/>
                </a:ext>
              </a:extLst>
            </p:cNvPr>
            <p:cNvGrpSpPr/>
            <p:nvPr/>
          </p:nvGrpSpPr>
          <p:grpSpPr>
            <a:xfrm>
              <a:off x="1822044" y="3127201"/>
              <a:ext cx="6251965" cy="3030751"/>
              <a:chOff x="1832003" y="3156803"/>
              <a:chExt cx="6251965" cy="3030751"/>
            </a:xfrm>
          </p:grpSpPr>
          <p:sp>
            <p:nvSpPr>
              <p:cNvPr id="33" name="TextBox 32"/>
              <p:cNvSpPr txBox="1"/>
              <p:nvPr/>
            </p:nvSpPr>
            <p:spPr>
              <a:xfrm>
                <a:off x="2124942" y="3916226"/>
                <a:ext cx="1344118" cy="200055"/>
              </a:xfrm>
              <a:prstGeom prst="rect">
                <a:avLst/>
              </a:prstGeom>
              <a:solidFill>
                <a:srgbClr val="EEEE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ko-KR" altLang="en-US" sz="1300" b="1" dirty="0">
                    <a:solidFill>
                      <a:schemeClr val="tx1"/>
                    </a:solidFill>
                    <a:latin typeface="SamsungOne 400" panose="020B0503030303020204" pitchFamily="34" charset="0"/>
                  </a:rPr>
                  <a:t>많은 양의 데이터</a:t>
                </a:r>
                <a:endParaRPr lang="en-US" sz="1300" b="1" dirty="0">
                  <a:solidFill>
                    <a:schemeClr val="tx1"/>
                  </a:solidFill>
                  <a:latin typeface="SamsungOne 400" panose="020B0503030303020204" pitchFamily="34" charset="0"/>
                </a:endParaRPr>
              </a:p>
            </p:txBody>
          </p:sp>
          <p:sp>
            <p:nvSpPr>
              <p:cNvPr id="34" name="TextBox 33"/>
              <p:cNvSpPr txBox="1"/>
              <p:nvPr/>
            </p:nvSpPr>
            <p:spPr>
              <a:xfrm>
                <a:off x="3749116" y="3817379"/>
                <a:ext cx="942950" cy="492443"/>
              </a:xfrm>
              <a:prstGeom prst="rect">
                <a:avLst/>
              </a:prstGeom>
              <a:solidFill>
                <a:schemeClr val="bg1"/>
              </a:solidFill>
            </p:spPr>
            <p:txBody>
              <a:bodyPr wrap="none" rtlCol="0">
                <a:spAutoFit/>
              </a:bodyPr>
              <a:lstStyle/>
              <a:p>
                <a:r>
                  <a:rPr lang="en-US" altLang="ko-KR" sz="1300" b="1" dirty="0">
                    <a:latin typeface="SamsungOne 400" panose="020B0503030303020204" pitchFamily="34" charset="0"/>
                  </a:rPr>
                  <a:t>Divide Into</a:t>
                </a:r>
              </a:p>
              <a:p>
                <a:r>
                  <a:rPr lang="en-US" sz="1300" b="1" dirty="0">
                    <a:latin typeface="SamsungOne 400" panose="020B0503030303020204" pitchFamily="34" charset="0"/>
                  </a:rPr>
                  <a:t>Parts</a:t>
                </a:r>
              </a:p>
            </p:txBody>
          </p:sp>
          <p:grpSp>
            <p:nvGrpSpPr>
              <p:cNvPr id="35" name="그룹 34">
                <a:extLst>
                  <a:ext uri="{FF2B5EF4-FFF2-40B4-BE49-F238E27FC236}">
                    <a16:creationId xmlns:a16="http://schemas.microsoft.com/office/drawing/2014/main" xmlns="" id="{6D7A0CF7-4114-4B4E-892B-2336026D2338}"/>
                  </a:ext>
                </a:extLst>
              </p:cNvPr>
              <p:cNvGrpSpPr/>
              <p:nvPr/>
            </p:nvGrpSpPr>
            <p:grpSpPr>
              <a:xfrm>
                <a:off x="1832003" y="3276031"/>
                <a:ext cx="2183305" cy="936104"/>
                <a:chOff x="9069" y="3212976"/>
                <a:chExt cx="2183305" cy="936104"/>
              </a:xfrm>
            </p:grpSpPr>
            <p:sp>
              <p:nvSpPr>
                <p:cNvPr id="74" name="순서도: 데이터 73">
                  <a:extLst>
                    <a:ext uri="{FF2B5EF4-FFF2-40B4-BE49-F238E27FC236}">
                      <a16:creationId xmlns:a16="http://schemas.microsoft.com/office/drawing/2014/main" xmlns="" id="{6E8CC313-296C-43FA-8557-CC5B4D8145B1}"/>
                    </a:ext>
                  </a:extLst>
                </p:cNvPr>
                <p:cNvSpPr/>
                <p:nvPr/>
              </p:nvSpPr>
              <p:spPr>
                <a:xfrm>
                  <a:off x="9069" y="3212976"/>
                  <a:ext cx="2183305" cy="936104"/>
                </a:xfrm>
                <a:prstGeom prst="flowChartInputOutput">
                  <a:avLst/>
                </a:prstGeom>
                <a:solidFill>
                  <a:srgbClr val="EEEEED"/>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75" name="직선 화살표 연결선 74">
                  <a:extLst>
                    <a:ext uri="{FF2B5EF4-FFF2-40B4-BE49-F238E27FC236}">
                      <a16:creationId xmlns:a16="http://schemas.microsoft.com/office/drawing/2014/main" xmlns="" id="{3AFF396E-3E9E-419C-AAF9-87AEE07D4B9E}"/>
                    </a:ext>
                  </a:extLst>
                </p:cNvPr>
                <p:cNvCxnSpPr/>
                <p:nvPr/>
              </p:nvCxnSpPr>
              <p:spPr>
                <a:xfrm flipV="1">
                  <a:off x="559817" y="3284984"/>
                  <a:ext cx="0" cy="522736"/>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xmlns="" id="{C49D130E-2E7D-49EB-B453-F71049540F13}"/>
                    </a:ext>
                  </a:extLst>
                </p:cNvPr>
                <p:cNvCxnSpPr/>
                <p:nvPr/>
              </p:nvCxnSpPr>
              <p:spPr>
                <a:xfrm>
                  <a:off x="558800" y="3807720"/>
                  <a:ext cx="1080244" cy="0"/>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xmlns="" id="{2F3447E5-B811-43C7-95A6-4FA6BBAE80F6}"/>
                    </a:ext>
                  </a:extLst>
                </p:cNvPr>
                <p:cNvSpPr txBox="1"/>
                <p:nvPr/>
              </p:nvSpPr>
              <p:spPr>
                <a:xfrm>
                  <a:off x="316225" y="3890523"/>
                  <a:ext cx="1344118"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300" b="1" dirty="0">
                      <a:solidFill>
                        <a:schemeClr val="tx1"/>
                      </a:solidFill>
                      <a:latin typeface="SamsungOne 400" panose="020B0503030303020204" pitchFamily="34" charset="0"/>
                    </a:rPr>
                    <a:t>A Lot of Data</a:t>
                  </a:r>
                </a:p>
              </p:txBody>
            </p:sp>
            <p:sp>
              <p:nvSpPr>
                <p:cNvPr id="78" name="타원 77">
                  <a:extLst>
                    <a:ext uri="{FF2B5EF4-FFF2-40B4-BE49-F238E27FC236}">
                      <a16:creationId xmlns:a16="http://schemas.microsoft.com/office/drawing/2014/main" xmlns="" id="{ECD3D173-B4B4-436B-B5A2-5E3CC0A4020C}"/>
                    </a:ext>
                  </a:extLst>
                </p:cNvPr>
                <p:cNvSpPr/>
                <p:nvPr/>
              </p:nvSpPr>
              <p:spPr>
                <a:xfrm>
                  <a:off x="657220" y="3679198"/>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9" name="타원 78">
                  <a:extLst>
                    <a:ext uri="{FF2B5EF4-FFF2-40B4-BE49-F238E27FC236}">
                      <a16:creationId xmlns:a16="http://schemas.microsoft.com/office/drawing/2014/main" xmlns="" id="{06A95895-6704-4788-9405-7A6E187A0A99}"/>
                    </a:ext>
                  </a:extLst>
                </p:cNvPr>
                <p:cNvSpPr/>
                <p:nvPr/>
              </p:nvSpPr>
              <p:spPr>
                <a:xfrm>
                  <a:off x="619299" y="3596396"/>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0" name="타원 79">
                  <a:extLst>
                    <a:ext uri="{FF2B5EF4-FFF2-40B4-BE49-F238E27FC236}">
                      <a16:creationId xmlns:a16="http://schemas.microsoft.com/office/drawing/2014/main" xmlns="" id="{290D1304-0511-4CE3-B339-2D4A7335DF4C}"/>
                    </a:ext>
                  </a:extLst>
                </p:cNvPr>
                <p:cNvSpPr/>
                <p:nvPr/>
              </p:nvSpPr>
              <p:spPr>
                <a:xfrm>
                  <a:off x="646143" y="3550676"/>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1" name="타원 80">
                  <a:extLst>
                    <a:ext uri="{FF2B5EF4-FFF2-40B4-BE49-F238E27FC236}">
                      <a16:creationId xmlns:a16="http://schemas.microsoft.com/office/drawing/2014/main" xmlns="" id="{7C3ECBB8-0BF3-407E-BB1F-FC550E0E0648}"/>
                    </a:ext>
                  </a:extLst>
                </p:cNvPr>
                <p:cNvSpPr/>
                <p:nvPr/>
              </p:nvSpPr>
              <p:spPr>
                <a:xfrm>
                  <a:off x="703263" y="3562497"/>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2" name="타원 81">
                  <a:extLst>
                    <a:ext uri="{FF2B5EF4-FFF2-40B4-BE49-F238E27FC236}">
                      <a16:creationId xmlns:a16="http://schemas.microsoft.com/office/drawing/2014/main" xmlns="" id="{F65B0457-0613-4D77-B321-D01470662BBB}"/>
                    </a:ext>
                  </a:extLst>
                </p:cNvPr>
                <p:cNvSpPr/>
                <p:nvPr/>
              </p:nvSpPr>
              <p:spPr>
                <a:xfrm>
                  <a:off x="748983" y="3483170"/>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3" name="타원 82">
                  <a:extLst>
                    <a:ext uri="{FF2B5EF4-FFF2-40B4-BE49-F238E27FC236}">
                      <a16:creationId xmlns:a16="http://schemas.microsoft.com/office/drawing/2014/main" xmlns="" id="{D70FED60-A82F-43B5-8FF8-C6330679F1C8}"/>
                    </a:ext>
                  </a:extLst>
                </p:cNvPr>
                <p:cNvSpPr/>
                <p:nvPr/>
              </p:nvSpPr>
              <p:spPr>
                <a:xfrm>
                  <a:off x="809764" y="3437450"/>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4" name="타원 83">
                  <a:extLst>
                    <a:ext uri="{FF2B5EF4-FFF2-40B4-BE49-F238E27FC236}">
                      <a16:creationId xmlns:a16="http://schemas.microsoft.com/office/drawing/2014/main" xmlns="" id="{45582F6C-8B69-43A4-8B00-AEC9FC65DD5F}"/>
                    </a:ext>
                  </a:extLst>
                </p:cNvPr>
                <p:cNvSpPr/>
                <p:nvPr/>
              </p:nvSpPr>
              <p:spPr>
                <a:xfrm>
                  <a:off x="857707" y="3421192"/>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5" name="타원 84">
                  <a:extLst>
                    <a:ext uri="{FF2B5EF4-FFF2-40B4-BE49-F238E27FC236}">
                      <a16:creationId xmlns:a16="http://schemas.microsoft.com/office/drawing/2014/main" xmlns="" id="{046CC3D0-86AF-47AC-93D8-5631B6FFF2B0}"/>
                    </a:ext>
                  </a:extLst>
                </p:cNvPr>
                <p:cNvSpPr/>
                <p:nvPr/>
              </p:nvSpPr>
              <p:spPr>
                <a:xfrm>
                  <a:off x="857707" y="3482347"/>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6" name="타원 85">
                  <a:extLst>
                    <a:ext uri="{FF2B5EF4-FFF2-40B4-BE49-F238E27FC236}">
                      <a16:creationId xmlns:a16="http://schemas.microsoft.com/office/drawing/2014/main" xmlns="" id="{350B125F-D6FA-487A-B03C-419A050BD6D2}"/>
                    </a:ext>
                  </a:extLst>
                </p:cNvPr>
                <p:cNvSpPr/>
                <p:nvPr/>
              </p:nvSpPr>
              <p:spPr>
                <a:xfrm>
                  <a:off x="949850" y="3466912"/>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7" name="타원 86">
                  <a:extLst>
                    <a:ext uri="{FF2B5EF4-FFF2-40B4-BE49-F238E27FC236}">
                      <a16:creationId xmlns:a16="http://schemas.microsoft.com/office/drawing/2014/main" xmlns="" id="{6B4A917B-F8F1-4F83-BF71-48D46098E9DE}"/>
                    </a:ext>
                  </a:extLst>
                </p:cNvPr>
                <p:cNvSpPr/>
                <p:nvPr/>
              </p:nvSpPr>
              <p:spPr>
                <a:xfrm>
                  <a:off x="995570" y="3516777"/>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8" name="타원 87">
                  <a:extLst>
                    <a:ext uri="{FF2B5EF4-FFF2-40B4-BE49-F238E27FC236}">
                      <a16:creationId xmlns:a16="http://schemas.microsoft.com/office/drawing/2014/main" xmlns="" id="{2579A406-7F3A-4790-B20D-CF9A08DEB3D2}"/>
                    </a:ext>
                  </a:extLst>
                </p:cNvPr>
                <p:cNvSpPr/>
                <p:nvPr/>
              </p:nvSpPr>
              <p:spPr>
                <a:xfrm>
                  <a:off x="1041290" y="3552264"/>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9" name="타원 88">
                  <a:extLst>
                    <a:ext uri="{FF2B5EF4-FFF2-40B4-BE49-F238E27FC236}">
                      <a16:creationId xmlns:a16="http://schemas.microsoft.com/office/drawing/2014/main" xmlns="" id="{53BBEFC4-08B6-45BB-9779-E9FD97BEB79B}"/>
                    </a:ext>
                  </a:extLst>
                </p:cNvPr>
                <p:cNvSpPr/>
                <p:nvPr/>
              </p:nvSpPr>
              <p:spPr>
                <a:xfrm>
                  <a:off x="1089032" y="3652801"/>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0" name="타원 89">
                  <a:extLst>
                    <a:ext uri="{FF2B5EF4-FFF2-40B4-BE49-F238E27FC236}">
                      <a16:creationId xmlns:a16="http://schemas.microsoft.com/office/drawing/2014/main" xmlns="" id="{81B2FABC-D487-49F6-AEC2-534BD54AA3F6}"/>
                    </a:ext>
                  </a:extLst>
                </p:cNvPr>
                <p:cNvSpPr/>
                <p:nvPr/>
              </p:nvSpPr>
              <p:spPr>
                <a:xfrm>
                  <a:off x="1149813" y="3694202"/>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1" name="타원 90">
                  <a:extLst>
                    <a:ext uri="{FF2B5EF4-FFF2-40B4-BE49-F238E27FC236}">
                      <a16:creationId xmlns:a16="http://schemas.microsoft.com/office/drawing/2014/main" xmlns="" id="{23D19398-F1E3-40B2-B161-B01645AD0442}"/>
                    </a:ext>
                  </a:extLst>
                </p:cNvPr>
                <p:cNvSpPr/>
                <p:nvPr/>
              </p:nvSpPr>
              <p:spPr>
                <a:xfrm>
                  <a:off x="1207969" y="3683016"/>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2" name="타원 91">
                  <a:extLst>
                    <a:ext uri="{FF2B5EF4-FFF2-40B4-BE49-F238E27FC236}">
                      <a16:creationId xmlns:a16="http://schemas.microsoft.com/office/drawing/2014/main" xmlns="" id="{A5E461E9-9D25-404A-B3FE-FC0BE3E5217D}"/>
                    </a:ext>
                  </a:extLst>
                </p:cNvPr>
                <p:cNvSpPr/>
                <p:nvPr/>
              </p:nvSpPr>
              <p:spPr>
                <a:xfrm>
                  <a:off x="1304214" y="3573536"/>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3" name="타원 92">
                  <a:extLst>
                    <a:ext uri="{FF2B5EF4-FFF2-40B4-BE49-F238E27FC236}">
                      <a16:creationId xmlns:a16="http://schemas.microsoft.com/office/drawing/2014/main" xmlns="" id="{EA1883D6-AD7C-44F3-BFC3-132C28C02ECC}"/>
                    </a:ext>
                  </a:extLst>
                </p:cNvPr>
                <p:cNvSpPr/>
                <p:nvPr/>
              </p:nvSpPr>
              <p:spPr>
                <a:xfrm>
                  <a:off x="1322116" y="3523492"/>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4" name="타원 93">
                  <a:extLst>
                    <a:ext uri="{FF2B5EF4-FFF2-40B4-BE49-F238E27FC236}">
                      <a16:creationId xmlns:a16="http://schemas.microsoft.com/office/drawing/2014/main" xmlns="" id="{609C9818-16E9-4C60-B198-928E5CE4857B}"/>
                    </a:ext>
                  </a:extLst>
                </p:cNvPr>
                <p:cNvSpPr/>
                <p:nvPr/>
              </p:nvSpPr>
              <p:spPr>
                <a:xfrm>
                  <a:off x="1372060" y="3482224"/>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5" name="타원 94">
                  <a:extLst>
                    <a:ext uri="{FF2B5EF4-FFF2-40B4-BE49-F238E27FC236}">
                      <a16:creationId xmlns:a16="http://schemas.microsoft.com/office/drawing/2014/main" xmlns="" id="{E8C68F57-9FA0-4614-8C2E-129F9BDE5EBD}"/>
                    </a:ext>
                  </a:extLst>
                </p:cNvPr>
                <p:cNvSpPr/>
                <p:nvPr/>
              </p:nvSpPr>
              <p:spPr>
                <a:xfrm>
                  <a:off x="1417046" y="3527513"/>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6" name="타원 95">
                  <a:extLst>
                    <a:ext uri="{FF2B5EF4-FFF2-40B4-BE49-F238E27FC236}">
                      <a16:creationId xmlns:a16="http://schemas.microsoft.com/office/drawing/2014/main" xmlns="" id="{19EB04DD-0A55-4EA1-88F7-99E4B4E8BD95}"/>
                    </a:ext>
                  </a:extLst>
                </p:cNvPr>
                <p:cNvSpPr/>
                <p:nvPr/>
              </p:nvSpPr>
              <p:spPr>
                <a:xfrm>
                  <a:off x="1487572" y="3496367"/>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36" name="그룹 35">
                <a:extLst>
                  <a:ext uri="{FF2B5EF4-FFF2-40B4-BE49-F238E27FC236}">
                    <a16:creationId xmlns:a16="http://schemas.microsoft.com/office/drawing/2014/main" xmlns="" id="{9D336129-8D22-4E80-B9A7-B37638575741}"/>
                  </a:ext>
                </a:extLst>
              </p:cNvPr>
              <p:cNvGrpSpPr/>
              <p:nvPr/>
            </p:nvGrpSpPr>
            <p:grpSpPr>
              <a:xfrm>
                <a:off x="4666458" y="3156803"/>
                <a:ext cx="576064" cy="361712"/>
                <a:chOff x="5570004" y="3147144"/>
                <a:chExt cx="576064" cy="361712"/>
              </a:xfrm>
            </p:grpSpPr>
            <p:sp>
              <p:nvSpPr>
                <p:cNvPr id="69" name="순서도: 데이터 68">
                  <a:extLst>
                    <a:ext uri="{FF2B5EF4-FFF2-40B4-BE49-F238E27FC236}">
                      <a16:creationId xmlns:a16="http://schemas.microsoft.com/office/drawing/2014/main" xmlns="" id="{E7E46764-8F25-449D-9060-0DDE35318FE4}"/>
                    </a:ext>
                  </a:extLst>
                </p:cNvPr>
                <p:cNvSpPr/>
                <p:nvPr/>
              </p:nvSpPr>
              <p:spPr>
                <a:xfrm>
                  <a:off x="5570004" y="3147144"/>
                  <a:ext cx="576064" cy="361712"/>
                </a:xfrm>
                <a:prstGeom prst="flowChartInputOutput">
                  <a:avLst/>
                </a:prstGeom>
                <a:solidFill>
                  <a:srgbClr val="EEEEED"/>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70" name="그룹 69">
                  <a:extLst>
                    <a:ext uri="{FF2B5EF4-FFF2-40B4-BE49-F238E27FC236}">
                      <a16:creationId xmlns:a16="http://schemas.microsoft.com/office/drawing/2014/main" xmlns="" id="{52138EFC-5D4D-4E34-B997-0A5C247E0F3E}"/>
                    </a:ext>
                  </a:extLst>
                </p:cNvPr>
                <p:cNvGrpSpPr/>
                <p:nvPr/>
              </p:nvGrpSpPr>
              <p:grpSpPr>
                <a:xfrm>
                  <a:off x="5785188" y="3350428"/>
                  <a:ext cx="145696" cy="32400"/>
                  <a:chOff x="5743500" y="3350428"/>
                  <a:chExt cx="145696" cy="32400"/>
                </a:xfrm>
              </p:grpSpPr>
              <p:sp>
                <p:nvSpPr>
                  <p:cNvPr id="71" name="타원 70">
                    <a:extLst>
                      <a:ext uri="{FF2B5EF4-FFF2-40B4-BE49-F238E27FC236}">
                        <a16:creationId xmlns:a16="http://schemas.microsoft.com/office/drawing/2014/main" xmlns="" id="{813CC386-9E2A-43A0-B13F-5E06408661FA}"/>
                      </a:ext>
                    </a:extLst>
                  </p:cNvPr>
                  <p:cNvSpPr/>
                  <p:nvPr/>
                </p:nvSpPr>
                <p:spPr>
                  <a:xfrm>
                    <a:off x="5743500" y="3350428"/>
                    <a:ext cx="32400" cy="32400"/>
                  </a:xfrm>
                  <a:prstGeom prst="ellipse">
                    <a:avLst/>
                  </a:prstGeom>
                  <a:solidFill>
                    <a:schemeClr val="tx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2" name="타원 71">
                    <a:extLst>
                      <a:ext uri="{FF2B5EF4-FFF2-40B4-BE49-F238E27FC236}">
                        <a16:creationId xmlns:a16="http://schemas.microsoft.com/office/drawing/2014/main" xmlns="" id="{5546A2F1-D8A5-4F5D-88FE-86365A065DC7}"/>
                      </a:ext>
                    </a:extLst>
                  </p:cNvPr>
                  <p:cNvSpPr/>
                  <p:nvPr/>
                </p:nvSpPr>
                <p:spPr>
                  <a:xfrm>
                    <a:off x="5800148" y="3350428"/>
                    <a:ext cx="32400" cy="32400"/>
                  </a:xfrm>
                  <a:prstGeom prst="ellipse">
                    <a:avLst/>
                  </a:prstGeom>
                  <a:solidFill>
                    <a:schemeClr val="tx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3" name="타원 72">
                    <a:extLst>
                      <a:ext uri="{FF2B5EF4-FFF2-40B4-BE49-F238E27FC236}">
                        <a16:creationId xmlns:a16="http://schemas.microsoft.com/office/drawing/2014/main" xmlns="" id="{73A4657D-848B-4056-B26E-3A94BE2667F0}"/>
                      </a:ext>
                    </a:extLst>
                  </p:cNvPr>
                  <p:cNvSpPr/>
                  <p:nvPr/>
                </p:nvSpPr>
                <p:spPr>
                  <a:xfrm>
                    <a:off x="5856796" y="3350428"/>
                    <a:ext cx="32400" cy="32400"/>
                  </a:xfrm>
                  <a:prstGeom prst="ellipse">
                    <a:avLst/>
                  </a:prstGeom>
                  <a:solidFill>
                    <a:schemeClr val="tx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grpSp>
            <p:nvGrpSpPr>
              <p:cNvPr id="37" name="그룹 36">
                <a:extLst>
                  <a:ext uri="{FF2B5EF4-FFF2-40B4-BE49-F238E27FC236}">
                    <a16:creationId xmlns:a16="http://schemas.microsoft.com/office/drawing/2014/main" xmlns="" id="{8F67506F-63AE-4F17-86E3-A5C5D9956E08}"/>
                  </a:ext>
                </a:extLst>
              </p:cNvPr>
              <p:cNvGrpSpPr/>
              <p:nvPr/>
            </p:nvGrpSpPr>
            <p:grpSpPr>
              <a:xfrm>
                <a:off x="4640252" y="3562285"/>
                <a:ext cx="576064" cy="361712"/>
                <a:chOff x="5570004" y="3552626"/>
                <a:chExt cx="576064" cy="361712"/>
              </a:xfrm>
            </p:grpSpPr>
            <p:sp>
              <p:nvSpPr>
                <p:cNvPr id="61" name="순서도: 데이터 60">
                  <a:extLst>
                    <a:ext uri="{FF2B5EF4-FFF2-40B4-BE49-F238E27FC236}">
                      <a16:creationId xmlns:a16="http://schemas.microsoft.com/office/drawing/2014/main" xmlns="" id="{71158055-0B21-4601-A361-20C2BF34B216}"/>
                    </a:ext>
                  </a:extLst>
                </p:cNvPr>
                <p:cNvSpPr/>
                <p:nvPr/>
              </p:nvSpPr>
              <p:spPr>
                <a:xfrm>
                  <a:off x="5570004" y="3552626"/>
                  <a:ext cx="576064" cy="361712"/>
                </a:xfrm>
                <a:prstGeom prst="flowChartInputOutput">
                  <a:avLst/>
                </a:prstGeom>
                <a:solidFill>
                  <a:srgbClr val="EEEEED"/>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62" name="그룹 61">
                  <a:extLst>
                    <a:ext uri="{FF2B5EF4-FFF2-40B4-BE49-F238E27FC236}">
                      <a16:creationId xmlns:a16="http://schemas.microsoft.com/office/drawing/2014/main" xmlns="" id="{FDE34254-CAB5-4DF2-BFB4-CCB652EEAD36}"/>
                    </a:ext>
                  </a:extLst>
                </p:cNvPr>
                <p:cNvGrpSpPr/>
                <p:nvPr/>
              </p:nvGrpSpPr>
              <p:grpSpPr>
                <a:xfrm>
                  <a:off x="5720429" y="3595483"/>
                  <a:ext cx="316837" cy="235499"/>
                  <a:chOff x="2947952" y="3490780"/>
                  <a:chExt cx="1080244" cy="522736"/>
                </a:xfrm>
              </p:grpSpPr>
              <p:cxnSp>
                <p:nvCxnSpPr>
                  <p:cNvPr id="67" name="직선 화살표 연결선 66">
                    <a:extLst>
                      <a:ext uri="{FF2B5EF4-FFF2-40B4-BE49-F238E27FC236}">
                        <a16:creationId xmlns:a16="http://schemas.microsoft.com/office/drawing/2014/main" xmlns="" id="{60CAD427-532F-4E3D-BC48-1277C778D43B}"/>
                      </a:ext>
                    </a:extLst>
                  </p:cNvPr>
                  <p:cNvCxnSpPr/>
                  <p:nvPr/>
                </p:nvCxnSpPr>
                <p:spPr>
                  <a:xfrm flipV="1">
                    <a:off x="2948969" y="3490780"/>
                    <a:ext cx="0" cy="522736"/>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xmlns="" id="{FAA2DCF4-DA0D-49F2-ABBC-AFD8F8D08B84}"/>
                      </a:ext>
                    </a:extLst>
                  </p:cNvPr>
                  <p:cNvCxnSpPr/>
                  <p:nvPr/>
                </p:nvCxnSpPr>
                <p:spPr>
                  <a:xfrm>
                    <a:off x="2947952" y="4013516"/>
                    <a:ext cx="1080244" cy="0"/>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63" name="타원 62">
                  <a:extLst>
                    <a:ext uri="{FF2B5EF4-FFF2-40B4-BE49-F238E27FC236}">
                      <a16:creationId xmlns:a16="http://schemas.microsoft.com/office/drawing/2014/main" xmlns="" id="{1D864CCE-FE05-43B8-86FA-37B104A14EB3}"/>
                    </a:ext>
                  </a:extLst>
                </p:cNvPr>
                <p:cNvSpPr/>
                <p:nvPr/>
              </p:nvSpPr>
              <p:spPr>
                <a:xfrm>
                  <a:off x="5736592" y="3722020"/>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4" name="타원 63">
                  <a:extLst>
                    <a:ext uri="{FF2B5EF4-FFF2-40B4-BE49-F238E27FC236}">
                      <a16:creationId xmlns:a16="http://schemas.microsoft.com/office/drawing/2014/main" xmlns="" id="{E7812770-9782-4B9C-80A7-7F1A695FA4FF}"/>
                    </a:ext>
                  </a:extLst>
                </p:cNvPr>
                <p:cNvSpPr/>
                <p:nvPr/>
              </p:nvSpPr>
              <p:spPr>
                <a:xfrm>
                  <a:off x="5833277" y="3762000"/>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5" name="타원 64">
                  <a:extLst>
                    <a:ext uri="{FF2B5EF4-FFF2-40B4-BE49-F238E27FC236}">
                      <a16:creationId xmlns:a16="http://schemas.microsoft.com/office/drawing/2014/main" xmlns="" id="{D74AA091-F3E4-4D68-B033-760B6CCC495E}"/>
                    </a:ext>
                  </a:extLst>
                </p:cNvPr>
                <p:cNvSpPr/>
                <p:nvPr/>
              </p:nvSpPr>
              <p:spPr>
                <a:xfrm>
                  <a:off x="5884242" y="3721495"/>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6" name="타원 65">
                  <a:extLst>
                    <a:ext uri="{FF2B5EF4-FFF2-40B4-BE49-F238E27FC236}">
                      <a16:creationId xmlns:a16="http://schemas.microsoft.com/office/drawing/2014/main" xmlns="" id="{D40E108B-E0DB-4969-8760-C5ABB25E005C}"/>
                    </a:ext>
                  </a:extLst>
                </p:cNvPr>
                <p:cNvSpPr/>
                <p:nvPr/>
              </p:nvSpPr>
              <p:spPr>
                <a:xfrm>
                  <a:off x="5917518" y="3667512"/>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38" name="그룹 37">
                <a:extLst>
                  <a:ext uri="{FF2B5EF4-FFF2-40B4-BE49-F238E27FC236}">
                    <a16:creationId xmlns:a16="http://schemas.microsoft.com/office/drawing/2014/main" xmlns="" id="{8B800139-C5BF-4FE0-83E3-FF90B7F12701}"/>
                  </a:ext>
                </a:extLst>
              </p:cNvPr>
              <p:cNvGrpSpPr/>
              <p:nvPr/>
            </p:nvGrpSpPr>
            <p:grpSpPr>
              <a:xfrm>
                <a:off x="4650089" y="3969228"/>
                <a:ext cx="576064" cy="361712"/>
                <a:chOff x="5570004" y="3566028"/>
                <a:chExt cx="576064" cy="361712"/>
              </a:xfrm>
            </p:grpSpPr>
            <p:sp>
              <p:nvSpPr>
                <p:cNvPr id="53" name="순서도: 데이터 52">
                  <a:extLst>
                    <a:ext uri="{FF2B5EF4-FFF2-40B4-BE49-F238E27FC236}">
                      <a16:creationId xmlns:a16="http://schemas.microsoft.com/office/drawing/2014/main" xmlns="" id="{88CE9C76-F6AA-4C76-B199-1F3F6BCD64A0}"/>
                    </a:ext>
                  </a:extLst>
                </p:cNvPr>
                <p:cNvSpPr/>
                <p:nvPr/>
              </p:nvSpPr>
              <p:spPr>
                <a:xfrm>
                  <a:off x="5570004" y="3566028"/>
                  <a:ext cx="576064" cy="361712"/>
                </a:xfrm>
                <a:prstGeom prst="flowChartInputOutput">
                  <a:avLst/>
                </a:prstGeom>
                <a:solidFill>
                  <a:srgbClr val="EEEEED"/>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54" name="그룹 53">
                  <a:extLst>
                    <a:ext uri="{FF2B5EF4-FFF2-40B4-BE49-F238E27FC236}">
                      <a16:creationId xmlns:a16="http://schemas.microsoft.com/office/drawing/2014/main" xmlns="" id="{F7B3B36C-C9DF-43B8-B3E7-6AAB672164AA}"/>
                    </a:ext>
                  </a:extLst>
                </p:cNvPr>
                <p:cNvGrpSpPr/>
                <p:nvPr/>
              </p:nvGrpSpPr>
              <p:grpSpPr>
                <a:xfrm>
                  <a:off x="5720429" y="3595483"/>
                  <a:ext cx="316837" cy="235499"/>
                  <a:chOff x="2947952" y="3490780"/>
                  <a:chExt cx="1080244" cy="522736"/>
                </a:xfrm>
              </p:grpSpPr>
              <p:cxnSp>
                <p:nvCxnSpPr>
                  <p:cNvPr id="59" name="직선 화살표 연결선 58">
                    <a:extLst>
                      <a:ext uri="{FF2B5EF4-FFF2-40B4-BE49-F238E27FC236}">
                        <a16:creationId xmlns:a16="http://schemas.microsoft.com/office/drawing/2014/main" xmlns="" id="{0954D54D-B97D-4ADD-ACE7-FF64941726E1}"/>
                      </a:ext>
                    </a:extLst>
                  </p:cNvPr>
                  <p:cNvCxnSpPr/>
                  <p:nvPr/>
                </p:nvCxnSpPr>
                <p:spPr>
                  <a:xfrm flipV="1">
                    <a:off x="2948969" y="3490780"/>
                    <a:ext cx="0" cy="522736"/>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xmlns="" id="{6B1ED8C8-9BFF-4586-8532-0F0B5B5F3730}"/>
                      </a:ext>
                    </a:extLst>
                  </p:cNvPr>
                  <p:cNvCxnSpPr/>
                  <p:nvPr/>
                </p:nvCxnSpPr>
                <p:spPr>
                  <a:xfrm>
                    <a:off x="2947952" y="4013516"/>
                    <a:ext cx="1080244" cy="0"/>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5" name="타원 54">
                  <a:extLst>
                    <a:ext uri="{FF2B5EF4-FFF2-40B4-BE49-F238E27FC236}">
                      <a16:creationId xmlns:a16="http://schemas.microsoft.com/office/drawing/2014/main" xmlns="" id="{C01D797C-8060-4008-814E-9909598905F6}"/>
                    </a:ext>
                  </a:extLst>
                </p:cNvPr>
                <p:cNvSpPr/>
                <p:nvPr/>
              </p:nvSpPr>
              <p:spPr>
                <a:xfrm>
                  <a:off x="5743563" y="3684451"/>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6" name="타원 55">
                  <a:extLst>
                    <a:ext uri="{FF2B5EF4-FFF2-40B4-BE49-F238E27FC236}">
                      <a16:creationId xmlns:a16="http://schemas.microsoft.com/office/drawing/2014/main" xmlns="" id="{A39CCB6A-4350-4118-8609-4B8A091CD922}"/>
                    </a:ext>
                  </a:extLst>
                </p:cNvPr>
                <p:cNvSpPr/>
                <p:nvPr/>
              </p:nvSpPr>
              <p:spPr>
                <a:xfrm>
                  <a:off x="5845082" y="3762000"/>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7" name="타원 56">
                  <a:extLst>
                    <a:ext uri="{FF2B5EF4-FFF2-40B4-BE49-F238E27FC236}">
                      <a16:creationId xmlns:a16="http://schemas.microsoft.com/office/drawing/2014/main" xmlns="" id="{947EA41B-A804-4CCD-98EF-4C13532B59B7}"/>
                    </a:ext>
                  </a:extLst>
                </p:cNvPr>
                <p:cNvSpPr/>
                <p:nvPr/>
              </p:nvSpPr>
              <p:spPr>
                <a:xfrm>
                  <a:off x="5917518" y="3712957"/>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8" name="타원 57">
                  <a:extLst>
                    <a:ext uri="{FF2B5EF4-FFF2-40B4-BE49-F238E27FC236}">
                      <a16:creationId xmlns:a16="http://schemas.microsoft.com/office/drawing/2014/main" xmlns="" id="{C38815D8-E9BA-4A57-BB2A-9BD863D33D78}"/>
                    </a:ext>
                  </a:extLst>
                </p:cNvPr>
                <p:cNvSpPr/>
                <p:nvPr/>
              </p:nvSpPr>
              <p:spPr>
                <a:xfrm>
                  <a:off x="5805921" y="3684451"/>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39" name="직사각형 38">
                <a:extLst>
                  <a:ext uri="{FF2B5EF4-FFF2-40B4-BE49-F238E27FC236}">
                    <a16:creationId xmlns:a16="http://schemas.microsoft.com/office/drawing/2014/main" xmlns="" id="{F840A3C3-B220-460A-A9E9-B9F8FBADB418}"/>
                  </a:ext>
                </a:extLst>
              </p:cNvPr>
              <p:cNvSpPr/>
              <p:nvPr/>
            </p:nvSpPr>
            <p:spPr>
              <a:xfrm>
                <a:off x="2589684" y="4749960"/>
                <a:ext cx="1048636" cy="546252"/>
              </a:xfrm>
              <a:prstGeom prst="rect">
                <a:avLst/>
              </a:prstGeom>
              <a:solidFill>
                <a:srgbClr val="EEEEED"/>
              </a:solidFill>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300" b="1" dirty="0">
                    <a:latin typeface="SamsungOne 400" panose="020B0503030303020204" pitchFamily="34" charset="0"/>
                  </a:rPr>
                  <a:t>Problem Research</a:t>
                </a:r>
                <a:endParaRPr lang="ko-KR" altLang="en-US" sz="1300" b="1" dirty="0">
                  <a:latin typeface="SamsungOne 400" panose="020B0503030303020204" pitchFamily="34" charset="0"/>
                </a:endParaRPr>
              </a:p>
            </p:txBody>
          </p:sp>
          <p:sp>
            <p:nvSpPr>
              <p:cNvPr id="40" name="직사각형 39">
                <a:extLst>
                  <a:ext uri="{FF2B5EF4-FFF2-40B4-BE49-F238E27FC236}">
                    <a16:creationId xmlns:a16="http://schemas.microsoft.com/office/drawing/2014/main" xmlns="" id="{FE2736CF-E6C0-4ABA-AA41-89846D4494FB}"/>
                  </a:ext>
                </a:extLst>
              </p:cNvPr>
              <p:cNvSpPr/>
              <p:nvPr/>
            </p:nvSpPr>
            <p:spPr>
              <a:xfrm>
                <a:off x="4180579" y="4749960"/>
                <a:ext cx="1547822" cy="546252"/>
              </a:xfrm>
              <a:prstGeom prst="rect">
                <a:avLst/>
              </a:prstGeom>
              <a:solidFill>
                <a:srgbClr val="EEEEED"/>
              </a:solidFill>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200" b="1" dirty="0">
                    <a:solidFill>
                      <a:schemeClr val="tx1"/>
                    </a:solidFill>
                    <a:latin typeface="SamsungOne 400" panose="020B0503030303020204" pitchFamily="34" charset="0"/>
                  </a:rPr>
                  <a:t>Online Machine Learning Algorithm Training</a:t>
                </a:r>
                <a:endParaRPr lang="ko-KR" altLang="en-US" sz="1200" b="1" dirty="0">
                  <a:solidFill>
                    <a:schemeClr val="tx1"/>
                  </a:solidFill>
                  <a:latin typeface="SamsungOne 400" panose="020B0503030303020204" pitchFamily="34" charset="0"/>
                </a:endParaRPr>
              </a:p>
            </p:txBody>
          </p:sp>
          <p:sp>
            <p:nvSpPr>
              <p:cNvPr id="41" name="직사각형 40">
                <a:extLst>
                  <a:ext uri="{FF2B5EF4-FFF2-40B4-BE49-F238E27FC236}">
                    <a16:creationId xmlns:a16="http://schemas.microsoft.com/office/drawing/2014/main" xmlns="" id="{C5BAF369-ACF8-4372-AEE8-D714074E1B03}"/>
                  </a:ext>
                </a:extLst>
              </p:cNvPr>
              <p:cNvSpPr/>
              <p:nvPr/>
            </p:nvSpPr>
            <p:spPr>
              <a:xfrm>
                <a:off x="3968147" y="5641302"/>
                <a:ext cx="929588" cy="546252"/>
              </a:xfrm>
              <a:prstGeom prst="rect">
                <a:avLst/>
              </a:prstGeom>
              <a:solidFill>
                <a:srgbClr val="EEEEED"/>
              </a:solidFill>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300" b="1" dirty="0">
                    <a:latin typeface="SamsungOne 400" panose="020B0503030303020204" pitchFamily="34" charset="0"/>
                  </a:rPr>
                  <a:t>Error Analysis</a:t>
                </a:r>
                <a:endParaRPr lang="ko-KR" altLang="en-US" sz="1300" b="1" dirty="0">
                  <a:latin typeface="SamsungOne 400" panose="020B0503030303020204" pitchFamily="34" charset="0"/>
                </a:endParaRPr>
              </a:p>
            </p:txBody>
          </p:sp>
          <p:sp>
            <p:nvSpPr>
              <p:cNvPr id="42" name="직사각형 41">
                <a:extLst>
                  <a:ext uri="{FF2B5EF4-FFF2-40B4-BE49-F238E27FC236}">
                    <a16:creationId xmlns:a16="http://schemas.microsoft.com/office/drawing/2014/main" xmlns="" id="{E3EC6DEC-152B-44EE-A302-8D9578D5B305}"/>
                  </a:ext>
                </a:extLst>
              </p:cNvPr>
              <p:cNvSpPr/>
              <p:nvPr/>
            </p:nvSpPr>
            <p:spPr>
              <a:xfrm>
                <a:off x="6475343" y="3628127"/>
                <a:ext cx="1178568" cy="546252"/>
              </a:xfrm>
              <a:prstGeom prst="rect">
                <a:avLst/>
              </a:prstGeom>
              <a:solidFill>
                <a:srgbClr val="EEEEED"/>
              </a:solidFill>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400" b="1" dirty="0">
                    <a:latin typeface="SamsungOne 400" panose="020B0503030303020204" pitchFamily="34" charset="0"/>
                  </a:rPr>
                  <a:t>Launching</a:t>
                </a:r>
                <a:endParaRPr lang="ko-KR" altLang="en-US" sz="1400" b="1" dirty="0">
                  <a:latin typeface="SamsungOne 400" panose="020B0503030303020204" pitchFamily="34" charset="0"/>
                </a:endParaRPr>
              </a:p>
            </p:txBody>
          </p:sp>
          <p:sp>
            <p:nvSpPr>
              <p:cNvPr id="43" name="순서도: 판단 42">
                <a:extLst>
                  <a:ext uri="{FF2B5EF4-FFF2-40B4-BE49-F238E27FC236}">
                    <a16:creationId xmlns:a16="http://schemas.microsoft.com/office/drawing/2014/main" xmlns="" id="{8560B39B-80D6-49F4-970C-D5942D52274F}"/>
                  </a:ext>
                </a:extLst>
              </p:cNvPr>
              <p:cNvSpPr/>
              <p:nvPr/>
            </p:nvSpPr>
            <p:spPr>
              <a:xfrm>
                <a:off x="6040626" y="4642251"/>
                <a:ext cx="2043342" cy="761670"/>
              </a:xfrm>
              <a:prstGeom prst="flowChartDecision">
                <a:avLst/>
              </a:prstGeom>
              <a:solidFill>
                <a:srgbClr val="EEEEED"/>
              </a:solidFill>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300" b="1" dirty="0">
                    <a:latin typeface="SamsungOne 400" panose="020B0503030303020204" pitchFamily="34" charset="0"/>
                  </a:rPr>
                  <a:t>Solution Evaluation</a:t>
                </a:r>
                <a:endParaRPr lang="ko-KR" altLang="en-US" sz="1300" b="1" dirty="0">
                  <a:latin typeface="SamsungOne 400" panose="020B0503030303020204" pitchFamily="34" charset="0"/>
                </a:endParaRPr>
              </a:p>
            </p:txBody>
          </p:sp>
          <p:cxnSp>
            <p:nvCxnSpPr>
              <p:cNvPr id="44" name="직선 화살표 연결선 43">
                <a:extLst>
                  <a:ext uri="{FF2B5EF4-FFF2-40B4-BE49-F238E27FC236}">
                    <a16:creationId xmlns:a16="http://schemas.microsoft.com/office/drawing/2014/main" xmlns="" id="{67FAC3E9-194B-4212-BE50-1959744383BC}"/>
                  </a:ext>
                </a:extLst>
              </p:cNvPr>
              <p:cNvCxnSpPr>
                <a:cxnSpLocks/>
                <a:stCxn id="74" idx="5"/>
              </p:cNvCxnSpPr>
              <p:nvPr/>
            </p:nvCxnSpPr>
            <p:spPr>
              <a:xfrm>
                <a:off x="3796978" y="3744083"/>
                <a:ext cx="735231" cy="0"/>
              </a:xfrm>
              <a:prstGeom prst="straightConnector1">
                <a:avLst/>
              </a:prstGeom>
              <a:ln w="28575">
                <a:solidFill>
                  <a:schemeClr val="accent5"/>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xmlns="" id="{DDF08B86-EB08-4B36-B3F1-2D58E0BE750E}"/>
                  </a:ext>
                </a:extLst>
              </p:cNvPr>
              <p:cNvCxnSpPr>
                <a:cxnSpLocks/>
                <a:stCxn id="39" idx="3"/>
                <a:endCxn id="40" idx="1"/>
              </p:cNvCxnSpPr>
              <p:nvPr/>
            </p:nvCxnSpPr>
            <p:spPr>
              <a:xfrm>
                <a:off x="3638320" y="5023086"/>
                <a:ext cx="542259"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xmlns="" id="{0A5C70E9-6F22-416E-901B-9C6D56D06587}"/>
                  </a:ext>
                </a:extLst>
              </p:cNvPr>
              <p:cNvCxnSpPr>
                <a:cxnSpLocks/>
                <a:stCxn id="40" idx="3"/>
                <a:endCxn id="43" idx="1"/>
              </p:cNvCxnSpPr>
              <p:nvPr/>
            </p:nvCxnSpPr>
            <p:spPr>
              <a:xfrm>
                <a:off x="5728401" y="5023086"/>
                <a:ext cx="312225"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xmlns="" id="{483CE17E-BAE6-448D-9258-0F8A082EA1EE}"/>
                  </a:ext>
                </a:extLst>
              </p:cNvPr>
              <p:cNvCxnSpPr>
                <a:cxnSpLocks/>
                <a:stCxn id="43" idx="0"/>
                <a:endCxn id="42" idx="2"/>
              </p:cNvCxnSpPr>
              <p:nvPr/>
            </p:nvCxnSpPr>
            <p:spPr>
              <a:xfrm flipV="1">
                <a:off x="7062297" y="4174379"/>
                <a:ext cx="2330" cy="467872"/>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연결선: 꺾임 92">
                <a:extLst>
                  <a:ext uri="{FF2B5EF4-FFF2-40B4-BE49-F238E27FC236}">
                    <a16:creationId xmlns:a16="http://schemas.microsoft.com/office/drawing/2014/main" xmlns="" id="{EFC726A3-4A1F-499B-838B-30C93A0B8AB6}"/>
                  </a:ext>
                </a:extLst>
              </p:cNvPr>
              <p:cNvCxnSpPr>
                <a:cxnSpLocks/>
                <a:stCxn id="43" idx="2"/>
                <a:endCxn id="41" idx="3"/>
              </p:cNvCxnSpPr>
              <p:nvPr/>
            </p:nvCxnSpPr>
            <p:spPr>
              <a:xfrm rot="5400000">
                <a:off x="5724763" y="4576893"/>
                <a:ext cx="510507" cy="2164562"/>
              </a:xfrm>
              <a:prstGeom prst="bentConnector2">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꺾임 94">
                <a:extLst>
                  <a:ext uri="{FF2B5EF4-FFF2-40B4-BE49-F238E27FC236}">
                    <a16:creationId xmlns:a16="http://schemas.microsoft.com/office/drawing/2014/main" xmlns="" id="{605D7D70-FB04-4A18-ADEA-AE15A4A8A66F}"/>
                  </a:ext>
                </a:extLst>
              </p:cNvPr>
              <p:cNvCxnSpPr>
                <a:cxnSpLocks/>
                <a:stCxn id="41" idx="1"/>
                <a:endCxn id="39" idx="2"/>
              </p:cNvCxnSpPr>
              <p:nvPr/>
            </p:nvCxnSpPr>
            <p:spPr>
              <a:xfrm rot="10800000">
                <a:off x="3114003" y="5296212"/>
                <a:ext cx="854145" cy="618216"/>
              </a:xfrm>
              <a:prstGeom prst="bentConnector2">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xmlns="" id="{E5C5F053-0633-4C72-972B-9307D4378B71}"/>
                  </a:ext>
                </a:extLst>
              </p:cNvPr>
              <p:cNvCxnSpPr>
                <a:cxnSpLocks/>
                <a:endCxn id="40" idx="0"/>
              </p:cNvCxnSpPr>
              <p:nvPr/>
            </p:nvCxnSpPr>
            <p:spPr>
              <a:xfrm>
                <a:off x="4954490" y="4333579"/>
                <a:ext cx="0" cy="416381"/>
              </a:xfrm>
              <a:prstGeom prst="straightConnector1">
                <a:avLst/>
              </a:prstGeom>
              <a:ln w="28575">
                <a:solidFill>
                  <a:schemeClr val="accent5"/>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51" name="그림 50">
                <a:extLst>
                  <a:ext uri="{FF2B5EF4-FFF2-40B4-BE49-F238E27FC236}">
                    <a16:creationId xmlns:a16="http://schemas.microsoft.com/office/drawing/2014/main" xmlns="" id="{DED967BD-BF9F-4D16-ACC5-0A1978ADE33A}"/>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94523" y="5474876"/>
                <a:ext cx="360000" cy="360000"/>
              </a:xfrm>
              <a:prstGeom prst="rect">
                <a:avLst/>
              </a:prstGeom>
            </p:spPr>
          </p:pic>
          <p:pic>
            <p:nvPicPr>
              <p:cNvPr id="52" name="그림 51">
                <a:extLst>
                  <a:ext uri="{FF2B5EF4-FFF2-40B4-BE49-F238E27FC236}">
                    <a16:creationId xmlns:a16="http://schemas.microsoft.com/office/drawing/2014/main" xmlns="" id="{A0F4BB74-51CA-4ED9-9DF2-FB97F4DFD4BF}"/>
                  </a:ext>
                </a:extLst>
              </p:cNvPr>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194523" y="4282044"/>
                <a:ext cx="360000" cy="360000"/>
              </a:xfrm>
              <a:prstGeom prst="rect">
                <a:avLst/>
              </a:prstGeom>
            </p:spPr>
          </p:pic>
        </p:grpSp>
      </p:grpSp>
      <p:sp>
        <p:nvSpPr>
          <p:cNvPr id="98" name="직사각형 97">
            <a:extLst>
              <a:ext uri="{FF2B5EF4-FFF2-40B4-BE49-F238E27FC236}">
                <a16:creationId xmlns:a16="http://schemas.microsoft.com/office/drawing/2014/main" xmlns="" id="{A9796C35-2F2C-42B0-A24D-2F070F8424F7}"/>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Batch Learning and Online Learning</a:t>
            </a:r>
          </a:p>
        </p:txBody>
      </p:sp>
    </p:spTree>
    <p:custDataLst>
      <p:tags r:id="rId1"/>
    </p:custDataLst>
    <p:extLst>
      <p:ext uri="{BB962C8B-B14F-4D97-AF65-F5344CB8AC3E}">
        <p14:creationId xmlns:p14="http://schemas.microsoft.com/office/powerpoint/2010/main" val="38438891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xmlns="" id="{D8BF98C4-B566-4812-B5F0-560CFBA969E7}"/>
              </a:ext>
            </a:extLst>
          </p:cNvPr>
          <p:cNvSpPr/>
          <p:nvPr/>
        </p:nvSpPr>
        <p:spPr>
          <a:xfrm>
            <a:off x="702940" y="1700808"/>
            <a:ext cx="8632825"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b="1" dirty="0">
                <a:solidFill>
                  <a:srgbClr val="1429A0"/>
                </a:solidFill>
                <a:latin typeface="SamsungOne 400" panose="020B0503030303020204" pitchFamily="34" charset="0"/>
                <a:ea typeface="SamsungOne 400" panose="020B0503030303020204" pitchFamily="34" charset="0"/>
              </a:rPr>
              <a:t>Instance-based Learning: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system learns by remembering training samples. It is generalized by comparing new data and learned samples using similarity measurements. </a:t>
            </a:r>
          </a:p>
          <a:p>
            <a:pPr marL="182563" indent="-182563">
              <a:spcAft>
                <a:spcPts val="800"/>
              </a:spcAft>
              <a:buClr>
                <a:srgbClr val="193EB0"/>
              </a:buClr>
              <a:buFont typeface="SamsungOne 400" panose="020B0503030303020204" pitchFamily="34" charset="0"/>
              <a:buChar char="‣"/>
            </a:pPr>
            <a:r>
              <a:rPr lang="en-US" altLang="ko-KR" sz="1300" b="1" dirty="0">
                <a:solidFill>
                  <a:srgbClr val="1429A0"/>
                </a:solidFill>
                <a:latin typeface="SamsungOne 400" panose="020B0503030303020204" pitchFamily="34" charset="0"/>
                <a:ea typeface="SamsungOne 400" panose="020B0503030303020204" pitchFamily="34" charset="0"/>
              </a:rPr>
              <a:t>Model-based Learning: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system creates a model from a sample and uses it for prediction.</a:t>
            </a:r>
          </a:p>
        </p:txBody>
      </p:sp>
      <p:grpSp>
        <p:nvGrpSpPr>
          <p:cNvPr id="15" name="그룹 14">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1.5. Types and Choices of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3" name="그룹 2">
            <a:extLst>
              <a:ext uri="{FF2B5EF4-FFF2-40B4-BE49-F238E27FC236}">
                <a16:creationId xmlns:a16="http://schemas.microsoft.com/office/drawing/2014/main" xmlns="" id="{B2768B2B-67D7-4DE5-B5AB-E4FC92B2133C}"/>
              </a:ext>
            </a:extLst>
          </p:cNvPr>
          <p:cNvGrpSpPr/>
          <p:nvPr/>
        </p:nvGrpSpPr>
        <p:grpSpPr>
          <a:xfrm>
            <a:off x="702940" y="2708920"/>
            <a:ext cx="8635058" cy="2673588"/>
            <a:chOff x="702940" y="3131676"/>
            <a:chExt cx="8635058" cy="2673588"/>
          </a:xfrm>
        </p:grpSpPr>
        <p:grpSp>
          <p:nvGrpSpPr>
            <p:cNvPr id="18" name="그룹 17"/>
            <p:cNvGrpSpPr/>
            <p:nvPr/>
          </p:nvGrpSpPr>
          <p:grpSpPr>
            <a:xfrm>
              <a:off x="702940" y="3131676"/>
              <a:ext cx="8635058" cy="2673588"/>
              <a:chOff x="702940" y="2627620"/>
              <a:chExt cx="8635058" cy="2673588"/>
            </a:xfrm>
          </p:grpSpPr>
          <p:sp>
            <p:nvSpPr>
              <p:cNvPr id="19" name="직사각형 18"/>
              <p:cNvSpPr/>
              <p:nvPr/>
            </p:nvSpPr>
            <p:spPr>
              <a:xfrm>
                <a:off x="5198325" y="2788512"/>
                <a:ext cx="4139673" cy="2512696"/>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직사각형 9">
                <a:extLst>
                  <a:ext uri="{FF2B5EF4-FFF2-40B4-BE49-F238E27FC236}">
                    <a16:creationId xmlns:a16="http://schemas.microsoft.com/office/drawing/2014/main" xmlns="" id="{19D09BE8-181E-4B71-8FF9-8CE3E133865B}"/>
                  </a:ext>
                </a:extLst>
              </p:cNvPr>
              <p:cNvSpPr/>
              <p:nvPr/>
            </p:nvSpPr>
            <p:spPr>
              <a:xfrm>
                <a:off x="6103540" y="2627620"/>
                <a:ext cx="2295042" cy="338554"/>
              </a:xfrm>
              <a:prstGeom prst="rect">
                <a:avLst/>
              </a:prstGeom>
              <a:solidFill>
                <a:schemeClr val="bg1"/>
              </a:solidFill>
            </p:spPr>
            <p:txBody>
              <a:bodyPr wrap="square">
                <a:spAutoFit/>
              </a:bodyPr>
              <a:lstStyle/>
              <a:p>
                <a:pPr algn="ctr"/>
                <a:r>
                  <a:rPr lang="en-US" altLang="ko-KR" sz="1600" b="1" dirty="0">
                    <a:solidFill>
                      <a:srgbClr val="1429A0"/>
                    </a:solidFill>
                    <a:latin typeface="SamsungOne 400" pitchFamily="34" charset="0"/>
                    <a:ea typeface="SamsungOne 400" pitchFamily="34" charset="0"/>
                  </a:rPr>
                  <a:t>Model-based Learning</a:t>
                </a:r>
                <a:endParaRPr lang="ko-KR" altLang="en-US" sz="1600" b="1" dirty="0">
                  <a:solidFill>
                    <a:srgbClr val="1429A0"/>
                  </a:solidFill>
                  <a:latin typeface="SamsungOne 400" pitchFamily="34" charset="0"/>
                  <a:ea typeface="SamsungOne 400" pitchFamily="34" charset="0"/>
                </a:endParaRPr>
              </a:p>
            </p:txBody>
          </p:sp>
          <p:sp>
            <p:nvSpPr>
              <p:cNvPr id="21" name="직사각형 20"/>
              <p:cNvSpPr/>
              <p:nvPr/>
            </p:nvSpPr>
            <p:spPr>
              <a:xfrm>
                <a:off x="702940" y="2788512"/>
                <a:ext cx="4139673" cy="251269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직사각형 9">
                <a:extLst>
                  <a:ext uri="{FF2B5EF4-FFF2-40B4-BE49-F238E27FC236}">
                    <a16:creationId xmlns:a16="http://schemas.microsoft.com/office/drawing/2014/main" xmlns="" id="{19D09BE8-181E-4B71-8FF9-8CE3E133865B}"/>
                  </a:ext>
                </a:extLst>
              </p:cNvPr>
              <p:cNvSpPr/>
              <p:nvPr/>
            </p:nvSpPr>
            <p:spPr>
              <a:xfrm>
                <a:off x="1548640" y="2627620"/>
                <a:ext cx="2448272" cy="338554"/>
              </a:xfrm>
              <a:prstGeom prst="rect">
                <a:avLst/>
              </a:prstGeom>
              <a:solidFill>
                <a:schemeClr val="bg1"/>
              </a:solidFill>
            </p:spPr>
            <p:txBody>
              <a:bodyPr wrap="square">
                <a:spAutoFit/>
              </a:bodyPr>
              <a:lstStyle/>
              <a:p>
                <a:pPr algn="ctr"/>
                <a:r>
                  <a:rPr lang="en-US" altLang="ko-KR" sz="1600" b="1" dirty="0">
                    <a:solidFill>
                      <a:srgbClr val="1429A0"/>
                    </a:solidFill>
                    <a:latin typeface="SamsungOne 400" pitchFamily="34" charset="0"/>
                    <a:ea typeface="SamsungOne 400" pitchFamily="34" charset="0"/>
                  </a:rPr>
                  <a:t>Instance-based Learning</a:t>
                </a:r>
                <a:endParaRPr lang="ko-KR" altLang="en-US" sz="1600" b="1" dirty="0">
                  <a:solidFill>
                    <a:srgbClr val="1429A0"/>
                  </a:solidFill>
                  <a:latin typeface="SamsungOne 400" pitchFamily="34" charset="0"/>
                  <a:ea typeface="SamsungOne 400" pitchFamily="34" charset="0"/>
                </a:endParaRPr>
              </a:p>
            </p:txBody>
          </p:sp>
          <p:pic>
            <p:nvPicPr>
              <p:cNvPr id="23" name="그림 22"/>
              <p:cNvPicPr>
                <a:picLocks noChangeAspect="1"/>
              </p:cNvPicPr>
              <p:nvPr/>
            </p:nvPicPr>
            <p:blipFill rotWithShape="1">
              <a:blip r:embed="rId4">
                <a:extLst>
                  <a:ext uri="{28A0092B-C50C-407E-A947-70E740481C1C}">
                    <a14:useLocalDpi xmlns:a14="http://schemas.microsoft.com/office/drawing/2010/main" val="0"/>
                  </a:ext>
                </a:extLst>
              </a:blip>
              <a:srcRect l="8101" t="26179" r="55119" b="19039"/>
              <a:stretch/>
            </p:blipFill>
            <p:spPr>
              <a:xfrm>
                <a:off x="846956" y="3216096"/>
                <a:ext cx="3857391" cy="1956698"/>
              </a:xfrm>
              <a:prstGeom prst="rect">
                <a:avLst/>
              </a:prstGeom>
            </p:spPr>
          </p:pic>
          <p:sp>
            <p:nvSpPr>
              <p:cNvPr id="24" name="TextBox 23">
                <a:extLst>
                  <a:ext uri="{FF2B5EF4-FFF2-40B4-BE49-F238E27FC236}">
                    <a16:creationId xmlns:a16="http://schemas.microsoft.com/office/drawing/2014/main" xmlns="" id="{6C154D4E-2B2C-40C6-9E64-42C488565869}"/>
                  </a:ext>
                </a:extLst>
              </p:cNvPr>
              <p:cNvSpPr txBox="1"/>
              <p:nvPr/>
            </p:nvSpPr>
            <p:spPr>
              <a:xfrm>
                <a:off x="829822" y="3271429"/>
                <a:ext cx="1241269" cy="200055"/>
              </a:xfrm>
              <a:prstGeom prst="rect">
                <a:avLst/>
              </a:prstGeom>
              <a:solidFill>
                <a:schemeClr val="bg1"/>
              </a:solidFill>
            </p:spPr>
            <p:txBody>
              <a:bodyPr wrap="square" lIns="0" tIns="0" rIns="0" bIns="0">
                <a:spAutoFit/>
              </a:bodyPr>
              <a:lstStyle/>
              <a:p>
                <a:pPr algn="ctr"/>
                <a:r>
                  <a:rPr lang="en-US" altLang="ko-KR" sz="1300" b="1" dirty="0">
                    <a:solidFill>
                      <a:prstClr val="black">
                        <a:lumMod val="85000"/>
                        <a:lumOff val="15000"/>
                      </a:prstClr>
                    </a:solidFill>
                    <a:latin typeface="SamsungOne 400" panose="020B0503030303020204" pitchFamily="34" charset="0"/>
                  </a:rPr>
                  <a:t>Characteristic 2</a:t>
                </a:r>
                <a:endParaRPr lang="ko-KR" altLang="en-US" sz="1300" b="1" dirty="0">
                  <a:solidFill>
                    <a:prstClr val="black">
                      <a:lumMod val="85000"/>
                      <a:lumOff val="15000"/>
                    </a:prstClr>
                  </a:solidFill>
                  <a:latin typeface="SamsungOne 400" panose="020B0503030303020204" pitchFamily="34" charset="0"/>
                </a:endParaRPr>
              </a:p>
            </p:txBody>
          </p:sp>
          <p:sp>
            <p:nvSpPr>
              <p:cNvPr id="25" name="TextBox 24">
                <a:extLst>
                  <a:ext uri="{FF2B5EF4-FFF2-40B4-BE49-F238E27FC236}">
                    <a16:creationId xmlns:a16="http://schemas.microsoft.com/office/drawing/2014/main" xmlns="" id="{548F56C7-8571-469B-BE33-906AEC0D09D4}"/>
                  </a:ext>
                </a:extLst>
              </p:cNvPr>
              <p:cNvSpPr txBox="1"/>
              <p:nvPr/>
            </p:nvSpPr>
            <p:spPr>
              <a:xfrm>
                <a:off x="3427811" y="5030676"/>
                <a:ext cx="1276536" cy="200055"/>
              </a:xfrm>
              <a:prstGeom prst="rect">
                <a:avLst/>
              </a:prstGeom>
              <a:solidFill>
                <a:schemeClr val="bg1"/>
              </a:solidFill>
            </p:spPr>
            <p:txBody>
              <a:bodyPr wrap="square" lIns="0" tIns="0" rIns="0" bIns="0">
                <a:spAutoFit/>
              </a:bodyPr>
              <a:lstStyle/>
              <a:p>
                <a:pPr algn="ctr"/>
                <a:r>
                  <a:rPr lang="en-US" altLang="ko-KR" sz="1300" b="1" dirty="0">
                    <a:solidFill>
                      <a:prstClr val="black">
                        <a:lumMod val="85000"/>
                        <a:lumOff val="15000"/>
                      </a:prstClr>
                    </a:solidFill>
                    <a:latin typeface="SamsungOne 400" panose="020B0503030303020204" pitchFamily="34" charset="0"/>
                  </a:rPr>
                  <a:t>Characteristic 1</a:t>
                </a:r>
                <a:endParaRPr lang="ko-KR" altLang="en-US" sz="1300" b="1" dirty="0">
                  <a:solidFill>
                    <a:prstClr val="black">
                      <a:lumMod val="85000"/>
                      <a:lumOff val="15000"/>
                    </a:prstClr>
                  </a:solidFill>
                  <a:latin typeface="SamsungOne 400" panose="020B0503030303020204" pitchFamily="34" charset="0"/>
                </a:endParaRPr>
              </a:p>
            </p:txBody>
          </p:sp>
          <p:sp>
            <p:nvSpPr>
              <p:cNvPr id="26" name="TextBox 25">
                <a:extLst>
                  <a:ext uri="{FF2B5EF4-FFF2-40B4-BE49-F238E27FC236}">
                    <a16:creationId xmlns:a16="http://schemas.microsoft.com/office/drawing/2014/main" xmlns="" id="{74BEC56A-6AE4-48C2-B2B3-D4FD8EC789DE}"/>
                  </a:ext>
                </a:extLst>
              </p:cNvPr>
              <p:cNvSpPr txBox="1"/>
              <p:nvPr/>
            </p:nvSpPr>
            <p:spPr>
              <a:xfrm>
                <a:off x="1999084" y="4477782"/>
                <a:ext cx="792088" cy="175354"/>
              </a:xfrm>
              <a:prstGeom prst="rect">
                <a:avLst/>
              </a:prstGeom>
              <a:solidFill>
                <a:schemeClr val="bg1"/>
              </a:solidFill>
            </p:spPr>
            <p:txBody>
              <a:bodyPr wrap="square" lIns="0" tIns="0" rIns="0" bIns="0">
                <a:spAutoFit/>
              </a:bodyPr>
              <a:lstStyle/>
              <a:p>
                <a:pPr algn="ctr"/>
                <a:r>
                  <a:rPr lang="en-US" altLang="ko-KR" sz="1100" b="1" dirty="0">
                    <a:solidFill>
                      <a:prstClr val="black">
                        <a:lumMod val="85000"/>
                        <a:lumOff val="15000"/>
                      </a:prstClr>
                    </a:solidFill>
                    <a:latin typeface="SamsungOne 400" panose="020B0503030303020204" pitchFamily="34" charset="0"/>
                  </a:rPr>
                  <a:t>New Sample</a:t>
                </a:r>
                <a:endParaRPr lang="ko-KR" altLang="en-US" sz="1100" b="1" dirty="0">
                  <a:solidFill>
                    <a:prstClr val="black">
                      <a:lumMod val="85000"/>
                      <a:lumOff val="15000"/>
                    </a:prstClr>
                  </a:solidFill>
                  <a:latin typeface="SamsungOne 400" panose="020B0503030303020204" pitchFamily="34" charset="0"/>
                </a:endParaRPr>
              </a:p>
            </p:txBody>
          </p:sp>
          <p:sp>
            <p:nvSpPr>
              <p:cNvPr id="30" name="TextBox 29">
                <a:extLst>
                  <a:ext uri="{FF2B5EF4-FFF2-40B4-BE49-F238E27FC236}">
                    <a16:creationId xmlns:a16="http://schemas.microsoft.com/office/drawing/2014/main" xmlns="" id="{2DFDFBDE-AC95-4244-AB3B-577D587A587A}"/>
                  </a:ext>
                </a:extLst>
              </p:cNvPr>
              <p:cNvSpPr txBox="1"/>
              <p:nvPr/>
            </p:nvSpPr>
            <p:spPr>
              <a:xfrm>
                <a:off x="2755676" y="4108637"/>
                <a:ext cx="792088" cy="338554"/>
              </a:xfrm>
              <a:prstGeom prst="rect">
                <a:avLst/>
              </a:prstGeom>
              <a:solidFill>
                <a:schemeClr val="bg1"/>
              </a:solidFill>
            </p:spPr>
            <p:txBody>
              <a:bodyPr wrap="square" lIns="0" tIns="0" rIns="0" bIns="0">
                <a:spAutoFit/>
              </a:bodyPr>
              <a:lstStyle/>
              <a:p>
                <a:pPr algn="ctr"/>
                <a:r>
                  <a:rPr lang="en-US" altLang="ko-KR" sz="1100" b="1" dirty="0">
                    <a:solidFill>
                      <a:prstClr val="black">
                        <a:lumMod val="85000"/>
                        <a:lumOff val="15000"/>
                      </a:prstClr>
                    </a:solidFill>
                    <a:latin typeface="SamsungOne 400" panose="020B0503030303020204" pitchFamily="34" charset="0"/>
                  </a:rPr>
                  <a:t>Training Sample</a:t>
                </a:r>
                <a:endParaRPr lang="ko-KR" altLang="en-US" sz="1100" b="1" dirty="0">
                  <a:solidFill>
                    <a:prstClr val="black">
                      <a:lumMod val="85000"/>
                      <a:lumOff val="15000"/>
                    </a:prstClr>
                  </a:solidFill>
                  <a:latin typeface="SamsungOne 400" panose="020B0503030303020204" pitchFamily="34" charset="0"/>
                </a:endParaRPr>
              </a:p>
            </p:txBody>
          </p:sp>
          <p:pic>
            <p:nvPicPr>
              <p:cNvPr id="31" name="그림 30">
                <a:extLst>
                  <a:ext uri="{FF2B5EF4-FFF2-40B4-BE49-F238E27FC236}">
                    <a16:creationId xmlns:a16="http://schemas.microsoft.com/office/drawing/2014/main" xmlns="" id="{3EE51DED-7D94-4ABF-875E-69697F2E17B0}"/>
                  </a:ext>
                </a:extLst>
              </p:cNvPr>
              <p:cNvPicPr>
                <a:picLocks noChangeAspect="1"/>
              </p:cNvPicPr>
              <p:nvPr/>
            </p:nvPicPr>
            <p:blipFill rotWithShape="1">
              <a:blip r:embed="rId4">
                <a:extLst>
                  <a:ext uri="{28A0092B-C50C-407E-A947-70E740481C1C}">
                    <a14:useLocalDpi xmlns:a14="http://schemas.microsoft.com/office/drawing/2010/main" val="0"/>
                  </a:ext>
                </a:extLst>
              </a:blip>
              <a:srcRect l="61942" t="27848" r="3517" b="18350"/>
              <a:stretch/>
            </p:blipFill>
            <p:spPr>
              <a:xfrm>
                <a:off x="5268211" y="3196102"/>
                <a:ext cx="3787658" cy="2009252"/>
              </a:xfrm>
              <a:prstGeom prst="rect">
                <a:avLst/>
              </a:prstGeom>
            </p:spPr>
          </p:pic>
          <p:sp>
            <p:nvSpPr>
              <p:cNvPr id="34" name="TextBox 33">
                <a:extLst>
                  <a:ext uri="{FF2B5EF4-FFF2-40B4-BE49-F238E27FC236}">
                    <a16:creationId xmlns:a16="http://schemas.microsoft.com/office/drawing/2014/main" xmlns="" id="{93E5A472-362E-4FA3-A612-30DA231FAE76}"/>
                  </a:ext>
                </a:extLst>
              </p:cNvPr>
              <p:cNvSpPr txBox="1"/>
              <p:nvPr/>
            </p:nvSpPr>
            <p:spPr>
              <a:xfrm>
                <a:off x="6853067" y="4125864"/>
                <a:ext cx="792088" cy="169277"/>
              </a:xfrm>
              <a:prstGeom prst="rect">
                <a:avLst/>
              </a:prstGeom>
              <a:solidFill>
                <a:schemeClr val="bg1"/>
              </a:solidFill>
            </p:spPr>
            <p:txBody>
              <a:bodyPr wrap="square" lIns="0" tIns="0" rIns="0" bIns="0">
                <a:spAutoFit/>
              </a:bodyPr>
              <a:lstStyle/>
              <a:p>
                <a:pPr algn="ctr"/>
                <a:r>
                  <a:rPr lang="en-US" altLang="ko-KR" sz="1100" b="1" dirty="0">
                    <a:solidFill>
                      <a:prstClr val="black">
                        <a:lumMod val="85000"/>
                        <a:lumOff val="15000"/>
                      </a:prstClr>
                    </a:solidFill>
                    <a:latin typeface="SamsungOne 400" panose="020B0503030303020204" pitchFamily="34" charset="0"/>
                  </a:rPr>
                  <a:t>New Sample</a:t>
                </a:r>
                <a:endParaRPr lang="ko-KR" altLang="en-US" sz="1100" b="1" dirty="0">
                  <a:solidFill>
                    <a:prstClr val="black">
                      <a:lumMod val="85000"/>
                      <a:lumOff val="15000"/>
                    </a:prstClr>
                  </a:solidFill>
                  <a:latin typeface="SamsungOne 400" panose="020B0503030303020204" pitchFamily="34" charset="0"/>
                </a:endParaRPr>
              </a:p>
            </p:txBody>
          </p:sp>
          <p:sp>
            <p:nvSpPr>
              <p:cNvPr id="35" name="TextBox 34">
                <a:extLst>
                  <a:ext uri="{FF2B5EF4-FFF2-40B4-BE49-F238E27FC236}">
                    <a16:creationId xmlns:a16="http://schemas.microsoft.com/office/drawing/2014/main" xmlns="" id="{F61CF08D-56E7-44B9-BC29-18864FEF18FD}"/>
                  </a:ext>
                </a:extLst>
              </p:cNvPr>
              <p:cNvSpPr txBox="1"/>
              <p:nvPr/>
            </p:nvSpPr>
            <p:spPr>
              <a:xfrm>
                <a:off x="6662068" y="3196102"/>
                <a:ext cx="521592" cy="169277"/>
              </a:xfrm>
              <a:prstGeom prst="rect">
                <a:avLst/>
              </a:prstGeom>
              <a:solidFill>
                <a:schemeClr val="bg1"/>
              </a:solidFill>
            </p:spPr>
            <p:txBody>
              <a:bodyPr wrap="square" lIns="0" tIns="0" rIns="0" bIns="0">
                <a:spAutoFit/>
              </a:bodyPr>
              <a:lstStyle/>
              <a:p>
                <a:pPr algn="ctr"/>
                <a:r>
                  <a:rPr lang="en-US" altLang="ko-KR" sz="1100" b="1" dirty="0">
                    <a:solidFill>
                      <a:prstClr val="black">
                        <a:lumMod val="85000"/>
                        <a:lumOff val="15000"/>
                      </a:prstClr>
                    </a:solidFill>
                    <a:latin typeface="SamsungOne 400" panose="020B0503030303020204" pitchFamily="34" charset="0"/>
                  </a:rPr>
                  <a:t>Model</a:t>
                </a:r>
                <a:endParaRPr lang="ko-KR" altLang="en-US" sz="1100" b="1" dirty="0">
                  <a:solidFill>
                    <a:prstClr val="black">
                      <a:lumMod val="85000"/>
                      <a:lumOff val="15000"/>
                    </a:prstClr>
                  </a:solidFill>
                  <a:latin typeface="SamsungOne 400" panose="020B0503030303020204" pitchFamily="34" charset="0"/>
                </a:endParaRPr>
              </a:p>
            </p:txBody>
          </p:sp>
        </p:grpSp>
        <p:sp>
          <p:nvSpPr>
            <p:cNvPr id="37" name="TextBox 36">
              <a:extLst>
                <a:ext uri="{FF2B5EF4-FFF2-40B4-BE49-F238E27FC236}">
                  <a16:creationId xmlns:a16="http://schemas.microsoft.com/office/drawing/2014/main" xmlns="" id="{57D632CA-58F5-AA43-9444-B949BB9709E4}"/>
                </a:ext>
              </a:extLst>
            </p:cNvPr>
            <p:cNvSpPr txBox="1"/>
            <p:nvPr/>
          </p:nvSpPr>
          <p:spPr>
            <a:xfrm>
              <a:off x="5324320" y="3735126"/>
              <a:ext cx="1241269" cy="200055"/>
            </a:xfrm>
            <a:prstGeom prst="rect">
              <a:avLst/>
            </a:prstGeom>
            <a:solidFill>
              <a:schemeClr val="bg1"/>
            </a:solidFill>
          </p:spPr>
          <p:txBody>
            <a:bodyPr wrap="square" lIns="0" tIns="0" rIns="0" bIns="0">
              <a:spAutoFit/>
            </a:bodyPr>
            <a:lstStyle/>
            <a:p>
              <a:pPr algn="ctr"/>
              <a:r>
                <a:rPr lang="en-US" altLang="ko-KR" sz="1300" b="1" dirty="0">
                  <a:solidFill>
                    <a:prstClr val="black">
                      <a:lumMod val="85000"/>
                      <a:lumOff val="15000"/>
                    </a:prstClr>
                  </a:solidFill>
                  <a:latin typeface="SamsungOne 400" panose="020B0503030303020204" pitchFamily="34" charset="0"/>
                </a:rPr>
                <a:t>Characteristic 2</a:t>
              </a:r>
              <a:endParaRPr lang="ko-KR" altLang="en-US" sz="1300" b="1" dirty="0">
                <a:solidFill>
                  <a:prstClr val="black">
                    <a:lumMod val="85000"/>
                    <a:lumOff val="15000"/>
                  </a:prstClr>
                </a:solidFill>
                <a:latin typeface="SamsungOne 400" panose="020B0503030303020204" pitchFamily="34" charset="0"/>
              </a:endParaRPr>
            </a:p>
          </p:txBody>
        </p:sp>
        <p:sp>
          <p:nvSpPr>
            <p:cNvPr id="38" name="TextBox 37">
              <a:extLst>
                <a:ext uri="{FF2B5EF4-FFF2-40B4-BE49-F238E27FC236}">
                  <a16:creationId xmlns:a16="http://schemas.microsoft.com/office/drawing/2014/main" xmlns="" id="{039E2302-617A-A24A-8D14-8D316D9CAA87}"/>
                </a:ext>
              </a:extLst>
            </p:cNvPr>
            <p:cNvSpPr txBox="1"/>
            <p:nvPr/>
          </p:nvSpPr>
          <p:spPr>
            <a:xfrm>
              <a:off x="7759724" y="5512232"/>
              <a:ext cx="1296145" cy="200055"/>
            </a:xfrm>
            <a:prstGeom prst="rect">
              <a:avLst/>
            </a:prstGeom>
            <a:solidFill>
              <a:schemeClr val="bg1"/>
            </a:solidFill>
          </p:spPr>
          <p:txBody>
            <a:bodyPr wrap="square" lIns="0" tIns="0" rIns="0" bIns="0">
              <a:spAutoFit/>
            </a:bodyPr>
            <a:lstStyle/>
            <a:p>
              <a:pPr algn="ctr"/>
              <a:r>
                <a:rPr lang="en-US" altLang="ko-KR" sz="1300" b="1" dirty="0">
                  <a:solidFill>
                    <a:prstClr val="black">
                      <a:lumMod val="85000"/>
                      <a:lumOff val="15000"/>
                    </a:prstClr>
                  </a:solidFill>
                  <a:latin typeface="SamsungOne 400" panose="020B0503030303020204" pitchFamily="34" charset="0"/>
                </a:rPr>
                <a:t>Characteristic 1</a:t>
              </a:r>
              <a:endParaRPr lang="ko-KR" altLang="en-US" sz="1300" b="1" dirty="0">
                <a:solidFill>
                  <a:prstClr val="black">
                    <a:lumMod val="85000"/>
                    <a:lumOff val="15000"/>
                  </a:prstClr>
                </a:solidFill>
                <a:latin typeface="SamsungOne 400" panose="020B0503030303020204" pitchFamily="34" charset="0"/>
              </a:endParaRPr>
            </a:p>
          </p:txBody>
        </p:sp>
      </p:grpSp>
      <p:sp>
        <p:nvSpPr>
          <p:cNvPr id="32" name="직사각형 31">
            <a:extLst>
              <a:ext uri="{FF2B5EF4-FFF2-40B4-BE49-F238E27FC236}">
                <a16:creationId xmlns:a16="http://schemas.microsoft.com/office/drawing/2014/main" xmlns="" id="{0A51A2FD-1F40-4481-AD96-909803B6A5BD}"/>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Instance-based Learning Vs. Model-based Learning</a:t>
            </a:r>
          </a:p>
        </p:txBody>
      </p:sp>
    </p:spTree>
    <p:custDataLst>
      <p:tags r:id="rId1"/>
    </p:custDataLst>
    <p:extLst>
      <p:ext uri="{BB962C8B-B14F-4D97-AF65-F5344CB8AC3E}">
        <p14:creationId xmlns:p14="http://schemas.microsoft.com/office/powerpoint/2010/main" val="16747820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The Concept of Artificial Intelligence</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32" name="직사각형 31">
            <a:extLst>
              <a:ext uri="{FF2B5EF4-FFF2-40B4-BE49-F238E27FC236}">
                <a16:creationId xmlns:a16="http://schemas.microsoft.com/office/drawing/2014/main" xmlns="" id="{74F5AAE3-859E-40E2-97CA-4146D49F9F13}"/>
              </a:ext>
            </a:extLst>
          </p:cNvPr>
          <p:cNvSpPr/>
          <p:nvPr/>
        </p:nvSpPr>
        <p:spPr>
          <a:xfrm>
            <a:off x="1054111" y="3929021"/>
            <a:ext cx="8286680" cy="22362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1.1. Definition of Artificial Intelligence</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1.2. Types and Subsets of Artificial Intelligence</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1.3. Definition of Machine Learning</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1.4. Disciplines Related to Machine Learning</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1.5. Types and Choices of Machine Learning-based Data Analysis</a:t>
            </a:r>
          </a:p>
          <a:p>
            <a:pPr marL="176213" marR="0" lvl="0" indent="-176213" defTabSz="914400" fontAlgn="base" latinLnBrk="1">
              <a:lnSpc>
                <a:spcPct val="100000"/>
              </a:lnSpc>
              <a:spcBef>
                <a:spcPct val="0"/>
              </a:spcBef>
              <a:spcAft>
                <a:spcPts val="1000"/>
              </a:spcAft>
              <a:buClrTx/>
              <a:buSzPct val="120000"/>
              <a:buBlip>
                <a:blip r:embed="rId5"/>
              </a:buBlip>
              <a:tabLst/>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1.6. Procedures for Machine Learning-based Data Analysis</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1.7. Reasons For Machine Learning</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1.8. Limitations of Machine Learning</a:t>
            </a:r>
          </a:p>
        </p:txBody>
      </p:sp>
    </p:spTree>
    <p:custDataLst>
      <p:tags r:id="rId1"/>
    </p:custDataLst>
    <p:extLst>
      <p:ext uri="{BB962C8B-B14F-4D97-AF65-F5344CB8AC3E}">
        <p14:creationId xmlns:p14="http://schemas.microsoft.com/office/powerpoint/2010/main" val="28861544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1.6. Procedures for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1" name="직사각형 1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2" name="그룹 1"/>
          <p:cNvGrpSpPr/>
          <p:nvPr/>
        </p:nvGrpSpPr>
        <p:grpSpPr>
          <a:xfrm>
            <a:off x="774948" y="2322586"/>
            <a:ext cx="6715579" cy="3813454"/>
            <a:chOff x="900129" y="2189545"/>
            <a:chExt cx="6715579" cy="3813454"/>
          </a:xfrm>
        </p:grpSpPr>
        <p:grpSp>
          <p:nvGrpSpPr>
            <p:cNvPr id="3" name="그룹 2">
              <a:extLst>
                <a:ext uri="{FF2B5EF4-FFF2-40B4-BE49-F238E27FC236}">
                  <a16:creationId xmlns:a16="http://schemas.microsoft.com/office/drawing/2014/main" xmlns="" id="{618D8F7E-5644-4B69-B97A-274391A5D926}"/>
                </a:ext>
              </a:extLst>
            </p:cNvPr>
            <p:cNvGrpSpPr/>
            <p:nvPr/>
          </p:nvGrpSpPr>
          <p:grpSpPr>
            <a:xfrm>
              <a:off x="900129" y="2226805"/>
              <a:ext cx="185994" cy="574783"/>
              <a:chOff x="900129" y="2611950"/>
              <a:chExt cx="185994" cy="574783"/>
            </a:xfrm>
          </p:grpSpPr>
          <p:sp>
            <p:nvSpPr>
              <p:cNvPr id="13" name="아래쪽 화살표 12"/>
              <p:cNvSpPr/>
              <p:nvPr/>
            </p:nvSpPr>
            <p:spPr>
              <a:xfrm>
                <a:off x="900129" y="2611950"/>
                <a:ext cx="185994" cy="574783"/>
              </a:xfrm>
              <a:prstGeom prst="downArrow">
                <a:avLst/>
              </a:prstGeom>
              <a:solidFill>
                <a:srgbClr val="99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타원 14"/>
              <p:cNvSpPr/>
              <p:nvPr/>
            </p:nvSpPr>
            <p:spPr>
              <a:xfrm>
                <a:off x="900129" y="2814798"/>
                <a:ext cx="185994" cy="169085"/>
              </a:xfrm>
              <a:prstGeom prst="ellipse">
                <a:avLst/>
              </a:prstGeom>
              <a:solidFill>
                <a:schemeClr val="bg1"/>
              </a:solidFill>
              <a:ln w="76200">
                <a:solidFill>
                  <a:srgbClr val="99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6" name="그룹 15"/>
            <p:cNvGrpSpPr/>
            <p:nvPr/>
          </p:nvGrpSpPr>
          <p:grpSpPr>
            <a:xfrm>
              <a:off x="900129" y="2836568"/>
              <a:ext cx="185994" cy="574783"/>
              <a:chOff x="870099" y="2590855"/>
              <a:chExt cx="216024" cy="734343"/>
            </a:xfrm>
          </p:grpSpPr>
          <p:sp>
            <p:nvSpPr>
              <p:cNvPr id="36" name="아래쪽 화살표 35"/>
              <p:cNvSpPr/>
              <p:nvPr/>
            </p:nvSpPr>
            <p:spPr>
              <a:xfrm>
                <a:off x="870099" y="2590855"/>
                <a:ext cx="216024" cy="734343"/>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타원 36"/>
              <p:cNvSpPr/>
              <p:nvPr/>
            </p:nvSpPr>
            <p:spPr>
              <a:xfrm>
                <a:off x="870099" y="2838698"/>
                <a:ext cx="216024" cy="216024"/>
              </a:xfrm>
              <a:prstGeom prst="ellipse">
                <a:avLst/>
              </a:prstGeom>
              <a:solidFill>
                <a:schemeClr val="bg1"/>
              </a:solid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7" name="그룹 16"/>
            <p:cNvGrpSpPr/>
            <p:nvPr/>
          </p:nvGrpSpPr>
          <p:grpSpPr>
            <a:xfrm>
              <a:off x="900129" y="3449218"/>
              <a:ext cx="185994" cy="574783"/>
              <a:chOff x="870099" y="3336886"/>
              <a:chExt cx="216024" cy="734343"/>
            </a:xfrm>
          </p:grpSpPr>
          <p:sp>
            <p:nvSpPr>
              <p:cNvPr id="34" name="아래쪽 화살표 33"/>
              <p:cNvSpPr/>
              <p:nvPr/>
            </p:nvSpPr>
            <p:spPr>
              <a:xfrm>
                <a:off x="870099" y="3336886"/>
                <a:ext cx="216024" cy="734343"/>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타원 34"/>
              <p:cNvSpPr/>
              <p:nvPr/>
            </p:nvSpPr>
            <p:spPr>
              <a:xfrm>
                <a:off x="870099" y="3554012"/>
                <a:ext cx="216024" cy="216024"/>
              </a:xfrm>
              <a:prstGeom prst="ellipse">
                <a:avLst/>
              </a:prstGeom>
              <a:solidFill>
                <a:schemeClr val="bg1"/>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8" name="그룹 17"/>
            <p:cNvGrpSpPr/>
            <p:nvPr/>
          </p:nvGrpSpPr>
          <p:grpSpPr>
            <a:xfrm>
              <a:off x="900129" y="4098947"/>
              <a:ext cx="185994" cy="574783"/>
              <a:chOff x="870099" y="4082917"/>
              <a:chExt cx="216024" cy="734343"/>
            </a:xfrm>
          </p:grpSpPr>
          <p:sp>
            <p:nvSpPr>
              <p:cNvPr id="32" name="아래쪽 화살표 31"/>
              <p:cNvSpPr/>
              <p:nvPr/>
            </p:nvSpPr>
            <p:spPr>
              <a:xfrm>
                <a:off x="870099" y="4082917"/>
                <a:ext cx="216024" cy="734343"/>
              </a:xfrm>
              <a:prstGeom prst="downArrow">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 name="타원 32"/>
              <p:cNvSpPr/>
              <p:nvPr/>
            </p:nvSpPr>
            <p:spPr>
              <a:xfrm>
                <a:off x="870099" y="4342076"/>
                <a:ext cx="216024" cy="216024"/>
              </a:xfrm>
              <a:prstGeom prst="ellipse">
                <a:avLst/>
              </a:prstGeom>
              <a:solidFill>
                <a:schemeClr val="bg1"/>
              </a:solidFill>
              <a:ln w="76200">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9" name="그룹 18"/>
            <p:cNvGrpSpPr/>
            <p:nvPr/>
          </p:nvGrpSpPr>
          <p:grpSpPr>
            <a:xfrm>
              <a:off x="900129" y="4750007"/>
              <a:ext cx="185994" cy="574783"/>
              <a:chOff x="870099" y="4828948"/>
              <a:chExt cx="216024" cy="734343"/>
            </a:xfrm>
          </p:grpSpPr>
          <p:sp>
            <p:nvSpPr>
              <p:cNvPr id="30" name="아래쪽 화살표 29"/>
              <p:cNvSpPr/>
              <p:nvPr/>
            </p:nvSpPr>
            <p:spPr>
              <a:xfrm>
                <a:off x="870099" y="4828948"/>
                <a:ext cx="216024" cy="734343"/>
              </a:xfrm>
              <a:prstGeom prst="downArrow">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타원 30"/>
              <p:cNvSpPr/>
              <p:nvPr/>
            </p:nvSpPr>
            <p:spPr>
              <a:xfrm>
                <a:off x="870099" y="5088107"/>
                <a:ext cx="216024" cy="216024"/>
              </a:xfrm>
              <a:prstGeom prst="ellipse">
                <a:avLst/>
              </a:prstGeom>
              <a:solidFill>
                <a:schemeClr val="bg1"/>
              </a:solidFill>
              <a:ln w="762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4" name="그룹 3">
              <a:extLst>
                <a:ext uri="{FF2B5EF4-FFF2-40B4-BE49-F238E27FC236}">
                  <a16:creationId xmlns:a16="http://schemas.microsoft.com/office/drawing/2014/main" xmlns="" id="{6B7E6C40-F5B0-4B80-9702-5448494A2984}"/>
                </a:ext>
              </a:extLst>
            </p:cNvPr>
            <p:cNvGrpSpPr/>
            <p:nvPr/>
          </p:nvGrpSpPr>
          <p:grpSpPr>
            <a:xfrm>
              <a:off x="900129" y="5401067"/>
              <a:ext cx="185994" cy="574783"/>
              <a:chOff x="900129" y="5531606"/>
              <a:chExt cx="185994" cy="574783"/>
            </a:xfrm>
          </p:grpSpPr>
          <p:sp>
            <p:nvSpPr>
              <p:cNvPr id="14" name="아래쪽 화살표 13"/>
              <p:cNvSpPr/>
              <p:nvPr/>
            </p:nvSpPr>
            <p:spPr>
              <a:xfrm>
                <a:off x="900129" y="5531606"/>
                <a:ext cx="185994" cy="574783"/>
              </a:xfrm>
              <a:prstGeom prst="downArrow">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타원 19"/>
              <p:cNvSpPr/>
              <p:nvPr/>
            </p:nvSpPr>
            <p:spPr>
              <a:xfrm>
                <a:off x="900129" y="5734455"/>
                <a:ext cx="185994" cy="169085"/>
              </a:xfrm>
              <a:prstGeom prst="ellipse">
                <a:avLst/>
              </a:prstGeom>
              <a:solidFill>
                <a:schemeClr val="bg1"/>
              </a:solidFill>
              <a:ln w="76200">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21" name="직사각형 20">
              <a:extLst>
                <a:ext uri="{FF2B5EF4-FFF2-40B4-BE49-F238E27FC236}">
                  <a16:creationId xmlns:a16="http://schemas.microsoft.com/office/drawing/2014/main" xmlns="" id="{D8BF98C4-B566-4812-B5F0-560CFBA969E7}"/>
                </a:ext>
              </a:extLst>
            </p:cNvPr>
            <p:cNvSpPr/>
            <p:nvPr/>
          </p:nvSpPr>
          <p:spPr>
            <a:xfrm>
              <a:off x="1247108" y="2189545"/>
              <a:ext cx="6368600" cy="422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b="1" dirty="0">
                  <a:solidFill>
                    <a:srgbClr val="9999FF"/>
                  </a:solidFill>
                  <a:latin typeface="SamsungOne 400" panose="020B0503030303020204" pitchFamily="34" charset="0"/>
                  <a:ea typeface="SamsungOne 400" panose="020B0503030303020204" pitchFamily="34" charset="0"/>
                </a:rPr>
                <a:t>01. </a:t>
              </a:r>
              <a:r>
                <a:rPr lang="en-US" altLang="ko-KR" sz="1400" dirty="0">
                  <a:solidFill>
                    <a:schemeClr val="tx1"/>
                  </a:solidFill>
                  <a:latin typeface="SamsungOne 400" panose="020B0503030303020204" pitchFamily="34" charset="0"/>
                  <a:ea typeface="SamsungOne 400" panose="020B0503030303020204" pitchFamily="34" charset="0"/>
                </a:rPr>
                <a:t>Understanding the Business and Defining the Problem</a:t>
              </a:r>
            </a:p>
          </p:txBody>
        </p:sp>
        <p:sp>
          <p:nvSpPr>
            <p:cNvPr id="22" name="직사각형 21">
              <a:extLst>
                <a:ext uri="{FF2B5EF4-FFF2-40B4-BE49-F238E27FC236}">
                  <a16:creationId xmlns:a16="http://schemas.microsoft.com/office/drawing/2014/main" xmlns="" id="{D8BF98C4-B566-4812-B5F0-560CFBA969E7}"/>
                </a:ext>
              </a:extLst>
            </p:cNvPr>
            <p:cNvSpPr/>
            <p:nvPr/>
          </p:nvSpPr>
          <p:spPr>
            <a:xfrm>
              <a:off x="1247108" y="2867755"/>
              <a:ext cx="6368600" cy="422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b="1" dirty="0">
                  <a:solidFill>
                    <a:schemeClr val="accent1">
                      <a:lumMod val="60000"/>
                      <a:lumOff val="40000"/>
                    </a:schemeClr>
                  </a:solidFill>
                  <a:latin typeface="SamsungOne 400" panose="020B0503030303020204" pitchFamily="34" charset="0"/>
                  <a:ea typeface="SamsungOne 400" panose="020B0503030303020204" pitchFamily="34" charset="0"/>
                </a:rPr>
                <a:t>02. </a:t>
              </a:r>
              <a:r>
                <a:rPr lang="en-US" altLang="ko-KR" sz="1400" dirty="0">
                  <a:solidFill>
                    <a:schemeClr val="tx1"/>
                  </a:solidFill>
                  <a:latin typeface="SamsungOne 400" panose="020B0503030303020204" pitchFamily="34" charset="0"/>
                  <a:ea typeface="SamsungOne 400" panose="020B0503030303020204" pitchFamily="34" charset="0"/>
                </a:rPr>
                <a:t>Collecting Data</a:t>
              </a:r>
              <a:endParaRPr lang="ko-KR" altLang="en-US" sz="1400" dirty="0">
                <a:solidFill>
                  <a:schemeClr val="tx1"/>
                </a:solidFill>
                <a:latin typeface="SamsungOne 400" panose="020B0503030303020204" pitchFamily="34" charset="0"/>
              </a:endParaRPr>
            </a:p>
          </p:txBody>
        </p:sp>
        <p:sp>
          <p:nvSpPr>
            <p:cNvPr id="23" name="직사각형 22">
              <a:extLst>
                <a:ext uri="{FF2B5EF4-FFF2-40B4-BE49-F238E27FC236}">
                  <a16:creationId xmlns:a16="http://schemas.microsoft.com/office/drawing/2014/main" xmlns="" id="{D8BF98C4-B566-4812-B5F0-560CFBA969E7}"/>
                </a:ext>
              </a:extLst>
            </p:cNvPr>
            <p:cNvSpPr/>
            <p:nvPr/>
          </p:nvSpPr>
          <p:spPr>
            <a:xfrm>
              <a:off x="1247108" y="3507753"/>
              <a:ext cx="6368600" cy="422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b="1" dirty="0">
                  <a:solidFill>
                    <a:schemeClr val="accent1">
                      <a:lumMod val="75000"/>
                    </a:schemeClr>
                  </a:solidFill>
                  <a:latin typeface="SamsungOne 400" panose="020B0503030303020204" pitchFamily="34" charset="0"/>
                  <a:ea typeface="SamsungOne 400" panose="020B0503030303020204" pitchFamily="34" charset="0"/>
                </a:rPr>
                <a:t>03. </a:t>
              </a:r>
              <a:r>
                <a:rPr lang="en-US" altLang="ko-KR" sz="1400" dirty="0">
                  <a:solidFill>
                    <a:schemeClr val="tx1"/>
                  </a:solidFill>
                  <a:latin typeface="SamsungOne 400" panose="020B0503030303020204" pitchFamily="34" charset="0"/>
                  <a:ea typeface="SamsungOne 400" panose="020B0503030303020204" pitchFamily="34" charset="0"/>
                </a:rPr>
                <a:t>Data Pre-processing and Searching</a:t>
              </a:r>
              <a:endParaRPr lang="ko-KR" altLang="en-US" sz="1400" dirty="0">
                <a:solidFill>
                  <a:schemeClr val="tx1"/>
                </a:solidFill>
                <a:latin typeface="SamsungOne 400" panose="020B0503030303020204" pitchFamily="34" charset="0"/>
              </a:endParaRPr>
            </a:p>
          </p:txBody>
        </p:sp>
        <p:sp>
          <p:nvSpPr>
            <p:cNvPr id="24" name="직사각형 23">
              <a:extLst>
                <a:ext uri="{FF2B5EF4-FFF2-40B4-BE49-F238E27FC236}">
                  <a16:creationId xmlns:a16="http://schemas.microsoft.com/office/drawing/2014/main" xmlns="" id="{D8BF98C4-B566-4812-B5F0-560CFBA969E7}"/>
                </a:ext>
              </a:extLst>
            </p:cNvPr>
            <p:cNvSpPr/>
            <p:nvPr/>
          </p:nvSpPr>
          <p:spPr>
            <a:xfrm>
              <a:off x="1247108" y="4224175"/>
              <a:ext cx="6368600" cy="422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b="1" dirty="0">
                  <a:solidFill>
                    <a:srgbClr val="FF7C80"/>
                  </a:solidFill>
                  <a:latin typeface="SamsungOne 400" panose="020B0503030303020204" pitchFamily="34" charset="0"/>
                  <a:ea typeface="SamsungOne 400" panose="020B0503030303020204" pitchFamily="34" charset="0"/>
                </a:rPr>
                <a:t>04. </a:t>
              </a:r>
              <a:r>
                <a:rPr lang="en-US" altLang="ko-KR" sz="1400" dirty="0">
                  <a:solidFill>
                    <a:schemeClr val="tx1"/>
                  </a:solidFill>
                  <a:latin typeface="SamsungOne 400" panose="020B0503030303020204" pitchFamily="34" charset="0"/>
                  <a:ea typeface="SamsungOne 400" panose="020B0503030303020204" pitchFamily="34" charset="0"/>
                </a:rPr>
                <a:t>Data for Model Training</a:t>
              </a:r>
              <a:endParaRPr lang="ko-KR" altLang="en-US" sz="1400" dirty="0">
                <a:solidFill>
                  <a:schemeClr val="tx1"/>
                </a:solidFill>
                <a:latin typeface="SamsungOne 400" panose="020B0503030303020204" pitchFamily="34" charset="0"/>
              </a:endParaRPr>
            </a:p>
          </p:txBody>
        </p:sp>
        <p:sp>
          <p:nvSpPr>
            <p:cNvPr id="25" name="직사각형 24">
              <a:extLst>
                <a:ext uri="{FF2B5EF4-FFF2-40B4-BE49-F238E27FC236}">
                  <a16:creationId xmlns:a16="http://schemas.microsoft.com/office/drawing/2014/main" xmlns="" id="{D8BF98C4-B566-4812-B5F0-560CFBA969E7}"/>
                </a:ext>
              </a:extLst>
            </p:cNvPr>
            <p:cNvSpPr/>
            <p:nvPr/>
          </p:nvSpPr>
          <p:spPr>
            <a:xfrm>
              <a:off x="1247108" y="4902385"/>
              <a:ext cx="6368600" cy="422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b="1" dirty="0">
                  <a:solidFill>
                    <a:srgbClr val="FF9933"/>
                  </a:solidFill>
                  <a:latin typeface="SamsungOne 400" panose="020B0503030303020204" pitchFamily="34" charset="0"/>
                  <a:ea typeface="SamsungOne 400" panose="020B0503030303020204" pitchFamily="34" charset="0"/>
                </a:rPr>
                <a:t>05. </a:t>
              </a:r>
              <a:r>
                <a:rPr lang="en-US" altLang="ko-KR" sz="1400" dirty="0">
                  <a:solidFill>
                    <a:schemeClr val="tx1"/>
                  </a:solidFill>
                  <a:latin typeface="SamsungOne 400" panose="020B0503030303020204" pitchFamily="34" charset="0"/>
                  <a:ea typeface="SamsungOne 400" panose="020B0503030303020204" pitchFamily="34" charset="0"/>
                </a:rPr>
                <a:t>Model Performance Evaluation</a:t>
              </a:r>
              <a:endParaRPr lang="ko-KR" altLang="en-US" sz="1400" dirty="0">
                <a:solidFill>
                  <a:schemeClr val="tx1"/>
                </a:solidFill>
                <a:latin typeface="SamsungOne 400" panose="020B0503030303020204" pitchFamily="34" charset="0"/>
              </a:endParaRPr>
            </a:p>
          </p:txBody>
        </p:sp>
        <p:sp>
          <p:nvSpPr>
            <p:cNvPr id="26" name="직사각형 25">
              <a:extLst>
                <a:ext uri="{FF2B5EF4-FFF2-40B4-BE49-F238E27FC236}">
                  <a16:creationId xmlns:a16="http://schemas.microsoft.com/office/drawing/2014/main" xmlns="" id="{D8BF98C4-B566-4812-B5F0-560CFBA969E7}"/>
                </a:ext>
              </a:extLst>
            </p:cNvPr>
            <p:cNvSpPr/>
            <p:nvPr/>
          </p:nvSpPr>
          <p:spPr>
            <a:xfrm>
              <a:off x="1247108" y="5580594"/>
              <a:ext cx="6368600" cy="422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b="1" dirty="0">
                  <a:solidFill>
                    <a:srgbClr val="009999"/>
                  </a:solidFill>
                  <a:latin typeface="SamsungOne 400" panose="020B0503030303020204" pitchFamily="34" charset="0"/>
                  <a:ea typeface="SamsungOne 400" panose="020B0503030303020204" pitchFamily="34" charset="0"/>
                </a:rPr>
                <a:t>06. </a:t>
              </a:r>
              <a:r>
                <a:rPr lang="en-US" altLang="ko-KR" sz="1400" dirty="0">
                  <a:solidFill>
                    <a:schemeClr val="tx1"/>
                  </a:solidFill>
                  <a:latin typeface="SamsungOne 400" panose="020B0503030303020204" pitchFamily="34" charset="0"/>
                  <a:ea typeface="SamsungOne 400" panose="020B0503030303020204" pitchFamily="34" charset="0"/>
                </a:rPr>
                <a:t>Improving Model Performance and Market Application</a:t>
              </a:r>
              <a:endParaRPr lang="ko-KR" altLang="en-US" sz="1400" dirty="0">
                <a:solidFill>
                  <a:schemeClr val="tx1"/>
                </a:solidFill>
                <a:latin typeface="SamsungOne 400" panose="020B0503030303020204" pitchFamily="34" charset="0"/>
              </a:endParaRPr>
            </a:p>
          </p:txBody>
        </p:sp>
      </p:grpSp>
      <p:sp>
        <p:nvSpPr>
          <p:cNvPr id="41" name="직사각형 40">
            <a:extLst>
              <a:ext uri="{FF2B5EF4-FFF2-40B4-BE49-F238E27FC236}">
                <a16:creationId xmlns:a16="http://schemas.microsoft.com/office/drawing/2014/main" xmlns="" id="{DB896CD5-A0B0-4F39-9F23-22CE6C96BB3D}"/>
              </a:ext>
            </a:extLst>
          </p:cNvPr>
          <p:cNvSpPr/>
          <p:nvPr/>
        </p:nvSpPr>
        <p:spPr>
          <a:xfrm>
            <a:off x="449998" y="1375101"/>
            <a:ext cx="9004986" cy="3539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300" dirty="0">
                <a:solidFill>
                  <a:schemeClr val="tx1">
                    <a:lumMod val="95000"/>
                    <a:lumOff val="5000"/>
                  </a:schemeClr>
                </a:solidFill>
                <a:latin typeface="Samsung Sharp Sans" pitchFamily="2" charset="0"/>
                <a:ea typeface="Samsung Sharp Sans" pitchFamily="2" charset="0"/>
                <a:cs typeface="Samsung Sharp Sans" pitchFamily="2" charset="0"/>
              </a:rPr>
              <a:t>Machine Learning-based Data Analysis: Plans and Procedures</a:t>
            </a:r>
          </a:p>
        </p:txBody>
      </p:sp>
      <p:sp>
        <p:nvSpPr>
          <p:cNvPr id="44" name="직사각형 43">
            <a:extLst>
              <a:ext uri="{FF2B5EF4-FFF2-40B4-BE49-F238E27FC236}">
                <a16:creationId xmlns:a16="http://schemas.microsoft.com/office/drawing/2014/main" xmlns="" id="{0552648F-C8C7-47A2-89CF-62610787942C}"/>
              </a:ext>
            </a:extLst>
          </p:cNvPr>
          <p:cNvSpPr/>
          <p:nvPr/>
        </p:nvSpPr>
        <p:spPr>
          <a:xfrm>
            <a:off x="558924" y="186130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When performing machine learning-based data analysis, the following procedure is generally followed. </a:t>
            </a:r>
          </a:p>
        </p:txBody>
      </p:sp>
    </p:spTree>
    <p:custDataLst>
      <p:tags r:id="rId1"/>
    </p:custDataLst>
    <p:extLst>
      <p:ext uri="{BB962C8B-B14F-4D97-AF65-F5344CB8AC3E}">
        <p14:creationId xmlns:p14="http://schemas.microsoft.com/office/powerpoint/2010/main" val="650812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1.6. Procedures for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2" name="직사각형 1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16" name="그룹 15"/>
          <p:cNvGrpSpPr/>
          <p:nvPr/>
        </p:nvGrpSpPr>
        <p:grpSpPr>
          <a:xfrm>
            <a:off x="661019" y="1371428"/>
            <a:ext cx="151796" cy="516008"/>
            <a:chOff x="577891" y="1266449"/>
            <a:chExt cx="216024" cy="734343"/>
          </a:xfrm>
        </p:grpSpPr>
        <p:sp>
          <p:nvSpPr>
            <p:cNvPr id="17" name="아래쪽 화살표 16"/>
            <p:cNvSpPr/>
            <p:nvPr/>
          </p:nvSpPr>
          <p:spPr>
            <a:xfrm>
              <a:off x="577891" y="1266449"/>
              <a:ext cx="216024" cy="734343"/>
            </a:xfrm>
            <a:prstGeom prst="downArrow">
              <a:avLst/>
            </a:prstGeom>
            <a:solidFill>
              <a:srgbClr val="99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타원 17"/>
            <p:cNvSpPr/>
            <p:nvPr/>
          </p:nvSpPr>
          <p:spPr>
            <a:xfrm>
              <a:off x="577891" y="1525608"/>
              <a:ext cx="216024" cy="216024"/>
            </a:xfrm>
            <a:prstGeom prst="ellipse">
              <a:avLst/>
            </a:prstGeom>
            <a:solidFill>
              <a:schemeClr val="bg1"/>
            </a:solidFill>
            <a:ln w="76200">
              <a:solidFill>
                <a:srgbClr val="99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9" name="직사각형 18">
            <a:extLst>
              <a:ext uri="{FF2B5EF4-FFF2-40B4-BE49-F238E27FC236}">
                <a16:creationId xmlns:a16="http://schemas.microsoft.com/office/drawing/2014/main" xmlns="" id="{D8BF98C4-B566-4812-B5F0-560CFBA969E7}"/>
              </a:ext>
            </a:extLst>
          </p:cNvPr>
          <p:cNvSpPr/>
          <p:nvPr/>
        </p:nvSpPr>
        <p:spPr>
          <a:xfrm>
            <a:off x="954900" y="1422417"/>
            <a:ext cx="5580688" cy="422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b="1" dirty="0">
                <a:solidFill>
                  <a:srgbClr val="9999FF"/>
                </a:solidFill>
                <a:latin typeface="SamsungOne 400" panose="020B0503030303020204" pitchFamily="34" charset="0"/>
                <a:ea typeface="SamsungOne 400" panose="020B0503030303020204" pitchFamily="34" charset="0"/>
              </a:rPr>
              <a:t>01. </a:t>
            </a:r>
            <a:r>
              <a:rPr lang="en-US" altLang="ko-KR" sz="1400" dirty="0">
                <a:solidFill>
                  <a:schemeClr val="tx1"/>
                </a:solidFill>
                <a:latin typeface="SamsungOne 400" panose="020B0503030303020204" pitchFamily="34" charset="0"/>
                <a:ea typeface="SamsungOne 400" panose="020B0503030303020204" pitchFamily="34" charset="0"/>
              </a:rPr>
              <a:t>Understanding the Business and Defining the Problem</a:t>
            </a:r>
          </a:p>
        </p:txBody>
      </p:sp>
      <p:sp>
        <p:nvSpPr>
          <p:cNvPr id="20" name="직사각형 19">
            <a:extLst>
              <a:ext uri="{FF2B5EF4-FFF2-40B4-BE49-F238E27FC236}">
                <a16:creationId xmlns:a16="http://schemas.microsoft.com/office/drawing/2014/main" xmlns="" id="{D8BF98C4-B566-4812-B5F0-560CFBA969E7}"/>
              </a:ext>
            </a:extLst>
          </p:cNvPr>
          <p:cNvSpPr/>
          <p:nvPr/>
        </p:nvSpPr>
        <p:spPr>
          <a:xfrm>
            <a:off x="702940" y="1916832"/>
            <a:ext cx="8632825" cy="15509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top priority in machine learning-based data analysis is to </a:t>
            </a:r>
            <a:r>
              <a:rPr lang="en-US" altLang="ko-KR" sz="1300" b="1" dirty="0">
                <a:solidFill>
                  <a:srgbClr val="1429A0"/>
                </a:solidFill>
                <a:latin typeface="SamsungOne 400" panose="020B0503030303020204" pitchFamily="34" charset="0"/>
                <a:ea typeface="SamsungOne 400" panose="020B0503030303020204" pitchFamily="34" charset="0"/>
              </a:rPr>
              <a:t>define the problem to be solved</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Identify the problem by repeating the process of understanding the problem you are trying to solve, understanding the business domain, and grasping the concepts of the problem. Through repeatedly redefining the problem and finding solutions, your understanding of the specific purpose and necessary data will become clear.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Also, in the process of defining the problem and brainstorming the required data types, </a:t>
            </a:r>
            <a:r>
              <a:rPr lang="en-US" altLang="ko-KR" sz="1300" b="1" dirty="0">
                <a:solidFill>
                  <a:srgbClr val="1429A0"/>
                </a:solidFill>
                <a:latin typeface="SamsungOne 400" panose="020B0503030303020204" pitchFamily="34" charset="0"/>
                <a:ea typeface="SamsungOne 400" panose="020B0503030303020204" pitchFamily="34" charset="0"/>
              </a:rPr>
              <a:t>it naturally leads to a tentative decision-making process</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on which machine learning techniques will be applied.</a:t>
            </a:r>
          </a:p>
        </p:txBody>
      </p:sp>
      <p:pic>
        <p:nvPicPr>
          <p:cNvPr id="13" name="그림 12">
            <a:extLst>
              <a:ext uri="{FF2B5EF4-FFF2-40B4-BE49-F238E27FC236}">
                <a16:creationId xmlns:a16="http://schemas.microsoft.com/office/drawing/2014/main" xmlns="" id="{9B3A73A4-434D-47A4-A954-86DCA8DB11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88995" y="3861048"/>
            <a:ext cx="1707236" cy="2164532"/>
          </a:xfrm>
          <a:prstGeom prst="rect">
            <a:avLst/>
          </a:prstGeom>
        </p:spPr>
      </p:pic>
    </p:spTree>
    <p:custDataLst>
      <p:tags r:id="rId1"/>
    </p:custDataLst>
    <p:extLst>
      <p:ext uri="{BB962C8B-B14F-4D97-AF65-F5344CB8AC3E}">
        <p14:creationId xmlns:p14="http://schemas.microsoft.com/office/powerpoint/2010/main" val="1532592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1.6. Procedures for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4" name="직사각형 13">
            <a:extLst>
              <a:ext uri="{FF2B5EF4-FFF2-40B4-BE49-F238E27FC236}">
                <a16:creationId xmlns:a16="http://schemas.microsoft.com/office/drawing/2014/main" xmlns="" id="{D8BF98C4-B566-4812-B5F0-560CFBA969E7}"/>
              </a:ext>
            </a:extLst>
          </p:cNvPr>
          <p:cNvSpPr/>
          <p:nvPr/>
        </p:nvSpPr>
        <p:spPr>
          <a:xfrm>
            <a:off x="954900" y="1422417"/>
            <a:ext cx="3780488" cy="422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b="1" dirty="0">
                <a:solidFill>
                  <a:schemeClr val="accent1">
                    <a:lumMod val="60000"/>
                    <a:lumOff val="40000"/>
                  </a:schemeClr>
                </a:solidFill>
                <a:latin typeface="SamsungOne 400" panose="020B0503030303020204" pitchFamily="34" charset="0"/>
                <a:ea typeface="SamsungOne 400" panose="020B0503030303020204" pitchFamily="34" charset="0"/>
              </a:rPr>
              <a:t>02. </a:t>
            </a:r>
            <a:r>
              <a:rPr lang="en-US" altLang="ko-KR" sz="1400" dirty="0">
                <a:solidFill>
                  <a:schemeClr val="tx1"/>
                </a:solidFill>
                <a:latin typeface="SamsungOne 400" panose="020B0503030303020204" pitchFamily="34" charset="0"/>
                <a:ea typeface="SamsungOne 400" panose="020B0503030303020204" pitchFamily="34" charset="0"/>
              </a:rPr>
              <a:t>Collecting  Data</a:t>
            </a:r>
            <a:endParaRPr lang="ko-KR" altLang="en-US" sz="1400" dirty="0">
              <a:solidFill>
                <a:schemeClr val="tx1"/>
              </a:solidFill>
              <a:latin typeface="SamsungOne 400" panose="020B0503030303020204" pitchFamily="34" charset="0"/>
            </a:endParaRPr>
          </a:p>
        </p:txBody>
      </p:sp>
      <p:sp>
        <p:nvSpPr>
          <p:cNvPr id="18" name="직사각형 17">
            <a:extLst>
              <a:ext uri="{FF2B5EF4-FFF2-40B4-BE49-F238E27FC236}">
                <a16:creationId xmlns:a16="http://schemas.microsoft.com/office/drawing/2014/main" xmlns="" id="{D8BF98C4-B566-4812-B5F0-560CFBA969E7}"/>
              </a:ext>
            </a:extLst>
          </p:cNvPr>
          <p:cNvSpPr/>
          <p:nvPr/>
        </p:nvSpPr>
        <p:spPr>
          <a:xfrm>
            <a:off x="702941" y="1916832"/>
            <a:ext cx="5184576" cy="2151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the analysis issue is clear, </a:t>
            </a:r>
            <a:r>
              <a:rPr lang="en-US" altLang="ko-KR" sz="1300" b="1" dirty="0">
                <a:solidFill>
                  <a:srgbClr val="1429A0"/>
                </a:solidFill>
                <a:latin typeface="SamsungOne 400" panose="020B0503030303020204" pitchFamily="34" charset="0"/>
                <a:ea typeface="SamsungOne 400" panose="020B0503030303020204" pitchFamily="34" charset="0"/>
              </a:rPr>
              <a:t>necessary data must be collected</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the data is already given, you may directly consider the appropriate analysis. But even in those cases, additional data may be generated. Collecting necessary data always needs to be considered for proper analysis.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common to extract data from an internal data store (data warehouse or data mart) through SQL or from a Hadoop-based big data platform. Collecting data through web scraping or API may be necessary if external data is required. </a:t>
            </a:r>
          </a:p>
        </p:txBody>
      </p:sp>
      <p:grpSp>
        <p:nvGrpSpPr>
          <p:cNvPr id="3" name="그룹 2">
            <a:extLst>
              <a:ext uri="{FF2B5EF4-FFF2-40B4-BE49-F238E27FC236}">
                <a16:creationId xmlns:a16="http://schemas.microsoft.com/office/drawing/2014/main" xmlns="" id="{9E41AFD8-AA58-47D3-B3A0-7A8DC5B104C7}"/>
              </a:ext>
            </a:extLst>
          </p:cNvPr>
          <p:cNvGrpSpPr/>
          <p:nvPr/>
        </p:nvGrpSpPr>
        <p:grpSpPr>
          <a:xfrm>
            <a:off x="6158798" y="1844822"/>
            <a:ext cx="3076428" cy="4332030"/>
            <a:chOff x="6391572" y="2014256"/>
            <a:chExt cx="3076428" cy="4332030"/>
          </a:xfrm>
        </p:grpSpPr>
        <p:sp>
          <p:nvSpPr>
            <p:cNvPr id="32" name="직사각형 31">
              <a:extLst>
                <a:ext uri="{FF2B5EF4-FFF2-40B4-BE49-F238E27FC236}">
                  <a16:creationId xmlns:a16="http://schemas.microsoft.com/office/drawing/2014/main" xmlns="" id="{37FE5EC9-D623-447E-9F35-886109784984}"/>
                </a:ext>
              </a:extLst>
            </p:cNvPr>
            <p:cNvSpPr/>
            <p:nvPr/>
          </p:nvSpPr>
          <p:spPr>
            <a:xfrm>
              <a:off x="6391572" y="2014256"/>
              <a:ext cx="3076428" cy="433203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 name="그룹 1">
              <a:extLst>
                <a:ext uri="{FF2B5EF4-FFF2-40B4-BE49-F238E27FC236}">
                  <a16:creationId xmlns:a16="http://schemas.microsoft.com/office/drawing/2014/main" xmlns="" id="{5724B0A5-96E6-457E-BCA8-1F809FC5DD23}"/>
                </a:ext>
              </a:extLst>
            </p:cNvPr>
            <p:cNvGrpSpPr/>
            <p:nvPr/>
          </p:nvGrpSpPr>
          <p:grpSpPr>
            <a:xfrm>
              <a:off x="6588083" y="2130220"/>
              <a:ext cx="2653798" cy="4216066"/>
              <a:chOff x="6588083" y="2130220"/>
              <a:chExt cx="2653798" cy="4216066"/>
            </a:xfrm>
          </p:grpSpPr>
          <p:pic>
            <p:nvPicPr>
              <p:cNvPr id="11" name="그림 10"/>
              <p:cNvPicPr>
                <a:picLocks noChangeAspect="1"/>
              </p:cNvPicPr>
              <p:nvPr/>
            </p:nvPicPr>
            <p:blipFill rotWithShape="1">
              <a:blip r:embed="rId4">
                <a:extLst>
                  <a:ext uri="{28A0092B-C50C-407E-A947-70E740481C1C}">
                    <a14:useLocalDpi xmlns:a14="http://schemas.microsoft.com/office/drawing/2010/main" val="0"/>
                  </a:ext>
                </a:extLst>
              </a:blip>
              <a:srcRect l="3723" t="16364" r="71431" b="6443"/>
              <a:stretch/>
            </p:blipFill>
            <p:spPr>
              <a:xfrm>
                <a:off x="7160483" y="2564904"/>
                <a:ext cx="2019378" cy="3781382"/>
              </a:xfrm>
              <a:prstGeom prst="rect">
                <a:avLst/>
              </a:prstGeom>
            </p:spPr>
          </p:pic>
          <p:sp>
            <p:nvSpPr>
              <p:cNvPr id="20" name="TextBox 19">
                <a:extLst>
                  <a:ext uri="{FF2B5EF4-FFF2-40B4-BE49-F238E27FC236}">
                    <a16:creationId xmlns:a16="http://schemas.microsoft.com/office/drawing/2014/main" xmlns="" id="{741977DA-70D1-684B-A3AF-CC9F46BF2CD5}"/>
                  </a:ext>
                </a:extLst>
              </p:cNvPr>
              <p:cNvSpPr txBox="1"/>
              <p:nvPr/>
            </p:nvSpPr>
            <p:spPr>
              <a:xfrm>
                <a:off x="6704429" y="2130220"/>
                <a:ext cx="1080000" cy="369332"/>
              </a:xfrm>
              <a:prstGeom prst="homePlate">
                <a:avLst/>
              </a:prstGeom>
              <a:solidFill>
                <a:srgbClr val="CDE6B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b="0" dirty="0">
                    <a:solidFill>
                      <a:schemeClr val="tx1"/>
                    </a:solidFill>
                  </a:rPr>
                  <a:t>Data Source</a:t>
                </a:r>
              </a:p>
            </p:txBody>
          </p:sp>
          <p:sp>
            <p:nvSpPr>
              <p:cNvPr id="21" name="TextBox 20">
                <a:extLst>
                  <a:ext uri="{FF2B5EF4-FFF2-40B4-BE49-F238E27FC236}">
                    <a16:creationId xmlns:a16="http://schemas.microsoft.com/office/drawing/2014/main" xmlns="" id="{42C0A924-B570-0A4B-9788-647416491D79}"/>
                  </a:ext>
                </a:extLst>
              </p:cNvPr>
              <p:cNvSpPr txBox="1"/>
              <p:nvPr/>
            </p:nvSpPr>
            <p:spPr>
              <a:xfrm>
                <a:off x="6596834" y="3007876"/>
                <a:ext cx="513054" cy="338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100" b="0" dirty="0">
                    <a:solidFill>
                      <a:schemeClr val="tx1"/>
                    </a:solidFill>
                  </a:rPr>
                  <a:t>Internal data</a:t>
                </a:r>
                <a:endParaRPr lang="en-US" sz="1100" b="0" dirty="0">
                  <a:solidFill>
                    <a:schemeClr val="tx1"/>
                  </a:solidFill>
                </a:endParaRPr>
              </a:p>
            </p:txBody>
          </p:sp>
          <p:sp>
            <p:nvSpPr>
              <p:cNvPr id="22" name="TextBox 21">
                <a:extLst>
                  <a:ext uri="{FF2B5EF4-FFF2-40B4-BE49-F238E27FC236}">
                    <a16:creationId xmlns:a16="http://schemas.microsoft.com/office/drawing/2014/main" xmlns="" id="{CCBF486C-D409-6941-B3D7-476C76EF9F29}"/>
                  </a:ext>
                </a:extLst>
              </p:cNvPr>
              <p:cNvSpPr txBox="1"/>
              <p:nvPr/>
            </p:nvSpPr>
            <p:spPr>
              <a:xfrm>
                <a:off x="6588083" y="4073884"/>
                <a:ext cx="531524" cy="338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100" b="0" dirty="0">
                    <a:solidFill>
                      <a:schemeClr val="tx1"/>
                    </a:solidFill>
                  </a:rPr>
                  <a:t>External data</a:t>
                </a:r>
                <a:endParaRPr lang="en-US" sz="1100" b="0" dirty="0">
                  <a:solidFill>
                    <a:schemeClr val="tx1"/>
                  </a:solidFill>
                </a:endParaRPr>
              </a:p>
            </p:txBody>
          </p:sp>
          <p:sp>
            <p:nvSpPr>
              <p:cNvPr id="25" name="TextBox 24">
                <a:extLst>
                  <a:ext uri="{FF2B5EF4-FFF2-40B4-BE49-F238E27FC236}">
                    <a16:creationId xmlns:a16="http://schemas.microsoft.com/office/drawing/2014/main" xmlns="" id="{26A0D917-C559-3146-B383-58A1FE1BE1F7}"/>
                  </a:ext>
                </a:extLst>
              </p:cNvPr>
              <p:cNvSpPr txBox="1"/>
              <p:nvPr/>
            </p:nvSpPr>
            <p:spPr>
              <a:xfrm>
                <a:off x="8629705" y="3386914"/>
                <a:ext cx="612176" cy="369332"/>
              </a:xfrm>
              <a:prstGeom prst="roundRect">
                <a:avLst/>
              </a:prstGeom>
              <a:solidFill>
                <a:srgbClr val="FFE5B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defPPr>
                  <a:defRPr lang="en-US"/>
                </a:defPPr>
                <a:lvl1pPr algn="ctr">
                  <a:defRPr sz="1200" b="0">
                    <a:solidFill>
                      <a:schemeClr val="tx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000" dirty="0"/>
                  <a:t>Log </a:t>
                </a:r>
                <a:br>
                  <a:rPr lang="en-US" altLang="ko-KR" sz="1000" dirty="0"/>
                </a:br>
                <a:r>
                  <a:rPr lang="en-US" altLang="ko-KR" sz="1000" dirty="0"/>
                  <a:t>Collector</a:t>
                </a:r>
                <a:endParaRPr lang="en-US" sz="1000" dirty="0"/>
              </a:p>
            </p:txBody>
          </p:sp>
          <p:sp>
            <p:nvSpPr>
              <p:cNvPr id="26" name="TextBox 25">
                <a:extLst>
                  <a:ext uri="{FF2B5EF4-FFF2-40B4-BE49-F238E27FC236}">
                    <a16:creationId xmlns:a16="http://schemas.microsoft.com/office/drawing/2014/main" xmlns="" id="{3425FAD1-2D7D-C14D-AE89-31279CD3507B}"/>
                  </a:ext>
                </a:extLst>
              </p:cNvPr>
              <p:cNvSpPr txBox="1"/>
              <p:nvPr/>
            </p:nvSpPr>
            <p:spPr>
              <a:xfrm>
                <a:off x="8629705" y="3785012"/>
                <a:ext cx="612176" cy="332028"/>
              </a:xfrm>
              <a:prstGeom prst="roundRect">
                <a:avLst/>
              </a:prstGeom>
              <a:solidFill>
                <a:srgbClr val="92D5E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defPPr>
                  <a:defRPr lang="en-US"/>
                </a:defPPr>
                <a:lvl1pPr algn="ctr">
                  <a:defRPr sz="1200" b="0">
                    <a:solidFill>
                      <a:schemeClr val="tx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000" dirty="0"/>
                  <a:t>Web </a:t>
                </a:r>
                <a:br>
                  <a:rPr lang="en-US" altLang="ko-KR" sz="1000" dirty="0"/>
                </a:br>
                <a:r>
                  <a:rPr lang="en-US" altLang="ko-KR" sz="1000" dirty="0"/>
                  <a:t>Crawling</a:t>
                </a:r>
                <a:endParaRPr lang="en-US" sz="1000" dirty="0"/>
              </a:p>
            </p:txBody>
          </p:sp>
          <p:sp>
            <p:nvSpPr>
              <p:cNvPr id="27" name="TextBox 26">
                <a:extLst>
                  <a:ext uri="{FF2B5EF4-FFF2-40B4-BE49-F238E27FC236}">
                    <a16:creationId xmlns:a16="http://schemas.microsoft.com/office/drawing/2014/main" xmlns="" id="{1AAF11F3-F44D-A947-9809-4E06A14E3D7D}"/>
                  </a:ext>
                </a:extLst>
              </p:cNvPr>
              <p:cNvSpPr txBox="1"/>
              <p:nvPr/>
            </p:nvSpPr>
            <p:spPr>
              <a:xfrm>
                <a:off x="8629705" y="4551724"/>
                <a:ext cx="492122" cy="169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100" b="0" dirty="0">
                    <a:solidFill>
                      <a:schemeClr val="tx1"/>
                    </a:solidFill>
                  </a:rPr>
                  <a:t>Sensing</a:t>
                </a:r>
                <a:endParaRPr lang="en-US" sz="1100" b="0" dirty="0">
                  <a:solidFill>
                    <a:schemeClr val="tx1"/>
                  </a:solidFill>
                </a:endParaRPr>
              </a:p>
            </p:txBody>
          </p:sp>
          <p:sp>
            <p:nvSpPr>
              <p:cNvPr id="28" name="TextBox 27">
                <a:extLst>
                  <a:ext uri="{FF2B5EF4-FFF2-40B4-BE49-F238E27FC236}">
                    <a16:creationId xmlns:a16="http://schemas.microsoft.com/office/drawing/2014/main" xmlns="" id="{2E605AAD-A3E8-C34B-B3BC-3FEB9D825A3A}"/>
                  </a:ext>
                </a:extLst>
              </p:cNvPr>
              <p:cNvSpPr txBox="1"/>
              <p:nvPr/>
            </p:nvSpPr>
            <p:spPr>
              <a:xfrm>
                <a:off x="6746908" y="5412513"/>
                <a:ext cx="413575" cy="1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200" b="0">
                    <a:solidFill>
                      <a:schemeClr val="tx1"/>
                    </a:solidFill>
                  </a:rPr>
                  <a:t>Media</a:t>
                </a:r>
                <a:endParaRPr lang="en-US" sz="1200" b="0" dirty="0">
                  <a:solidFill>
                    <a:schemeClr val="tx1"/>
                  </a:solidFill>
                </a:endParaRPr>
              </a:p>
            </p:txBody>
          </p:sp>
          <p:sp>
            <p:nvSpPr>
              <p:cNvPr id="29" name="TextBox 28">
                <a:extLst>
                  <a:ext uri="{FF2B5EF4-FFF2-40B4-BE49-F238E27FC236}">
                    <a16:creationId xmlns:a16="http://schemas.microsoft.com/office/drawing/2014/main" xmlns="" id="{D65AE63A-7B8A-4430-8E79-79B19026C13E}"/>
                  </a:ext>
                </a:extLst>
              </p:cNvPr>
              <p:cNvSpPr txBox="1"/>
              <p:nvPr/>
            </p:nvSpPr>
            <p:spPr>
              <a:xfrm>
                <a:off x="8161881" y="2130220"/>
                <a:ext cx="1080000" cy="369332"/>
              </a:xfrm>
              <a:prstGeom prst="homePlate">
                <a:avLst/>
              </a:prstGeom>
              <a:solidFill>
                <a:srgbClr val="CDE6B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b="0" dirty="0">
                    <a:solidFill>
                      <a:schemeClr val="tx1"/>
                    </a:solidFill>
                  </a:rPr>
                  <a:t>Collecting</a:t>
                </a:r>
              </a:p>
            </p:txBody>
          </p:sp>
          <p:sp>
            <p:nvSpPr>
              <p:cNvPr id="30" name="TextBox 29">
                <a:extLst>
                  <a:ext uri="{FF2B5EF4-FFF2-40B4-BE49-F238E27FC236}">
                    <a16:creationId xmlns:a16="http://schemas.microsoft.com/office/drawing/2014/main" xmlns="" id="{BE6D8D5A-8179-4223-90E1-24A4680754C3}"/>
                  </a:ext>
                </a:extLst>
              </p:cNvPr>
              <p:cNvSpPr txBox="1"/>
              <p:nvPr/>
            </p:nvSpPr>
            <p:spPr>
              <a:xfrm>
                <a:off x="8380321" y="2753261"/>
                <a:ext cx="227139" cy="395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sz="1200" b="0" dirty="0">
                  <a:solidFill>
                    <a:schemeClr val="tx1"/>
                  </a:solidFill>
                </a:endParaRPr>
              </a:p>
            </p:txBody>
          </p:sp>
          <p:sp>
            <p:nvSpPr>
              <p:cNvPr id="31" name="TextBox 30">
                <a:extLst>
                  <a:ext uri="{FF2B5EF4-FFF2-40B4-BE49-F238E27FC236}">
                    <a16:creationId xmlns:a16="http://schemas.microsoft.com/office/drawing/2014/main" xmlns="" id="{7D5B0DED-108C-411F-A908-7156A7B6C801}"/>
                  </a:ext>
                </a:extLst>
              </p:cNvPr>
              <p:cNvSpPr txBox="1"/>
              <p:nvPr/>
            </p:nvSpPr>
            <p:spPr>
              <a:xfrm>
                <a:off x="8380321" y="3713203"/>
                <a:ext cx="227139" cy="395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sz="1200" b="0" dirty="0">
                  <a:solidFill>
                    <a:schemeClr val="tx1"/>
                  </a:solidFill>
                </a:endParaRPr>
              </a:p>
            </p:txBody>
          </p:sp>
          <p:sp>
            <p:nvSpPr>
              <p:cNvPr id="23" name="TextBox 22">
                <a:extLst>
                  <a:ext uri="{FF2B5EF4-FFF2-40B4-BE49-F238E27FC236}">
                    <a16:creationId xmlns:a16="http://schemas.microsoft.com/office/drawing/2014/main" xmlns="" id="{704AB710-CFE8-6A4E-A83D-90841C8557FE}"/>
                  </a:ext>
                </a:extLst>
              </p:cNvPr>
              <p:cNvSpPr txBox="1"/>
              <p:nvPr/>
            </p:nvSpPr>
            <p:spPr>
              <a:xfrm>
                <a:off x="8111383" y="2899666"/>
                <a:ext cx="460062" cy="169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100" b="0" dirty="0">
                    <a:solidFill>
                      <a:schemeClr val="tx1"/>
                    </a:solidFill>
                  </a:rPr>
                  <a:t>Manual</a:t>
                </a:r>
                <a:endParaRPr lang="en-US" sz="1100" b="0" dirty="0">
                  <a:solidFill>
                    <a:schemeClr val="tx1"/>
                  </a:solidFill>
                </a:endParaRPr>
              </a:p>
            </p:txBody>
          </p:sp>
          <p:sp>
            <p:nvSpPr>
              <p:cNvPr id="24" name="TextBox 23">
                <a:extLst>
                  <a:ext uri="{FF2B5EF4-FFF2-40B4-BE49-F238E27FC236}">
                    <a16:creationId xmlns:a16="http://schemas.microsoft.com/office/drawing/2014/main" xmlns="" id="{ABE65ED2-B822-3444-80B8-A7A3C50B7198}"/>
                  </a:ext>
                </a:extLst>
              </p:cNvPr>
              <p:cNvSpPr txBox="1"/>
              <p:nvPr/>
            </p:nvSpPr>
            <p:spPr>
              <a:xfrm>
                <a:off x="7875591" y="3886996"/>
                <a:ext cx="698909" cy="169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100" b="0" dirty="0">
                    <a:solidFill>
                      <a:schemeClr val="tx1"/>
                    </a:solidFill>
                  </a:rPr>
                  <a:t>Automated</a:t>
                </a:r>
                <a:endParaRPr lang="en-US" sz="1100" b="0" dirty="0">
                  <a:solidFill>
                    <a:schemeClr val="tx1"/>
                  </a:solidFill>
                </a:endParaRPr>
              </a:p>
            </p:txBody>
          </p:sp>
        </p:grpSp>
      </p:grpSp>
      <p:grpSp>
        <p:nvGrpSpPr>
          <p:cNvPr id="4" name="그룹 3"/>
          <p:cNvGrpSpPr/>
          <p:nvPr/>
        </p:nvGrpSpPr>
        <p:grpSpPr>
          <a:xfrm>
            <a:off x="661019" y="1371428"/>
            <a:ext cx="151796" cy="516008"/>
            <a:chOff x="661019" y="1371428"/>
            <a:chExt cx="151796" cy="516008"/>
          </a:xfrm>
        </p:grpSpPr>
        <p:sp>
          <p:nvSpPr>
            <p:cNvPr id="34" name="아래쪽 화살표 33"/>
            <p:cNvSpPr/>
            <p:nvPr/>
          </p:nvSpPr>
          <p:spPr>
            <a:xfrm>
              <a:off x="661019" y="1371428"/>
              <a:ext cx="151796" cy="516008"/>
            </a:xfrm>
            <a:prstGeom prst="downArrow">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타원 34"/>
            <p:cNvSpPr/>
            <p:nvPr/>
          </p:nvSpPr>
          <p:spPr>
            <a:xfrm>
              <a:off x="661019" y="1553534"/>
              <a:ext cx="151796" cy="151796"/>
            </a:xfrm>
            <a:prstGeom prst="ellipse">
              <a:avLst/>
            </a:prstGeom>
            <a:solidFill>
              <a:schemeClr val="bg1"/>
            </a:solidFill>
            <a:ln w="76200">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custDataLst>
      <p:tags r:id="rId1"/>
    </p:custDataLst>
    <p:extLst>
      <p:ext uri="{BB962C8B-B14F-4D97-AF65-F5344CB8AC3E}">
        <p14:creationId xmlns:p14="http://schemas.microsoft.com/office/powerpoint/2010/main" val="7240118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1.6. Procedures for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4" name="직사각형 13">
            <a:extLst>
              <a:ext uri="{FF2B5EF4-FFF2-40B4-BE49-F238E27FC236}">
                <a16:creationId xmlns:a16="http://schemas.microsoft.com/office/drawing/2014/main" xmlns="" id="{D8BF98C4-B566-4812-B5F0-560CFBA969E7}"/>
              </a:ext>
            </a:extLst>
          </p:cNvPr>
          <p:cNvSpPr/>
          <p:nvPr/>
        </p:nvSpPr>
        <p:spPr>
          <a:xfrm>
            <a:off x="954900" y="1422417"/>
            <a:ext cx="4356552" cy="422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b="1" dirty="0">
                <a:solidFill>
                  <a:schemeClr val="accent1">
                    <a:lumMod val="75000"/>
                  </a:schemeClr>
                </a:solidFill>
                <a:latin typeface="SamsungOne 400" panose="020B0503030303020204" pitchFamily="34" charset="0"/>
                <a:ea typeface="SamsungOne 400" panose="020B0503030303020204" pitchFamily="34" charset="0"/>
              </a:rPr>
              <a:t>03. </a:t>
            </a:r>
            <a:r>
              <a:rPr lang="en-US" altLang="ko-KR" sz="1400" dirty="0">
                <a:solidFill>
                  <a:schemeClr val="tx1"/>
                </a:solidFill>
                <a:latin typeface="SamsungOne 400" panose="020B0503030303020204" pitchFamily="34" charset="0"/>
                <a:ea typeface="SamsungOne 400" panose="020B0503030303020204" pitchFamily="34" charset="0"/>
              </a:rPr>
              <a:t>Data Pre-Processing and Searching</a:t>
            </a:r>
            <a:endParaRPr lang="ko-KR" altLang="en-US" sz="1400" dirty="0">
              <a:solidFill>
                <a:schemeClr val="tx1"/>
              </a:solidFill>
              <a:latin typeface="SamsungOne 400" panose="020B0503030303020204" pitchFamily="34" charset="0"/>
            </a:endParaRPr>
          </a:p>
        </p:txBody>
      </p:sp>
      <p:sp>
        <p:nvSpPr>
          <p:cNvPr id="18" name="직사각형 17">
            <a:extLst>
              <a:ext uri="{FF2B5EF4-FFF2-40B4-BE49-F238E27FC236}">
                <a16:creationId xmlns:a16="http://schemas.microsoft.com/office/drawing/2014/main" xmlns="" id="{D8BF98C4-B566-4812-B5F0-560CFBA969E7}"/>
              </a:ext>
            </a:extLst>
          </p:cNvPr>
          <p:cNvSpPr/>
          <p:nvPr/>
        </p:nvSpPr>
        <p:spPr>
          <a:xfrm>
            <a:off x="702940" y="1916832"/>
            <a:ext cx="8632825" cy="1248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the necessary data is collected, the data is preprocessed and converted into a form suitable for machine learning. The quality of machine learning-based data analysis results depends on the required techniques or algorithms. Yet, </a:t>
            </a:r>
            <a:r>
              <a:rPr lang="en-US" altLang="ko-KR" sz="1300" b="1" dirty="0">
                <a:solidFill>
                  <a:srgbClr val="1429A0"/>
                </a:solidFill>
                <a:latin typeface="SamsungOne 400" panose="020B0503030303020204" pitchFamily="34" charset="0"/>
                <a:ea typeface="SamsungOne 400" panose="020B0503030303020204" pitchFamily="34" charset="0"/>
              </a:rPr>
              <a:t>data preprocessing, conversion, and search steps are critical as they affect the data quality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fact, like most analyses, this stage can take the most time and effort among machine learning-based data analysis processes.</a:t>
            </a:r>
          </a:p>
        </p:txBody>
      </p:sp>
      <p:pic>
        <p:nvPicPr>
          <p:cNvPr id="19" name="그림 18">
            <a:extLst>
              <a:ext uri="{FF2B5EF4-FFF2-40B4-BE49-F238E27FC236}">
                <a16:creationId xmlns:a16="http://schemas.microsoft.com/office/drawing/2014/main" xmlns="" id="{ED39B67D-B657-42C3-8052-3E14AF3116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9385" y="3645024"/>
            <a:ext cx="4479934" cy="2477539"/>
          </a:xfrm>
          <a:prstGeom prst="rect">
            <a:avLst/>
          </a:prstGeom>
        </p:spPr>
      </p:pic>
      <p:grpSp>
        <p:nvGrpSpPr>
          <p:cNvPr id="20" name="그룹 19"/>
          <p:cNvGrpSpPr/>
          <p:nvPr/>
        </p:nvGrpSpPr>
        <p:grpSpPr>
          <a:xfrm>
            <a:off x="661019" y="1371428"/>
            <a:ext cx="151796" cy="516008"/>
            <a:chOff x="577891" y="1266449"/>
            <a:chExt cx="216024" cy="734343"/>
          </a:xfrm>
        </p:grpSpPr>
        <p:sp>
          <p:nvSpPr>
            <p:cNvPr id="21" name="아래쪽 화살표 20"/>
            <p:cNvSpPr/>
            <p:nvPr/>
          </p:nvSpPr>
          <p:spPr>
            <a:xfrm>
              <a:off x="577891" y="1266449"/>
              <a:ext cx="216024" cy="734343"/>
            </a:xfrm>
            <a:prstGeom prst="down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타원 21"/>
            <p:cNvSpPr/>
            <p:nvPr/>
          </p:nvSpPr>
          <p:spPr>
            <a:xfrm>
              <a:off x="577891" y="1525608"/>
              <a:ext cx="216024" cy="216024"/>
            </a:xfrm>
            <a:prstGeom prst="ellipse">
              <a:avLst/>
            </a:prstGeom>
            <a:solidFill>
              <a:schemeClr val="bg1"/>
            </a:solidFill>
            <a:ln w="762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custDataLst>
      <p:tags r:id="rId1"/>
    </p:custDataLst>
    <p:extLst>
      <p:ext uri="{BB962C8B-B14F-4D97-AF65-F5344CB8AC3E}">
        <p14:creationId xmlns:p14="http://schemas.microsoft.com/office/powerpoint/2010/main" val="7967780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1.6. Procedures for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26" name="직사각형 25">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69" name="그룹 68">
            <a:extLst>
              <a:ext uri="{FF2B5EF4-FFF2-40B4-BE49-F238E27FC236}">
                <a16:creationId xmlns:a16="http://schemas.microsoft.com/office/drawing/2014/main" xmlns="" id="{482984AE-FB39-428C-A51F-64128BCFD7E4}"/>
              </a:ext>
            </a:extLst>
          </p:cNvPr>
          <p:cNvGrpSpPr/>
          <p:nvPr/>
        </p:nvGrpSpPr>
        <p:grpSpPr>
          <a:xfrm>
            <a:off x="963198" y="2276872"/>
            <a:ext cx="7987509" cy="3031165"/>
            <a:chOff x="845381" y="2131600"/>
            <a:chExt cx="7987509" cy="3031165"/>
          </a:xfrm>
        </p:grpSpPr>
        <p:grpSp>
          <p:nvGrpSpPr>
            <p:cNvPr id="31" name="그룹 30">
              <a:extLst>
                <a:ext uri="{FF2B5EF4-FFF2-40B4-BE49-F238E27FC236}">
                  <a16:creationId xmlns:a16="http://schemas.microsoft.com/office/drawing/2014/main" xmlns="" id="{0745C0D7-03D2-4EE5-B341-11293BEFA4D6}"/>
                </a:ext>
              </a:extLst>
            </p:cNvPr>
            <p:cNvGrpSpPr/>
            <p:nvPr/>
          </p:nvGrpSpPr>
          <p:grpSpPr>
            <a:xfrm>
              <a:off x="845381" y="2131600"/>
              <a:ext cx="7987509" cy="3031165"/>
              <a:chOff x="1051509" y="3211720"/>
              <a:chExt cx="7987509" cy="3031165"/>
            </a:xfrm>
          </p:grpSpPr>
          <p:sp>
            <p:nvSpPr>
              <p:cNvPr id="32" name="타원 31"/>
              <p:cNvSpPr/>
              <p:nvPr/>
            </p:nvSpPr>
            <p:spPr>
              <a:xfrm>
                <a:off x="4219862" y="4004276"/>
                <a:ext cx="1657758" cy="1657758"/>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Data Transformation</a:t>
                </a:r>
                <a:endParaRPr lang="ko-KR" altLang="en-US" sz="1300" b="1"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33" name="그룹 32"/>
              <p:cNvGrpSpPr/>
              <p:nvPr/>
            </p:nvGrpSpPr>
            <p:grpSpPr>
              <a:xfrm>
                <a:off x="6466522" y="3211720"/>
                <a:ext cx="2572496" cy="3031165"/>
                <a:chOff x="6466522" y="3211720"/>
                <a:chExt cx="2572496" cy="3031165"/>
              </a:xfrm>
            </p:grpSpPr>
            <p:sp>
              <p:nvSpPr>
                <p:cNvPr id="44" name="모서리가 둥근 직사각형 43"/>
                <p:cNvSpPr/>
                <p:nvPr/>
              </p:nvSpPr>
              <p:spPr>
                <a:xfrm>
                  <a:off x="6466522" y="3211720"/>
                  <a:ext cx="2572496" cy="1042035"/>
                </a:xfrm>
                <a:prstGeom prst="roundRect">
                  <a:avLst>
                    <a:gd name="adj" fmla="val 10368"/>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spcAft>
                      <a:spcPts val="200"/>
                    </a:spcAft>
                  </a:pPr>
                  <a:r>
                    <a:rPr lang="en-US" altLang="ko-KR" sz="1400" b="1" dirty="0">
                      <a:solidFill>
                        <a:srgbClr val="1429A0"/>
                      </a:solidFill>
                      <a:latin typeface="SamsungOne 400" panose="020B0503030303020204" pitchFamily="34" charset="0"/>
                      <a:ea typeface="SamsungOne 400" panose="020B0503030303020204" pitchFamily="34" charset="0"/>
                    </a:rPr>
                    <a:t>Sampling</a:t>
                  </a:r>
                </a:p>
                <a:p>
                  <a:pPr marL="361950" lvl="1" indent="-180975">
                    <a:spcAft>
                      <a:spcPts val="2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Random Sampling</a:t>
                  </a:r>
                </a:p>
                <a:p>
                  <a:pPr marL="361950" lvl="1" indent="-180975">
                    <a:spcAft>
                      <a:spcPts val="2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Stratified Sampling</a:t>
                  </a:r>
                </a:p>
                <a:p>
                  <a:pPr marL="361950" lvl="1" indent="-180975">
                    <a:spcAft>
                      <a:spcPts val="2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Cluster Sampling</a:t>
                  </a:r>
                </a:p>
              </p:txBody>
            </p:sp>
            <p:sp>
              <p:nvSpPr>
                <p:cNvPr id="45" name="모서리가 둥근 직사각형 44"/>
                <p:cNvSpPr/>
                <p:nvPr/>
              </p:nvSpPr>
              <p:spPr>
                <a:xfrm>
                  <a:off x="6466522" y="4431537"/>
                  <a:ext cx="2572496" cy="803235"/>
                </a:xfrm>
                <a:prstGeom prst="roundRect">
                  <a:avLst>
                    <a:gd name="adj" fmla="val 10254"/>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spcAft>
                      <a:spcPts val="200"/>
                    </a:spcAft>
                  </a:pPr>
                  <a:r>
                    <a:rPr lang="en-US" altLang="ko-KR" sz="1400" b="1" dirty="0">
                      <a:solidFill>
                        <a:srgbClr val="1429A0"/>
                      </a:solidFill>
                      <a:latin typeface="SamsungOne 400" panose="020B0503030303020204" pitchFamily="34" charset="0"/>
                      <a:ea typeface="SamsungOne 400" panose="020B0503030303020204" pitchFamily="34" charset="0"/>
                    </a:rPr>
                    <a:t>Dimensionality Reduction</a:t>
                  </a:r>
                  <a:endParaRPr lang="ko-KR" altLang="en-US" sz="1400" b="1" dirty="0">
                    <a:solidFill>
                      <a:srgbClr val="1429A0"/>
                    </a:solidFill>
                    <a:latin typeface="SamsungOne 400" panose="020B0503030303020204" pitchFamily="34" charset="0"/>
                    <a:ea typeface="SamsungOne 400" panose="020B0503030303020204" pitchFamily="34" charset="0"/>
                  </a:endParaRPr>
                </a:p>
                <a:p>
                  <a:pPr marL="361950" lvl="1" indent="-180975">
                    <a:spcAft>
                      <a:spcPts val="2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Factor Analysis</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361950" lvl="1" indent="-180975">
                    <a:spcAft>
                      <a:spcPts val="2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PCA</a:t>
                  </a:r>
                </a:p>
              </p:txBody>
            </p:sp>
            <p:sp>
              <p:nvSpPr>
                <p:cNvPr id="46" name="모서리가 둥근 직사각형 45"/>
                <p:cNvSpPr/>
                <p:nvPr/>
              </p:nvSpPr>
              <p:spPr>
                <a:xfrm>
                  <a:off x="6466522" y="5439650"/>
                  <a:ext cx="2572496" cy="803235"/>
                </a:xfrm>
                <a:prstGeom prst="roundRect">
                  <a:avLst>
                    <a:gd name="adj" fmla="val 10254"/>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spcAft>
                      <a:spcPts val="200"/>
                    </a:spcAft>
                  </a:pPr>
                  <a:r>
                    <a:rPr lang="en-US" altLang="ko-KR" sz="1400" b="1" dirty="0">
                      <a:solidFill>
                        <a:srgbClr val="1429A0"/>
                      </a:solidFill>
                      <a:latin typeface="SamsungOne 400" panose="020B0503030303020204" pitchFamily="34" charset="0"/>
                      <a:ea typeface="SamsungOne 400" panose="020B0503030303020204" pitchFamily="34" charset="0"/>
                    </a:rPr>
                    <a:t>Signal Data Compression</a:t>
                  </a:r>
                  <a:endParaRPr lang="ko-KR" altLang="en-US" sz="1400" b="1" dirty="0">
                    <a:solidFill>
                      <a:srgbClr val="1429A0"/>
                    </a:solidFill>
                    <a:latin typeface="SamsungOne 400" panose="020B0503030303020204" pitchFamily="34" charset="0"/>
                    <a:ea typeface="SamsungOne 400" panose="020B0503030303020204" pitchFamily="34" charset="0"/>
                  </a:endParaRPr>
                </a:p>
                <a:p>
                  <a:pPr marL="361950" lvl="1" indent="-180975">
                    <a:spcAft>
                      <a:spcPts val="2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Fourier Transform</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361950" lvl="1" indent="-180975">
                    <a:spcAft>
                      <a:spcPts val="2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Wavelet Transform</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grpSp>
            <p:nvGrpSpPr>
              <p:cNvPr id="34" name="그룹 33"/>
              <p:cNvGrpSpPr/>
              <p:nvPr/>
            </p:nvGrpSpPr>
            <p:grpSpPr>
              <a:xfrm>
                <a:off x="1051509" y="3211720"/>
                <a:ext cx="2572496" cy="3031121"/>
                <a:chOff x="1051509" y="3211764"/>
                <a:chExt cx="2572496" cy="3031121"/>
              </a:xfrm>
            </p:grpSpPr>
            <p:sp>
              <p:nvSpPr>
                <p:cNvPr id="41" name="모서리가 둥근 직사각형 40"/>
                <p:cNvSpPr/>
                <p:nvPr/>
              </p:nvSpPr>
              <p:spPr>
                <a:xfrm>
                  <a:off x="1051509" y="3211764"/>
                  <a:ext cx="2572496" cy="1014899"/>
                </a:xfrm>
                <a:prstGeom prst="roundRect">
                  <a:avLst>
                    <a:gd name="adj" fmla="val 10368"/>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spcAft>
                      <a:spcPts val="200"/>
                    </a:spcAft>
                  </a:pPr>
                  <a:r>
                    <a:rPr lang="en-US" altLang="ko-KR" sz="1400" b="1" dirty="0">
                      <a:solidFill>
                        <a:srgbClr val="1429A0"/>
                      </a:solidFill>
                      <a:latin typeface="SamsungOne 400" panose="020B0503030303020204" pitchFamily="34" charset="0"/>
                      <a:ea typeface="SamsungOne 400" panose="020B0503030303020204" pitchFamily="34" charset="0"/>
                    </a:rPr>
                    <a:t>Standardization</a:t>
                  </a:r>
                  <a:endParaRPr lang="ko-KR" altLang="en-US" sz="1400" b="1" dirty="0">
                    <a:solidFill>
                      <a:srgbClr val="1429A0"/>
                    </a:solidFill>
                    <a:latin typeface="SamsungOne 400" panose="020B0503030303020204" pitchFamily="34" charset="0"/>
                    <a:ea typeface="SamsungOne 400" panose="020B0503030303020204" pitchFamily="34" charset="0"/>
                  </a:endParaRPr>
                </a:p>
                <a:p>
                  <a:pPr marL="361950" lvl="1" indent="-180975">
                    <a:spcAft>
                      <a:spcPts val="2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Z-transform</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361950" lvl="1" indent="-180975">
                    <a:spcAft>
                      <a:spcPts val="2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Normalization</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(feature scaling)</a:t>
                  </a:r>
                </a:p>
              </p:txBody>
            </p:sp>
            <p:sp>
              <p:nvSpPr>
                <p:cNvPr id="42" name="모서리가 둥근 직사각형 41"/>
                <p:cNvSpPr/>
                <p:nvPr/>
              </p:nvSpPr>
              <p:spPr>
                <a:xfrm>
                  <a:off x="1051509" y="4325707"/>
                  <a:ext cx="2572496" cy="1014899"/>
                </a:xfrm>
                <a:prstGeom prst="roundRect">
                  <a:avLst>
                    <a:gd name="adj" fmla="val 10254"/>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spcAft>
                      <a:spcPts val="200"/>
                    </a:spcAft>
                  </a:pPr>
                  <a:r>
                    <a:rPr lang="en-US" altLang="ko-KR" sz="1400" b="1" dirty="0">
                      <a:solidFill>
                        <a:srgbClr val="1429A0"/>
                      </a:solidFill>
                      <a:latin typeface="SamsungOne 400" panose="020B0503030303020204" pitchFamily="34" charset="0"/>
                      <a:ea typeface="SamsungOne 400" panose="020B0503030303020204" pitchFamily="34" charset="0"/>
                    </a:rPr>
                    <a:t>Normal Distribution</a:t>
                  </a:r>
                  <a:endParaRPr lang="ko-KR" altLang="en-US" sz="1400" b="1" dirty="0">
                    <a:solidFill>
                      <a:srgbClr val="1429A0"/>
                    </a:solidFill>
                    <a:latin typeface="SamsungOne 400" panose="020B0503030303020204" pitchFamily="34" charset="0"/>
                    <a:ea typeface="SamsungOne 400" panose="020B0503030303020204" pitchFamily="34" charset="0"/>
                  </a:endParaRPr>
                </a:p>
                <a:p>
                  <a:pPr marL="361950" lvl="1" indent="-180975">
                    <a:spcAft>
                      <a:spcPts val="2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Log Transformation</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361950" lvl="1" indent="-180975">
                    <a:spcAft>
                      <a:spcPts val="2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Square Root Transformation</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43" name="모서리가 둥근 직사각형 42"/>
                <p:cNvSpPr/>
                <p:nvPr/>
              </p:nvSpPr>
              <p:spPr>
                <a:xfrm>
                  <a:off x="1051509" y="5439650"/>
                  <a:ext cx="2572496" cy="803235"/>
                </a:xfrm>
                <a:prstGeom prst="roundRect">
                  <a:avLst>
                    <a:gd name="adj" fmla="val 10254"/>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spcAft>
                      <a:spcPts val="200"/>
                    </a:spcAft>
                  </a:pPr>
                  <a:r>
                    <a:rPr lang="en-US" altLang="ko-KR" sz="1400" b="1" dirty="0">
                      <a:solidFill>
                        <a:srgbClr val="1429A0"/>
                      </a:solidFill>
                      <a:latin typeface="SamsungOne 400" panose="020B0503030303020204" pitchFamily="34" charset="0"/>
                      <a:ea typeface="SamsungOne 400" panose="020B0503030303020204" pitchFamily="34" charset="0"/>
                    </a:rPr>
                    <a:t>Categorization</a:t>
                  </a:r>
                  <a:endParaRPr lang="ko-KR" altLang="en-US" sz="1400" b="1" dirty="0">
                    <a:solidFill>
                      <a:srgbClr val="1429A0"/>
                    </a:solidFill>
                    <a:latin typeface="SamsungOne 400" panose="020B0503030303020204" pitchFamily="34" charset="0"/>
                    <a:ea typeface="SamsungOne 400" panose="020B0503030303020204" pitchFamily="34" charset="0"/>
                  </a:endParaRPr>
                </a:p>
                <a:p>
                  <a:pPr marL="361950" lvl="1" indent="-180975">
                    <a:spcAft>
                      <a:spcPts val="2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Discretization</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361950" lvl="1" indent="-180975">
                    <a:spcAft>
                      <a:spcPts val="2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Binarization</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cxnSp>
            <p:nvCxnSpPr>
              <p:cNvPr id="35" name="꺾인 연결선 34"/>
              <p:cNvCxnSpPr>
                <a:cxnSpLocks/>
                <a:stCxn id="32" idx="6"/>
                <a:endCxn id="44" idx="1"/>
              </p:cNvCxnSpPr>
              <p:nvPr/>
            </p:nvCxnSpPr>
            <p:spPr>
              <a:xfrm flipV="1">
                <a:off x="5877620" y="3719170"/>
                <a:ext cx="588902" cy="111398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꺾인 연결선 36"/>
              <p:cNvCxnSpPr>
                <a:cxnSpLocks/>
                <a:stCxn id="32" idx="6"/>
                <a:endCxn id="46" idx="1"/>
              </p:cNvCxnSpPr>
              <p:nvPr/>
            </p:nvCxnSpPr>
            <p:spPr>
              <a:xfrm>
                <a:off x="5877620" y="4833155"/>
                <a:ext cx="588902" cy="1008113"/>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꺾인 연결선 37"/>
              <p:cNvCxnSpPr>
                <a:cxnSpLocks/>
                <a:stCxn id="32" idx="2"/>
                <a:endCxn id="41" idx="3"/>
              </p:cNvCxnSpPr>
              <p:nvPr/>
            </p:nvCxnSpPr>
            <p:spPr>
              <a:xfrm rot="10800000">
                <a:off x="3624006" y="3719171"/>
                <a:ext cx="595857" cy="111398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꺾인 연결선 39"/>
              <p:cNvCxnSpPr>
                <a:cxnSpLocks/>
                <a:stCxn id="32" idx="2"/>
                <a:endCxn id="43" idx="3"/>
              </p:cNvCxnSpPr>
              <p:nvPr/>
            </p:nvCxnSpPr>
            <p:spPr>
              <a:xfrm rot="10800000" flipV="1">
                <a:off x="3624006" y="4833154"/>
                <a:ext cx="595857" cy="1008069"/>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6" name="직선 연결선 65">
              <a:extLst>
                <a:ext uri="{FF2B5EF4-FFF2-40B4-BE49-F238E27FC236}">
                  <a16:creationId xmlns:a16="http://schemas.microsoft.com/office/drawing/2014/main" xmlns="" id="{3F905775-A6E0-424B-9210-77C8604D7E2A}"/>
                </a:ext>
              </a:extLst>
            </p:cNvPr>
            <p:cNvCxnSpPr>
              <a:stCxn id="32" idx="2"/>
              <a:endCxn id="42" idx="3"/>
            </p:cNvCxnSpPr>
            <p:nvPr/>
          </p:nvCxnSpPr>
          <p:spPr>
            <a:xfrm flipH="1" flipV="1">
              <a:off x="3417877" y="3752993"/>
              <a:ext cx="595857" cy="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직선 연결선 67">
              <a:extLst>
                <a:ext uri="{FF2B5EF4-FFF2-40B4-BE49-F238E27FC236}">
                  <a16:creationId xmlns:a16="http://schemas.microsoft.com/office/drawing/2014/main" xmlns="" id="{39335172-C081-4363-ABA4-2D582F6D03E9}"/>
                </a:ext>
              </a:extLst>
            </p:cNvPr>
            <p:cNvCxnSpPr>
              <a:cxnSpLocks/>
              <a:stCxn id="32" idx="6"/>
              <a:endCxn id="45" idx="1"/>
            </p:cNvCxnSpPr>
            <p:nvPr/>
          </p:nvCxnSpPr>
          <p:spPr>
            <a:xfrm>
              <a:off x="5671492" y="3753035"/>
              <a:ext cx="5889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0" name="직사각형 69">
            <a:extLst>
              <a:ext uri="{FF2B5EF4-FFF2-40B4-BE49-F238E27FC236}">
                <a16:creationId xmlns:a16="http://schemas.microsoft.com/office/drawing/2014/main" xmlns="" id="{8F41C86C-F704-4F8A-A05D-F220462704F4}"/>
              </a:ext>
            </a:extLst>
          </p:cNvPr>
          <p:cNvSpPr/>
          <p:nvPr/>
        </p:nvSpPr>
        <p:spPr>
          <a:xfrm>
            <a:off x="954900" y="1422417"/>
            <a:ext cx="4356552" cy="422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b="1" dirty="0">
                <a:solidFill>
                  <a:schemeClr val="accent1">
                    <a:lumMod val="75000"/>
                  </a:schemeClr>
                </a:solidFill>
                <a:latin typeface="SamsungOne 400" panose="020B0503030303020204" pitchFamily="34" charset="0"/>
                <a:ea typeface="SamsungOne 400" panose="020B0503030303020204" pitchFamily="34" charset="0"/>
              </a:rPr>
              <a:t>03. </a:t>
            </a:r>
            <a:r>
              <a:rPr lang="en-US" altLang="ko-KR" sz="1400" dirty="0">
                <a:solidFill>
                  <a:schemeClr val="tx1"/>
                </a:solidFill>
                <a:latin typeface="SamsungOne 400" panose="020B0503030303020204" pitchFamily="34" charset="0"/>
                <a:ea typeface="SamsungOne 400" panose="020B0503030303020204" pitchFamily="34" charset="0"/>
              </a:rPr>
              <a:t>Data Pre-Processing and Searching</a:t>
            </a:r>
            <a:endParaRPr lang="ko-KR" altLang="en-US" sz="1400" dirty="0">
              <a:solidFill>
                <a:schemeClr val="tx1"/>
              </a:solidFill>
              <a:latin typeface="SamsungOne 400" panose="020B0503030303020204" pitchFamily="34" charset="0"/>
            </a:endParaRPr>
          </a:p>
        </p:txBody>
      </p:sp>
      <p:grpSp>
        <p:nvGrpSpPr>
          <p:cNvPr id="27" name="그룹 26"/>
          <p:cNvGrpSpPr/>
          <p:nvPr/>
        </p:nvGrpSpPr>
        <p:grpSpPr>
          <a:xfrm>
            <a:off x="661019" y="1371428"/>
            <a:ext cx="151796" cy="516008"/>
            <a:chOff x="577891" y="1266449"/>
            <a:chExt cx="216024" cy="734343"/>
          </a:xfrm>
        </p:grpSpPr>
        <p:sp>
          <p:nvSpPr>
            <p:cNvPr id="28" name="아래쪽 화살표 27"/>
            <p:cNvSpPr/>
            <p:nvPr/>
          </p:nvSpPr>
          <p:spPr>
            <a:xfrm>
              <a:off x="577891" y="1266449"/>
              <a:ext cx="216024" cy="734343"/>
            </a:xfrm>
            <a:prstGeom prst="down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타원 28"/>
            <p:cNvSpPr/>
            <p:nvPr/>
          </p:nvSpPr>
          <p:spPr>
            <a:xfrm>
              <a:off x="577891" y="1525608"/>
              <a:ext cx="216024" cy="216024"/>
            </a:xfrm>
            <a:prstGeom prst="ellipse">
              <a:avLst/>
            </a:prstGeom>
            <a:solidFill>
              <a:schemeClr val="bg1"/>
            </a:solidFill>
            <a:ln w="762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custDataLst>
      <p:tags r:id="rId1"/>
    </p:custDataLst>
    <p:extLst>
      <p:ext uri="{BB962C8B-B14F-4D97-AF65-F5344CB8AC3E}">
        <p14:creationId xmlns:p14="http://schemas.microsoft.com/office/powerpoint/2010/main" val="28520563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9" name="직사각형 8">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1.6. Procedures for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0" name="직사각형 9">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1" name="직사각형 10">
            <a:extLst>
              <a:ext uri="{FF2B5EF4-FFF2-40B4-BE49-F238E27FC236}">
                <a16:creationId xmlns:a16="http://schemas.microsoft.com/office/drawing/2014/main" xmlns="" id="{D8BF98C4-B566-4812-B5F0-560CFBA969E7}"/>
              </a:ext>
            </a:extLst>
          </p:cNvPr>
          <p:cNvSpPr/>
          <p:nvPr/>
        </p:nvSpPr>
        <p:spPr>
          <a:xfrm>
            <a:off x="954900" y="1422417"/>
            <a:ext cx="4500568" cy="422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b="1" dirty="0">
                <a:solidFill>
                  <a:schemeClr val="accent1">
                    <a:lumMod val="75000"/>
                  </a:schemeClr>
                </a:solidFill>
                <a:latin typeface="SamsungOne 400" panose="020B0503030303020204" pitchFamily="34" charset="0"/>
                <a:ea typeface="SamsungOne 400" panose="020B0503030303020204" pitchFamily="34" charset="0"/>
              </a:rPr>
              <a:t>03. </a:t>
            </a:r>
            <a:r>
              <a:rPr lang="en-US" altLang="ko-KR" sz="1400" dirty="0">
                <a:solidFill>
                  <a:schemeClr val="tx1"/>
                </a:solidFill>
                <a:latin typeface="SamsungOne 400" panose="020B0503030303020204" pitchFamily="34" charset="0"/>
                <a:ea typeface="SamsungOne 400" panose="020B0503030303020204" pitchFamily="34" charset="0"/>
              </a:rPr>
              <a:t>Data Pre-Processing and Searching</a:t>
            </a:r>
            <a:endParaRPr lang="ko-KR" altLang="en-US" sz="1400" dirty="0">
              <a:solidFill>
                <a:schemeClr val="tx1"/>
              </a:solidFill>
              <a:latin typeface="SamsungOne 400" panose="020B0503030303020204" pitchFamily="34" charset="0"/>
            </a:endParaRPr>
          </a:p>
        </p:txBody>
      </p:sp>
      <p:sp>
        <p:nvSpPr>
          <p:cNvPr id="15" name="직사각형 14">
            <a:extLst>
              <a:ext uri="{FF2B5EF4-FFF2-40B4-BE49-F238E27FC236}">
                <a16:creationId xmlns:a16="http://schemas.microsoft.com/office/drawing/2014/main" xmlns="" id="{D8BF98C4-B566-4812-B5F0-560CFBA969E7}"/>
              </a:ext>
            </a:extLst>
          </p:cNvPr>
          <p:cNvSpPr/>
          <p:nvPr/>
        </p:nvSpPr>
        <p:spPr>
          <a:xfrm>
            <a:off x="702940" y="1916832"/>
            <a:ext cx="8632825" cy="3168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numCol="2" spcCol="180000" rtlCol="0" anchor="t">
            <a:no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b="1" dirty="0">
                <a:solidFill>
                  <a:srgbClr val="1429A0"/>
                </a:solidFill>
                <a:latin typeface="SamsungOne 400" panose="020B0503030303020204" pitchFamily="34" charset="0"/>
                <a:ea typeface="SamsungOne 400" panose="020B0503030303020204" pitchFamily="34" charset="0"/>
              </a:rPr>
              <a:t>Normal Distribution</a:t>
            </a:r>
            <a:endParaRPr lang="ko-KR" altLang="en-US" sz="1300" b="1" dirty="0">
              <a:solidFill>
                <a:srgbClr val="1429A0"/>
              </a:solidFill>
              <a:latin typeface="SamsungOne 400" panose="020B0503030303020204" pitchFamily="34" charset="0"/>
              <a:ea typeface="SamsungOne 400" panose="020B0503030303020204" pitchFamily="34" charset="0"/>
            </a:endParaRPr>
          </a:p>
          <a:p>
            <a:pPr marL="361950" lvl="1" indent="-180975">
              <a:spcAft>
                <a:spcPts val="800"/>
              </a:spcAft>
              <a:buClr>
                <a:srgbClr val="193EB0"/>
              </a:buClr>
              <a:buFont typeface="Arial" panose="020B0604020202020204" pitchFamily="34" charset="0"/>
              <a:buChar cha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Log Transform: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the input data represents an inverse function distribution, convert it to a normal distribution using a log.</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361950" lvl="1" indent="-180975">
              <a:spcAft>
                <a:spcPts val="800"/>
              </a:spcAft>
              <a:buClr>
                <a:srgbClr val="193EB0"/>
              </a:buClr>
              <a:buFont typeface="Arial" panose="020B0604020202020204" pitchFamily="34" charset="0"/>
              <a:buChar cha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Square Root Transform: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Transforming non-normal distribution data into a normal distribution using square roots</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b="1" dirty="0">
                <a:solidFill>
                  <a:srgbClr val="1429A0"/>
                </a:solidFill>
                <a:latin typeface="SamsungOne 400" panose="020B0503030303020204" pitchFamily="34" charset="0"/>
                <a:ea typeface="SamsungOne 400" panose="020B0503030303020204" pitchFamily="34" charset="0"/>
              </a:rPr>
              <a:t>Categorization</a:t>
            </a:r>
            <a:endParaRPr lang="ko-KR" altLang="en-US" sz="1300" b="1" dirty="0">
              <a:solidFill>
                <a:srgbClr val="1429A0"/>
              </a:solidFill>
              <a:latin typeface="SamsungOne 400" panose="020B0503030303020204" pitchFamily="34" charset="0"/>
              <a:ea typeface="SamsungOne 400" panose="020B0503030303020204" pitchFamily="34" charset="0"/>
            </a:endParaRPr>
          </a:p>
          <a:p>
            <a:pPr marL="361950" lvl="1" indent="-180975">
              <a:spcAft>
                <a:spcPts val="800"/>
              </a:spcAft>
              <a:buClr>
                <a:srgbClr val="193EB0"/>
              </a:buClr>
              <a:buFont typeface="Arial" panose="020B0604020202020204" pitchFamily="34" charset="0"/>
              <a:buChar cha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Discretization: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Categorizing continuous variables into multiple sections</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361950" lvl="1" indent="-180975">
              <a:spcAft>
                <a:spcPts val="800"/>
              </a:spcAft>
              <a:buClr>
                <a:srgbClr val="193EB0"/>
              </a:buClr>
              <a:buFont typeface="Arial" panose="020B0604020202020204" pitchFamily="34" charset="0"/>
              <a:buChar cha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Binarization: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Transforming into dummy variables with two values of 0 and 1</a:t>
            </a:r>
          </a:p>
          <a:p>
            <a:pPr marL="182563" indent="-182563">
              <a:spcAft>
                <a:spcPts val="800"/>
              </a:spcAft>
              <a:buClr>
                <a:srgbClr val="193EB0"/>
              </a:buClr>
              <a:buFont typeface="SamsungOne 400" panose="020B0503030303020204" pitchFamily="34" charset="0"/>
              <a:buChar char="‣"/>
            </a:pPr>
            <a:r>
              <a:rPr lang="en-US" altLang="ko-KR" sz="1300" b="1" dirty="0">
                <a:solidFill>
                  <a:srgbClr val="1429A0"/>
                </a:solidFill>
                <a:latin typeface="SamsungOne 400" panose="020B0503030303020204" pitchFamily="34" charset="0"/>
                <a:ea typeface="SamsungOne 400" panose="020B0503030303020204" pitchFamily="34" charset="0"/>
              </a:rPr>
              <a:t>Sampling</a:t>
            </a:r>
            <a:endParaRPr lang="ko-KR" altLang="en-US" sz="1300" b="1" dirty="0">
              <a:solidFill>
                <a:srgbClr val="1429A0"/>
              </a:solidFill>
              <a:latin typeface="SamsungOne 400" panose="020B0503030303020204" pitchFamily="34" charset="0"/>
            </a:endParaRP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Simple Randomization</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Systematic Sampling</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Stratified Randomization</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Cluster Sampling</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Multistage Sampling</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b="1" dirty="0">
                <a:solidFill>
                  <a:srgbClr val="1429A0"/>
                </a:solidFill>
                <a:latin typeface="SamsungOne 400" panose="020B0503030303020204" pitchFamily="34" charset="0"/>
                <a:ea typeface="SamsungOne 400" panose="020B0503030303020204" pitchFamily="34" charset="0"/>
              </a:rPr>
              <a:t>Dimensionality Reduction</a:t>
            </a:r>
            <a:endParaRPr lang="ko-KR" altLang="en-US" sz="1300" b="1" dirty="0">
              <a:solidFill>
                <a:srgbClr val="1429A0"/>
              </a:solidFill>
              <a:latin typeface="SamsungOne 400" panose="020B0503030303020204" pitchFamily="34" charset="0"/>
              <a:ea typeface="SamsungOne 400" panose="020B0503030303020204" pitchFamily="34" charset="0"/>
            </a:endParaRPr>
          </a:p>
          <a:p>
            <a:pPr marL="361950" lvl="1" indent="-180975">
              <a:spcAft>
                <a:spcPts val="800"/>
              </a:spcAft>
              <a:buClr>
                <a:srgbClr val="193EB0"/>
              </a:buClr>
              <a:buFont typeface="Arial" panose="020B0604020202020204" pitchFamily="34" charset="0"/>
              <a:buChar cha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Factor Analysis: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Finding common factors by finding potential variables</a:t>
            </a: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Principle Component Analysis</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22" name="그룹 21"/>
          <p:cNvGrpSpPr/>
          <p:nvPr/>
        </p:nvGrpSpPr>
        <p:grpSpPr>
          <a:xfrm>
            <a:off x="661019" y="1371428"/>
            <a:ext cx="151796" cy="516008"/>
            <a:chOff x="577891" y="1266449"/>
            <a:chExt cx="216024" cy="734343"/>
          </a:xfrm>
        </p:grpSpPr>
        <p:sp>
          <p:nvSpPr>
            <p:cNvPr id="23" name="아래쪽 화살표 22"/>
            <p:cNvSpPr/>
            <p:nvPr/>
          </p:nvSpPr>
          <p:spPr>
            <a:xfrm>
              <a:off x="577891" y="1266449"/>
              <a:ext cx="216024" cy="734343"/>
            </a:xfrm>
            <a:prstGeom prst="down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 name="타원 23"/>
            <p:cNvSpPr/>
            <p:nvPr/>
          </p:nvSpPr>
          <p:spPr>
            <a:xfrm>
              <a:off x="577891" y="1525608"/>
              <a:ext cx="216024" cy="216024"/>
            </a:xfrm>
            <a:prstGeom prst="ellipse">
              <a:avLst/>
            </a:prstGeom>
            <a:solidFill>
              <a:schemeClr val="bg1"/>
            </a:solidFill>
            <a:ln w="762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custDataLst>
      <p:tags r:id="rId1"/>
    </p:custDataLst>
    <p:extLst>
      <p:ext uri="{BB962C8B-B14F-4D97-AF65-F5344CB8AC3E}">
        <p14:creationId xmlns:p14="http://schemas.microsoft.com/office/powerpoint/2010/main" val="2905098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351108"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The Concept of Artificial Intelligence</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43" name="직사각형 42">
            <a:extLst>
              <a:ext uri="{FF2B5EF4-FFF2-40B4-BE49-F238E27FC236}">
                <a16:creationId xmlns:a16="http://schemas.microsoft.com/office/drawing/2014/main" xmlns="" id="{BF13B286-9951-48F6-8655-DF26495B58DE}"/>
              </a:ext>
            </a:extLst>
          </p:cNvPr>
          <p:cNvSpPr/>
          <p:nvPr/>
        </p:nvSpPr>
        <p:spPr>
          <a:xfrm>
            <a:off x="1054111" y="3929021"/>
            <a:ext cx="8286680" cy="22362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marR="0" lvl="0" indent="-176213" algn="l" defTabSz="914400" rtl="0" eaLnBrk="1" fontAlgn="base" latinLnBrk="1" hangingPunct="1">
              <a:lnSpc>
                <a:spcPct val="100000"/>
              </a:lnSpc>
              <a:spcBef>
                <a:spcPct val="0"/>
              </a:spcBef>
              <a:spcAft>
                <a:spcPts val="1000"/>
              </a:spcAft>
              <a:buClrTx/>
              <a:buSzPct val="120000"/>
              <a:buBlip>
                <a:blip r:embed="rId4"/>
              </a:buBlip>
              <a:tabLst/>
              <a:defRPr/>
            </a:pPr>
            <a:r>
              <a:rPr kumimoji="1" lang="en-US" altLang="ko-KR" sz="180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rPr>
              <a:t>1.1. Definition of Artificial Intelligence</a:t>
            </a:r>
          </a:p>
          <a:p>
            <a:pPr marL="176213" marR="0" lvl="0" indent="-176213" fontAlgn="base">
              <a:lnSpc>
                <a:spcPct val="100000"/>
              </a:lnSpc>
              <a:spcBef>
                <a:spcPct val="0"/>
              </a:spcBef>
              <a:spcAft>
                <a:spcPts val="1000"/>
              </a:spcAft>
              <a:buClrTx/>
              <a:buSzPct val="120000"/>
              <a:buBlip>
                <a:blip r:embed="rId5"/>
              </a:buBlip>
              <a:tabLst/>
              <a:defRPr/>
            </a:pPr>
            <a:r>
              <a:rPr lang="en-US" altLang="ko-KR" dirty="0">
                <a:solidFill>
                  <a:srgbClr val="A6A6A6"/>
                </a:solidFill>
                <a:latin typeface="SamsungOne 400" panose="020B0503030303020204" pitchFamily="34" charset="0"/>
                <a:ea typeface="SamsungOne 400" panose="020B0503030303020204" pitchFamily="34" charset="0"/>
              </a:rPr>
              <a:t>1.2. Types and Subsets of Artificial Intelligence</a:t>
            </a:r>
          </a:p>
          <a:p>
            <a:pPr marL="176213" marR="0" lvl="0" indent="-176213" fontAlgn="base">
              <a:lnSpc>
                <a:spcPct val="100000"/>
              </a:lnSpc>
              <a:spcBef>
                <a:spcPct val="0"/>
              </a:spcBef>
              <a:spcAft>
                <a:spcPts val="1000"/>
              </a:spcAft>
              <a:buClrTx/>
              <a:buSzPct val="120000"/>
              <a:buBlip>
                <a:blip r:embed="rId5"/>
              </a:buBlip>
              <a:tabLst/>
              <a:defRPr/>
            </a:pPr>
            <a:r>
              <a:rPr lang="en-US" altLang="ko-KR" dirty="0">
                <a:solidFill>
                  <a:srgbClr val="A6A6A6"/>
                </a:solidFill>
                <a:latin typeface="SamsungOne 400" panose="020B0503030303020204" pitchFamily="34" charset="0"/>
                <a:ea typeface="SamsungOne 400" panose="020B0503030303020204" pitchFamily="34" charset="0"/>
              </a:rPr>
              <a:t>1.3. Definition of Machine Learning</a:t>
            </a:r>
          </a:p>
          <a:p>
            <a:pPr marL="176213" marR="0" lvl="0" indent="-176213" fontAlgn="base">
              <a:lnSpc>
                <a:spcPct val="100000"/>
              </a:lnSpc>
              <a:spcBef>
                <a:spcPct val="0"/>
              </a:spcBef>
              <a:spcAft>
                <a:spcPts val="1000"/>
              </a:spcAft>
              <a:buClrTx/>
              <a:buSzPct val="120000"/>
              <a:buBlip>
                <a:blip r:embed="rId5"/>
              </a:buBlip>
              <a:tabLst/>
              <a:defRPr/>
            </a:pPr>
            <a:r>
              <a:rPr lang="en-US" altLang="ko-KR" dirty="0">
                <a:solidFill>
                  <a:srgbClr val="A6A6A6"/>
                </a:solidFill>
                <a:latin typeface="SamsungOne 400" panose="020B0503030303020204" pitchFamily="34" charset="0"/>
                <a:ea typeface="SamsungOne 400" panose="020B0503030303020204" pitchFamily="34" charset="0"/>
              </a:rPr>
              <a:t>1.4. Disciplines Related to Machine Learning</a:t>
            </a:r>
          </a:p>
          <a:p>
            <a:pPr marL="176213" marR="0" lvl="0" indent="-176213" fontAlgn="base">
              <a:lnSpc>
                <a:spcPct val="100000"/>
              </a:lnSpc>
              <a:spcBef>
                <a:spcPct val="0"/>
              </a:spcBef>
              <a:spcAft>
                <a:spcPts val="1000"/>
              </a:spcAft>
              <a:buClrTx/>
              <a:buSzPct val="120000"/>
              <a:buBlip>
                <a:blip r:embed="rId5"/>
              </a:buBlip>
              <a:tabLst/>
              <a:defRPr/>
            </a:pPr>
            <a:r>
              <a:rPr lang="en-US" altLang="ko-KR" dirty="0">
                <a:solidFill>
                  <a:srgbClr val="A6A6A6"/>
                </a:solidFill>
                <a:latin typeface="SamsungOne 400" panose="020B0503030303020204" pitchFamily="34" charset="0"/>
                <a:ea typeface="SamsungOne 400" panose="020B0503030303020204" pitchFamily="34" charset="0"/>
              </a:rPr>
              <a:t>1.5. Types and Choices of Machine Learning-based Data Analysis</a:t>
            </a:r>
          </a:p>
          <a:p>
            <a:pPr marL="176213" marR="0" lvl="0" indent="-176213" fontAlgn="base">
              <a:lnSpc>
                <a:spcPct val="100000"/>
              </a:lnSpc>
              <a:spcBef>
                <a:spcPct val="0"/>
              </a:spcBef>
              <a:spcAft>
                <a:spcPts val="1000"/>
              </a:spcAft>
              <a:buClrTx/>
              <a:buSzPct val="120000"/>
              <a:buBlip>
                <a:blip r:embed="rId5"/>
              </a:buBlip>
              <a:tabLst/>
              <a:defRPr/>
            </a:pPr>
            <a:r>
              <a:rPr lang="en-US" altLang="ko-KR" dirty="0">
                <a:solidFill>
                  <a:srgbClr val="A6A6A6"/>
                </a:solidFill>
                <a:latin typeface="SamsungOne 400" panose="020B0503030303020204" pitchFamily="34" charset="0"/>
                <a:ea typeface="SamsungOne 400" panose="020B0503030303020204" pitchFamily="34" charset="0"/>
              </a:rPr>
              <a:t>1.6. Procedures for Machine Learning-based Data Analysis</a:t>
            </a:r>
          </a:p>
          <a:p>
            <a:pPr marL="176213" marR="0" lvl="0" indent="-176213" fontAlgn="base">
              <a:lnSpc>
                <a:spcPct val="100000"/>
              </a:lnSpc>
              <a:spcBef>
                <a:spcPct val="0"/>
              </a:spcBef>
              <a:spcAft>
                <a:spcPts val="1000"/>
              </a:spcAft>
              <a:buClrTx/>
              <a:buSzPct val="120000"/>
              <a:buBlip>
                <a:blip r:embed="rId5"/>
              </a:buBlip>
              <a:tabLst/>
              <a:defRPr/>
            </a:pPr>
            <a:r>
              <a:rPr lang="en-US" altLang="ko-KR" dirty="0">
                <a:solidFill>
                  <a:srgbClr val="A6A6A6"/>
                </a:solidFill>
                <a:latin typeface="SamsungOne 400" panose="020B0503030303020204" pitchFamily="34" charset="0"/>
                <a:ea typeface="SamsungOne 400" panose="020B0503030303020204" pitchFamily="34" charset="0"/>
              </a:rPr>
              <a:t>1.7. Reasons For Machine Learning</a:t>
            </a:r>
          </a:p>
          <a:p>
            <a:pPr marL="176213" marR="0" lvl="0" indent="-176213" fontAlgn="base">
              <a:lnSpc>
                <a:spcPct val="100000"/>
              </a:lnSpc>
              <a:spcBef>
                <a:spcPct val="0"/>
              </a:spcBef>
              <a:spcAft>
                <a:spcPts val="1000"/>
              </a:spcAft>
              <a:buClrTx/>
              <a:buSzPct val="120000"/>
              <a:buBlip>
                <a:blip r:embed="rId5"/>
              </a:buBlip>
              <a:tabLst/>
              <a:defRPr/>
            </a:pPr>
            <a:r>
              <a:rPr lang="en-US" altLang="ko-KR" dirty="0">
                <a:solidFill>
                  <a:srgbClr val="A6A6A6"/>
                </a:solidFill>
                <a:latin typeface="SamsungOne 400" panose="020B0503030303020204" pitchFamily="34" charset="0"/>
                <a:ea typeface="SamsungOne 400" panose="020B0503030303020204" pitchFamily="34" charset="0"/>
              </a:rPr>
              <a:t>1.8. Limitations of Machine Learning</a:t>
            </a:r>
          </a:p>
        </p:txBody>
      </p:sp>
    </p:spTree>
    <p:custDataLst>
      <p:tags r:id="rId1"/>
    </p:custDataLst>
    <p:extLst>
      <p:ext uri="{BB962C8B-B14F-4D97-AF65-F5344CB8AC3E}">
        <p14:creationId xmlns:p14="http://schemas.microsoft.com/office/powerpoint/2010/main" val="9262952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1.6. Procedures for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2" name="직사각형 1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3" name="직사각형 12">
            <a:extLst>
              <a:ext uri="{FF2B5EF4-FFF2-40B4-BE49-F238E27FC236}">
                <a16:creationId xmlns:a16="http://schemas.microsoft.com/office/drawing/2014/main" xmlns="" id="{D8BF98C4-B566-4812-B5F0-560CFBA969E7}"/>
              </a:ext>
            </a:extLst>
          </p:cNvPr>
          <p:cNvSpPr/>
          <p:nvPr/>
        </p:nvSpPr>
        <p:spPr>
          <a:xfrm>
            <a:off x="954900" y="1422417"/>
            <a:ext cx="3780488" cy="422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b="1" dirty="0">
                <a:solidFill>
                  <a:srgbClr val="FF7C80"/>
                </a:solidFill>
                <a:latin typeface="SamsungOne 400" panose="020B0503030303020204" pitchFamily="34" charset="0"/>
                <a:ea typeface="SamsungOne 400" panose="020B0503030303020204" pitchFamily="34" charset="0"/>
              </a:rPr>
              <a:t>04. </a:t>
            </a:r>
            <a:r>
              <a:rPr lang="en-US" altLang="ko-KR" sz="1400" dirty="0">
                <a:solidFill>
                  <a:schemeClr val="tx1"/>
                </a:solidFill>
                <a:latin typeface="SamsungOne 400" panose="020B0503030303020204" pitchFamily="34" charset="0"/>
                <a:ea typeface="SamsungOne 400" panose="020B0503030303020204" pitchFamily="34" charset="0"/>
              </a:rPr>
              <a:t>Data for Model Training</a:t>
            </a:r>
            <a:endParaRPr lang="ko-KR" altLang="en-US" sz="1400" dirty="0">
              <a:solidFill>
                <a:schemeClr val="tx1"/>
              </a:solidFill>
              <a:latin typeface="SamsungOne 400" panose="020B0503030303020204" pitchFamily="34" charset="0"/>
            </a:endParaRPr>
          </a:p>
        </p:txBody>
      </p:sp>
      <p:sp>
        <p:nvSpPr>
          <p:cNvPr id="17" name="직사각형 16">
            <a:extLst>
              <a:ext uri="{FF2B5EF4-FFF2-40B4-BE49-F238E27FC236}">
                <a16:creationId xmlns:a16="http://schemas.microsoft.com/office/drawing/2014/main" xmlns="" id="{D8BF98C4-B566-4812-B5F0-560CFBA969E7}"/>
              </a:ext>
            </a:extLst>
          </p:cNvPr>
          <p:cNvSpPr/>
          <p:nvPr/>
        </p:nvSpPr>
        <p:spPr>
          <a:xfrm>
            <a:off x="702940" y="1916832"/>
            <a:ext cx="8632825" cy="15509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After data preprocessing and searching, this step</a:t>
            </a:r>
            <a:r>
              <a:rPr lang="en-US" altLang="ko-KR" sz="1300" b="1" dirty="0">
                <a:solidFill>
                  <a:srgbClr val="1429A0"/>
                </a:solidFill>
                <a:latin typeface="SamsungOne 400" panose="020B0503030303020204" pitchFamily="34" charset="0"/>
                <a:ea typeface="SamsungOne 400" panose="020B0503030303020204" pitchFamily="34" charset="0"/>
              </a:rPr>
              <a:t> learns data by applying the intended machine learning technique</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the case of supervised learning, data can be divided into learning data and verification/evaluation data for model training. Otherwise, model training can be conducted after designing for cross-validation.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the case of self-learning (or unsupervised learning), it is a process of deriving patterns through analysis rather than model training since it does not have a target value. </a:t>
            </a:r>
          </a:p>
        </p:txBody>
      </p:sp>
      <p:grpSp>
        <p:nvGrpSpPr>
          <p:cNvPr id="4" name="그룹 3">
            <a:extLst>
              <a:ext uri="{FF2B5EF4-FFF2-40B4-BE49-F238E27FC236}">
                <a16:creationId xmlns:a16="http://schemas.microsoft.com/office/drawing/2014/main" xmlns="" id="{20A257DB-F827-4BFD-BBCB-26D99E8F18A0}"/>
              </a:ext>
            </a:extLst>
          </p:cNvPr>
          <p:cNvGrpSpPr/>
          <p:nvPr/>
        </p:nvGrpSpPr>
        <p:grpSpPr>
          <a:xfrm>
            <a:off x="2720197" y="3645024"/>
            <a:ext cx="4462430" cy="2397566"/>
            <a:chOff x="2472459" y="3541224"/>
            <a:chExt cx="4462430" cy="2397566"/>
          </a:xfrm>
        </p:grpSpPr>
        <p:sp>
          <p:nvSpPr>
            <p:cNvPr id="24" name="직사각형 23">
              <a:extLst>
                <a:ext uri="{FF2B5EF4-FFF2-40B4-BE49-F238E27FC236}">
                  <a16:creationId xmlns:a16="http://schemas.microsoft.com/office/drawing/2014/main" xmlns="" id="{31068509-73B9-454B-BEE8-753A486F8821}"/>
                </a:ext>
              </a:extLst>
            </p:cNvPr>
            <p:cNvSpPr/>
            <p:nvPr/>
          </p:nvSpPr>
          <p:spPr>
            <a:xfrm>
              <a:off x="2472459" y="3541224"/>
              <a:ext cx="4462430" cy="2397566"/>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p>
          </p:txBody>
        </p:sp>
        <p:grpSp>
          <p:nvGrpSpPr>
            <p:cNvPr id="3" name="그룹 2">
              <a:extLst>
                <a:ext uri="{FF2B5EF4-FFF2-40B4-BE49-F238E27FC236}">
                  <a16:creationId xmlns:a16="http://schemas.microsoft.com/office/drawing/2014/main" xmlns="" id="{BF9D156B-C9D5-48E9-A744-98B830F3378F}"/>
                </a:ext>
              </a:extLst>
            </p:cNvPr>
            <p:cNvGrpSpPr/>
            <p:nvPr/>
          </p:nvGrpSpPr>
          <p:grpSpPr>
            <a:xfrm>
              <a:off x="2626561" y="3627790"/>
              <a:ext cx="4053043" cy="2224434"/>
              <a:chOff x="2626561" y="3627790"/>
              <a:chExt cx="4053043" cy="2224434"/>
            </a:xfrm>
          </p:grpSpPr>
          <p:pic>
            <p:nvPicPr>
              <p:cNvPr id="2" name="그림 1"/>
              <p:cNvPicPr>
                <a:picLocks noChangeAspect="1"/>
              </p:cNvPicPr>
              <p:nvPr/>
            </p:nvPicPr>
            <p:blipFill rotWithShape="1">
              <a:blip r:embed="rId4"/>
              <a:srcRect r="6467"/>
              <a:stretch/>
            </p:blipFill>
            <p:spPr>
              <a:xfrm>
                <a:off x="2732733" y="3627790"/>
                <a:ext cx="3946871" cy="2224434"/>
              </a:xfrm>
              <a:prstGeom prst="rect">
                <a:avLst/>
              </a:prstGeom>
            </p:spPr>
          </p:pic>
          <p:sp>
            <p:nvSpPr>
              <p:cNvPr id="20" name="TextBox 19">
                <a:extLst>
                  <a:ext uri="{FF2B5EF4-FFF2-40B4-BE49-F238E27FC236}">
                    <a16:creationId xmlns:a16="http://schemas.microsoft.com/office/drawing/2014/main" xmlns="" id="{41650953-5945-4AF8-97D6-DD277DD85B13}"/>
                  </a:ext>
                </a:extLst>
              </p:cNvPr>
              <p:cNvSpPr txBox="1"/>
              <p:nvPr/>
            </p:nvSpPr>
            <p:spPr>
              <a:xfrm>
                <a:off x="2626561" y="4421723"/>
                <a:ext cx="996994" cy="200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00" b="0" dirty="0">
                    <a:solidFill>
                      <a:schemeClr val="tx1"/>
                    </a:solidFill>
                  </a:rPr>
                  <a:t>Entire Data</a:t>
                </a:r>
              </a:p>
            </p:txBody>
          </p:sp>
          <p:sp>
            <p:nvSpPr>
              <p:cNvPr id="21" name="TextBox 20">
                <a:extLst>
                  <a:ext uri="{FF2B5EF4-FFF2-40B4-BE49-F238E27FC236}">
                    <a16:creationId xmlns:a16="http://schemas.microsoft.com/office/drawing/2014/main" xmlns="" id="{EA847D63-B7EF-4D5B-A7D5-116C5ABB55ED}"/>
                  </a:ext>
                </a:extLst>
              </p:cNvPr>
              <p:cNvSpPr txBox="1"/>
              <p:nvPr/>
            </p:nvSpPr>
            <p:spPr>
              <a:xfrm>
                <a:off x="3740845" y="3717032"/>
                <a:ext cx="994544" cy="281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no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00" b="0" dirty="0">
                    <a:solidFill>
                      <a:schemeClr val="tx1"/>
                    </a:solidFill>
                  </a:rPr>
                  <a:t>train</a:t>
                </a:r>
                <a:r>
                  <a:rPr lang="ko-KR" altLang="en-US" sz="1300" b="0" dirty="0">
                    <a:solidFill>
                      <a:schemeClr val="tx1"/>
                    </a:solidFill>
                  </a:rPr>
                  <a:t> </a:t>
                </a:r>
                <a:r>
                  <a:rPr lang="en-US" altLang="ko-KR" sz="1300" b="0" dirty="0">
                    <a:solidFill>
                      <a:schemeClr val="tx1"/>
                    </a:solidFill>
                  </a:rPr>
                  <a:t>model</a:t>
                </a:r>
              </a:p>
            </p:txBody>
          </p:sp>
          <p:sp>
            <p:nvSpPr>
              <p:cNvPr id="22" name="TextBox 21">
                <a:extLst>
                  <a:ext uri="{FF2B5EF4-FFF2-40B4-BE49-F238E27FC236}">
                    <a16:creationId xmlns:a16="http://schemas.microsoft.com/office/drawing/2014/main" xmlns="" id="{C243DF94-9B59-4B27-BBA2-B0F268A83AD9}"/>
                  </a:ext>
                </a:extLst>
              </p:cNvPr>
              <p:cNvSpPr txBox="1"/>
              <p:nvPr/>
            </p:nvSpPr>
            <p:spPr>
              <a:xfrm>
                <a:off x="3740845" y="4503604"/>
                <a:ext cx="994544" cy="281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no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00" b="0" dirty="0">
                    <a:solidFill>
                      <a:schemeClr val="tx1"/>
                    </a:solidFill>
                  </a:rPr>
                  <a:t>choose model</a:t>
                </a:r>
              </a:p>
            </p:txBody>
          </p:sp>
          <p:sp>
            <p:nvSpPr>
              <p:cNvPr id="23" name="TextBox 22">
                <a:extLst>
                  <a:ext uri="{FF2B5EF4-FFF2-40B4-BE49-F238E27FC236}">
                    <a16:creationId xmlns:a16="http://schemas.microsoft.com/office/drawing/2014/main" xmlns="" id="{286397E1-C38E-43AB-8F08-80B44E79883A}"/>
                  </a:ext>
                </a:extLst>
              </p:cNvPr>
              <p:cNvSpPr txBox="1"/>
              <p:nvPr/>
            </p:nvSpPr>
            <p:spPr>
              <a:xfrm>
                <a:off x="3740845" y="5154559"/>
                <a:ext cx="994544" cy="281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no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00" b="0" dirty="0">
                    <a:solidFill>
                      <a:schemeClr val="tx1"/>
                    </a:solidFill>
                  </a:rPr>
                  <a:t>model test</a:t>
                </a:r>
              </a:p>
            </p:txBody>
          </p:sp>
        </p:grpSp>
      </p:grpSp>
      <p:grpSp>
        <p:nvGrpSpPr>
          <p:cNvPr id="18" name="그룹 17"/>
          <p:cNvGrpSpPr/>
          <p:nvPr/>
        </p:nvGrpSpPr>
        <p:grpSpPr>
          <a:xfrm>
            <a:off x="661019" y="1371428"/>
            <a:ext cx="151796" cy="516008"/>
            <a:chOff x="577891" y="1266449"/>
            <a:chExt cx="216024" cy="734343"/>
          </a:xfrm>
        </p:grpSpPr>
        <p:sp>
          <p:nvSpPr>
            <p:cNvPr id="19" name="아래쪽 화살표 18"/>
            <p:cNvSpPr/>
            <p:nvPr/>
          </p:nvSpPr>
          <p:spPr>
            <a:xfrm>
              <a:off x="577891" y="1266449"/>
              <a:ext cx="216024" cy="734343"/>
            </a:xfrm>
            <a:prstGeom prst="downArrow">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타원 24"/>
            <p:cNvSpPr/>
            <p:nvPr/>
          </p:nvSpPr>
          <p:spPr>
            <a:xfrm>
              <a:off x="577891" y="1525608"/>
              <a:ext cx="216024" cy="216024"/>
            </a:xfrm>
            <a:prstGeom prst="ellipse">
              <a:avLst/>
            </a:prstGeom>
            <a:solidFill>
              <a:schemeClr val="bg1"/>
            </a:solidFill>
            <a:ln w="76200">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custDataLst>
      <p:tags r:id="rId1"/>
    </p:custDataLst>
    <p:extLst>
      <p:ext uri="{BB962C8B-B14F-4D97-AF65-F5344CB8AC3E}">
        <p14:creationId xmlns:p14="http://schemas.microsoft.com/office/powerpoint/2010/main" val="29169937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1.6. Procedures for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2" name="직사각형 1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3" name="직사각형 12">
            <a:extLst>
              <a:ext uri="{FF2B5EF4-FFF2-40B4-BE49-F238E27FC236}">
                <a16:creationId xmlns:a16="http://schemas.microsoft.com/office/drawing/2014/main" xmlns="" id="{D8BF98C4-B566-4812-B5F0-560CFBA969E7}"/>
              </a:ext>
            </a:extLst>
          </p:cNvPr>
          <p:cNvSpPr/>
          <p:nvPr/>
        </p:nvSpPr>
        <p:spPr>
          <a:xfrm>
            <a:off x="954900" y="1422417"/>
            <a:ext cx="3780488" cy="422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600"/>
              </a:spcAft>
              <a:buClr>
                <a:srgbClr val="A5A5A5"/>
              </a:buClr>
              <a:defRPr/>
            </a:pPr>
            <a:r>
              <a:rPr lang="en-US" altLang="ko-KR" b="1" dirty="0">
                <a:solidFill>
                  <a:srgbClr val="FF9933"/>
                </a:solidFill>
                <a:latin typeface="SamsungOne 400" panose="020B0503030303020204" pitchFamily="34" charset="0"/>
                <a:ea typeface="SamsungOne 400" panose="020B0503030303020204" pitchFamily="34" charset="0"/>
              </a:rPr>
              <a:t>05. </a:t>
            </a:r>
            <a:r>
              <a:rPr lang="en-US" altLang="ko-KR" sz="1400" dirty="0">
                <a:solidFill>
                  <a:schemeClr val="tx1"/>
                </a:solidFill>
                <a:latin typeface="SamsungOne 400" panose="020B0503030303020204" pitchFamily="34" charset="0"/>
                <a:ea typeface="SamsungOne 400" panose="020B0503030303020204" pitchFamily="34" charset="0"/>
              </a:rPr>
              <a:t>Model Performance Evaluation</a:t>
            </a:r>
            <a:endParaRPr lang="ko-KR" altLang="en-US" sz="1400" dirty="0">
              <a:solidFill>
                <a:schemeClr val="tx1"/>
              </a:solidFill>
              <a:latin typeface="SamsungOne 400" panose="020B0503030303020204" pitchFamily="34" charset="0"/>
            </a:endParaRPr>
          </a:p>
        </p:txBody>
      </p:sp>
      <p:sp>
        <p:nvSpPr>
          <p:cNvPr id="17" name="직사각형 16">
            <a:extLst>
              <a:ext uri="{FF2B5EF4-FFF2-40B4-BE49-F238E27FC236}">
                <a16:creationId xmlns:a16="http://schemas.microsoft.com/office/drawing/2014/main" xmlns="" id="{D8BF98C4-B566-4812-B5F0-560CFBA969E7}"/>
              </a:ext>
            </a:extLst>
          </p:cNvPr>
          <p:cNvSpPr/>
          <p:nvPr/>
        </p:nvSpPr>
        <p:spPr>
          <a:xfrm>
            <a:off x="702940" y="1916832"/>
            <a:ext cx="8632825" cy="1048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general, machine learning-based learning models tend to produce biased results in training data. Thus, machine learning algorithms </a:t>
            </a:r>
            <a:r>
              <a:rPr lang="en-US" altLang="ko-KR" sz="1300" b="1" dirty="0">
                <a:solidFill>
                  <a:srgbClr val="1429A0"/>
                </a:solidFill>
                <a:latin typeface="SamsungOne 400" panose="020B0503030303020204" pitchFamily="34" charset="0"/>
                <a:ea typeface="SamsungOne 400" panose="020B0503030303020204" pitchFamily="34" charset="0"/>
              </a:rPr>
              <a:t>use evaluation datasets</a:t>
            </a: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to evaluate the model’s accuracy.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the case of self-learning, it is common not having an evaluation data set. Rather than cross-validation, performance is evaluated with the interpretation of statistics or rules derived from the analysis process.</a:t>
            </a:r>
          </a:p>
        </p:txBody>
      </p:sp>
      <p:sp>
        <p:nvSpPr>
          <p:cNvPr id="40" name="사각형: 둥근 모서리 32">
            <a:extLst>
              <a:ext uri="{FF2B5EF4-FFF2-40B4-BE49-F238E27FC236}">
                <a16:creationId xmlns:a16="http://schemas.microsoft.com/office/drawing/2014/main" xmlns="" id="{3448FAE3-BBE8-4864-941D-6697A0F1E763}"/>
              </a:ext>
            </a:extLst>
          </p:cNvPr>
          <p:cNvSpPr/>
          <p:nvPr/>
        </p:nvSpPr>
        <p:spPr>
          <a:xfrm>
            <a:off x="2301277" y="5372945"/>
            <a:ext cx="4810375" cy="360311"/>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84138"/>
            <a:r>
              <a:rPr lang="en-US" altLang="ko-KR" sz="1000" b="1" dirty="0">
                <a:solidFill>
                  <a:schemeClr val="bg1"/>
                </a:solidFill>
                <a:latin typeface="SamsungOne 400" panose="020B0503030303020204" pitchFamily="34" charset="0"/>
                <a:ea typeface="SamsungOne 400" panose="020B0503030303020204" pitchFamily="34" charset="0"/>
              </a:rPr>
              <a:t>https://towardsdatascience.com/multi-class-metrics-made-simple-prat-i-precision-and-recall-9250280bddc2</a:t>
            </a:r>
          </a:p>
        </p:txBody>
      </p:sp>
      <p:grpSp>
        <p:nvGrpSpPr>
          <p:cNvPr id="42" name="그룹 41">
            <a:extLst>
              <a:ext uri="{FF2B5EF4-FFF2-40B4-BE49-F238E27FC236}">
                <a16:creationId xmlns:a16="http://schemas.microsoft.com/office/drawing/2014/main" xmlns="" id="{DEF589D1-4D32-48C4-B069-9D6405F4FB78}"/>
              </a:ext>
            </a:extLst>
          </p:cNvPr>
          <p:cNvGrpSpPr/>
          <p:nvPr/>
        </p:nvGrpSpPr>
        <p:grpSpPr>
          <a:xfrm>
            <a:off x="2215107" y="3371719"/>
            <a:ext cx="4896545" cy="1955951"/>
            <a:chOff x="2215107" y="3273249"/>
            <a:chExt cx="4896545" cy="1955951"/>
          </a:xfrm>
        </p:grpSpPr>
        <p:grpSp>
          <p:nvGrpSpPr>
            <p:cNvPr id="43" name="그룹 42">
              <a:extLst>
                <a:ext uri="{FF2B5EF4-FFF2-40B4-BE49-F238E27FC236}">
                  <a16:creationId xmlns:a16="http://schemas.microsoft.com/office/drawing/2014/main" xmlns="" id="{736B06A1-D8AC-4DD3-9773-C8994C74C4A0}"/>
                </a:ext>
              </a:extLst>
            </p:cNvPr>
            <p:cNvGrpSpPr/>
            <p:nvPr/>
          </p:nvGrpSpPr>
          <p:grpSpPr>
            <a:xfrm>
              <a:off x="2215107" y="3273249"/>
              <a:ext cx="4896545" cy="1955951"/>
              <a:chOff x="2215107" y="3273249"/>
              <a:chExt cx="4896545" cy="1955951"/>
            </a:xfrm>
          </p:grpSpPr>
          <p:pic>
            <p:nvPicPr>
              <p:cNvPr id="56" name="그림 55">
                <a:extLst>
                  <a:ext uri="{FF2B5EF4-FFF2-40B4-BE49-F238E27FC236}">
                    <a16:creationId xmlns:a16="http://schemas.microsoft.com/office/drawing/2014/main" xmlns="" id="{6827F89B-2FA2-4674-8AD4-047D044C29B3}"/>
                  </a:ext>
                </a:extLst>
              </p:cNvPr>
              <p:cNvPicPr>
                <a:picLocks noChangeAspect="1"/>
              </p:cNvPicPr>
              <p:nvPr/>
            </p:nvPicPr>
            <p:blipFill rotWithShape="1">
              <a:blip r:embed="rId4"/>
              <a:srcRect l="14269" t="6539" r="23341" b="11457"/>
              <a:stretch/>
            </p:blipFill>
            <p:spPr>
              <a:xfrm>
                <a:off x="2215107" y="3273249"/>
                <a:ext cx="4896545" cy="1955951"/>
              </a:xfrm>
              <a:prstGeom prst="rect">
                <a:avLst/>
              </a:prstGeom>
            </p:spPr>
          </p:pic>
          <p:sp>
            <p:nvSpPr>
              <p:cNvPr id="57" name="TextBox 56">
                <a:extLst>
                  <a:ext uri="{FF2B5EF4-FFF2-40B4-BE49-F238E27FC236}">
                    <a16:creationId xmlns:a16="http://schemas.microsoft.com/office/drawing/2014/main" xmlns="" id="{F4B800EF-0E95-4957-848C-93CA761134D7}"/>
                  </a:ext>
                </a:extLst>
              </p:cNvPr>
              <p:cNvSpPr txBox="1"/>
              <p:nvPr/>
            </p:nvSpPr>
            <p:spPr>
              <a:xfrm>
                <a:off x="2652713" y="4020540"/>
                <a:ext cx="354483" cy="215444"/>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ko-KR" sz="1400" dirty="0">
                    <a:solidFill>
                      <a:schemeClr val="tx1"/>
                    </a:solidFill>
                  </a:rPr>
                  <a:t>Cat</a:t>
                </a:r>
              </a:p>
            </p:txBody>
          </p:sp>
          <p:sp>
            <p:nvSpPr>
              <p:cNvPr id="58" name="TextBox 57">
                <a:extLst>
                  <a:ext uri="{FF2B5EF4-FFF2-40B4-BE49-F238E27FC236}">
                    <a16:creationId xmlns:a16="http://schemas.microsoft.com/office/drawing/2014/main" xmlns="" id="{A94E7CFD-42E0-4320-89E8-F7B11C62D1FD}"/>
                  </a:ext>
                </a:extLst>
              </p:cNvPr>
              <p:cNvSpPr txBox="1"/>
              <p:nvPr/>
            </p:nvSpPr>
            <p:spPr>
              <a:xfrm>
                <a:off x="2652713" y="4422782"/>
                <a:ext cx="354483" cy="215444"/>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ko-KR" sz="1400" dirty="0">
                    <a:solidFill>
                      <a:schemeClr val="tx1"/>
                    </a:solidFill>
                  </a:rPr>
                  <a:t>Fish</a:t>
                </a:r>
              </a:p>
            </p:txBody>
          </p:sp>
          <p:sp>
            <p:nvSpPr>
              <p:cNvPr id="59" name="TextBox 58">
                <a:extLst>
                  <a:ext uri="{FF2B5EF4-FFF2-40B4-BE49-F238E27FC236}">
                    <a16:creationId xmlns:a16="http://schemas.microsoft.com/office/drawing/2014/main" xmlns="" id="{D344FCB2-0A1E-4E2E-9AB2-38636744C9DF}"/>
                  </a:ext>
                </a:extLst>
              </p:cNvPr>
              <p:cNvSpPr txBox="1"/>
              <p:nvPr/>
            </p:nvSpPr>
            <p:spPr>
              <a:xfrm>
                <a:off x="2652713" y="4853920"/>
                <a:ext cx="354483" cy="215444"/>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ko-KR" sz="1400" dirty="0">
                    <a:solidFill>
                      <a:schemeClr val="tx1"/>
                    </a:solidFill>
                  </a:rPr>
                  <a:t>Hen</a:t>
                </a:r>
              </a:p>
            </p:txBody>
          </p:sp>
          <p:sp>
            <p:nvSpPr>
              <p:cNvPr id="60" name="TextBox 59">
                <a:extLst>
                  <a:ext uri="{FF2B5EF4-FFF2-40B4-BE49-F238E27FC236}">
                    <a16:creationId xmlns:a16="http://schemas.microsoft.com/office/drawing/2014/main" xmlns="" id="{EFDB70E1-19D4-4098-AC48-44A616CF0880}"/>
                  </a:ext>
                </a:extLst>
              </p:cNvPr>
              <p:cNvSpPr txBox="1"/>
              <p:nvPr/>
            </p:nvSpPr>
            <p:spPr>
              <a:xfrm>
                <a:off x="5060633" y="3670942"/>
                <a:ext cx="354483" cy="215444"/>
              </a:xfrm>
              <a:prstGeom prst="rect">
                <a:avLst/>
              </a:prstGeom>
              <a:solidFill>
                <a:srgbClr val="CFD5E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ko-KR" sz="1400" dirty="0">
                    <a:solidFill>
                      <a:schemeClr val="tx1"/>
                    </a:solidFill>
                  </a:rPr>
                  <a:t>Fish</a:t>
                </a:r>
              </a:p>
            </p:txBody>
          </p:sp>
          <p:sp>
            <p:nvSpPr>
              <p:cNvPr id="61" name="TextBox 60">
                <a:extLst>
                  <a:ext uri="{FF2B5EF4-FFF2-40B4-BE49-F238E27FC236}">
                    <a16:creationId xmlns:a16="http://schemas.microsoft.com/office/drawing/2014/main" xmlns="" id="{AB0BF411-C842-40A4-8AC4-9C2D7D815FE8}"/>
                  </a:ext>
                </a:extLst>
              </p:cNvPr>
              <p:cNvSpPr txBox="1"/>
              <p:nvPr/>
            </p:nvSpPr>
            <p:spPr>
              <a:xfrm>
                <a:off x="6173153" y="3665200"/>
                <a:ext cx="354483" cy="215444"/>
              </a:xfrm>
              <a:prstGeom prst="rect">
                <a:avLst/>
              </a:prstGeom>
              <a:solidFill>
                <a:srgbClr val="CFD5E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ko-KR" sz="1400" dirty="0">
                    <a:solidFill>
                      <a:schemeClr val="tx1"/>
                    </a:solidFill>
                  </a:rPr>
                  <a:t>Hen</a:t>
                </a:r>
              </a:p>
            </p:txBody>
          </p:sp>
          <p:sp>
            <p:nvSpPr>
              <p:cNvPr id="62" name="TextBox 61">
                <a:extLst>
                  <a:ext uri="{FF2B5EF4-FFF2-40B4-BE49-F238E27FC236}">
                    <a16:creationId xmlns:a16="http://schemas.microsoft.com/office/drawing/2014/main" xmlns="" id="{A06A4680-C321-427E-9E21-67EB8E96A56B}"/>
                  </a:ext>
                </a:extLst>
              </p:cNvPr>
              <p:cNvSpPr txBox="1"/>
              <p:nvPr/>
            </p:nvSpPr>
            <p:spPr>
              <a:xfrm>
                <a:off x="4018866" y="3666812"/>
                <a:ext cx="334639" cy="215444"/>
              </a:xfrm>
              <a:prstGeom prst="rect">
                <a:avLst/>
              </a:prstGeom>
              <a:solidFill>
                <a:srgbClr val="CFD5E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ko-KR" sz="1400" dirty="0">
                    <a:solidFill>
                      <a:schemeClr val="tx1"/>
                    </a:solidFill>
                  </a:rPr>
                  <a:t>Cat</a:t>
                </a:r>
              </a:p>
            </p:txBody>
          </p:sp>
          <p:sp>
            <p:nvSpPr>
              <p:cNvPr id="63" name="TextBox 62">
                <a:extLst>
                  <a:ext uri="{FF2B5EF4-FFF2-40B4-BE49-F238E27FC236}">
                    <a16:creationId xmlns:a16="http://schemas.microsoft.com/office/drawing/2014/main" xmlns="" id="{7A713884-EBF3-4C03-984B-B129B2FE304E}"/>
                  </a:ext>
                </a:extLst>
              </p:cNvPr>
              <p:cNvSpPr txBox="1"/>
              <p:nvPr/>
            </p:nvSpPr>
            <p:spPr>
              <a:xfrm>
                <a:off x="4973131" y="3363909"/>
                <a:ext cx="1080121" cy="215444"/>
              </a:xfrm>
              <a:prstGeom prst="rect">
                <a:avLst/>
              </a:prstGeom>
              <a:solidFill>
                <a:srgbClr val="D7B7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t>True/Actual</a:t>
                </a:r>
              </a:p>
            </p:txBody>
          </p:sp>
          <p:sp>
            <p:nvSpPr>
              <p:cNvPr id="64" name="TextBox 63">
                <a:extLst>
                  <a:ext uri="{FF2B5EF4-FFF2-40B4-BE49-F238E27FC236}">
                    <a16:creationId xmlns:a16="http://schemas.microsoft.com/office/drawing/2014/main" xmlns="" id="{841F74C7-B870-4292-9B2E-DF6509B0002F}"/>
                  </a:ext>
                </a:extLst>
              </p:cNvPr>
              <p:cNvSpPr txBox="1"/>
              <p:nvPr/>
            </p:nvSpPr>
            <p:spPr>
              <a:xfrm rot="5400000">
                <a:off x="1905795" y="4440687"/>
                <a:ext cx="1080121" cy="215444"/>
              </a:xfrm>
              <a:prstGeom prst="rect">
                <a:avLst/>
              </a:prstGeom>
              <a:solidFill>
                <a:srgbClr val="D7B7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t>Predicted</a:t>
                </a:r>
              </a:p>
            </p:txBody>
          </p:sp>
          <p:sp>
            <p:nvSpPr>
              <p:cNvPr id="65" name="TextBox 64">
                <a:extLst>
                  <a:ext uri="{FF2B5EF4-FFF2-40B4-BE49-F238E27FC236}">
                    <a16:creationId xmlns:a16="http://schemas.microsoft.com/office/drawing/2014/main" xmlns="" id="{AE7B8946-2CB6-4F35-9435-52F4E2C9DFE0}"/>
                  </a:ext>
                </a:extLst>
              </p:cNvPr>
              <p:cNvSpPr txBox="1"/>
              <p:nvPr/>
            </p:nvSpPr>
            <p:spPr>
              <a:xfrm>
                <a:off x="4282350" y="4031283"/>
                <a:ext cx="215445" cy="200055"/>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00" dirty="0">
                    <a:solidFill>
                      <a:schemeClr val="tx1"/>
                    </a:solidFill>
                  </a:rPr>
                  <a:t>4</a:t>
                </a:r>
              </a:p>
            </p:txBody>
          </p:sp>
          <p:sp>
            <p:nvSpPr>
              <p:cNvPr id="66" name="TextBox 65">
                <a:extLst>
                  <a:ext uri="{FF2B5EF4-FFF2-40B4-BE49-F238E27FC236}">
                    <a16:creationId xmlns:a16="http://schemas.microsoft.com/office/drawing/2014/main" xmlns="" id="{B338D93B-2814-44CC-A4AF-9B54B3E83D71}"/>
                  </a:ext>
                </a:extLst>
              </p:cNvPr>
              <p:cNvSpPr txBox="1"/>
              <p:nvPr/>
            </p:nvSpPr>
            <p:spPr>
              <a:xfrm>
                <a:off x="5307393" y="4031283"/>
                <a:ext cx="215445" cy="200055"/>
              </a:xfrm>
              <a:prstGeom prst="rect">
                <a:avLst/>
              </a:prstGeom>
              <a:solidFill>
                <a:srgbClr val="FBE5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00">
                    <a:solidFill>
                      <a:schemeClr val="tx1"/>
                    </a:solidFill>
                  </a:rPr>
                  <a:t>6</a:t>
                </a:r>
                <a:endParaRPr lang="en-US" altLang="ko-KR" sz="1300" dirty="0">
                  <a:solidFill>
                    <a:schemeClr val="tx1"/>
                  </a:solidFill>
                </a:endParaRPr>
              </a:p>
            </p:txBody>
          </p:sp>
          <p:sp>
            <p:nvSpPr>
              <p:cNvPr id="67" name="TextBox 66">
                <a:extLst>
                  <a:ext uri="{FF2B5EF4-FFF2-40B4-BE49-F238E27FC236}">
                    <a16:creationId xmlns:a16="http://schemas.microsoft.com/office/drawing/2014/main" xmlns="" id="{B4EF2751-7F26-49A7-A885-7DF3C1BCB3BA}"/>
                  </a:ext>
                </a:extLst>
              </p:cNvPr>
              <p:cNvSpPr txBox="1"/>
              <p:nvPr/>
            </p:nvSpPr>
            <p:spPr>
              <a:xfrm>
                <a:off x="6419913" y="4031283"/>
                <a:ext cx="215445" cy="200055"/>
              </a:xfrm>
              <a:prstGeom prst="rect">
                <a:avLst/>
              </a:prstGeom>
              <a:solidFill>
                <a:srgbClr val="FBE5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00" dirty="0">
                    <a:solidFill>
                      <a:schemeClr val="tx1"/>
                    </a:solidFill>
                  </a:rPr>
                  <a:t>3</a:t>
                </a:r>
              </a:p>
            </p:txBody>
          </p:sp>
          <p:sp>
            <p:nvSpPr>
              <p:cNvPr id="68" name="TextBox 67">
                <a:extLst>
                  <a:ext uri="{FF2B5EF4-FFF2-40B4-BE49-F238E27FC236}">
                    <a16:creationId xmlns:a16="http://schemas.microsoft.com/office/drawing/2014/main" xmlns="" id="{0A0CE288-8836-4208-9C3B-2CC993F8B50C}"/>
                  </a:ext>
                </a:extLst>
              </p:cNvPr>
              <p:cNvSpPr txBox="1"/>
              <p:nvPr/>
            </p:nvSpPr>
            <p:spPr>
              <a:xfrm>
                <a:off x="4282350" y="4428594"/>
                <a:ext cx="215445" cy="200055"/>
              </a:xfrm>
              <a:prstGeom prst="rect">
                <a:avLst/>
              </a:prstGeom>
              <a:solidFill>
                <a:srgbClr val="FBE5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00" dirty="0">
                    <a:solidFill>
                      <a:schemeClr val="tx1"/>
                    </a:solidFill>
                  </a:rPr>
                  <a:t>1</a:t>
                </a:r>
              </a:p>
            </p:txBody>
          </p:sp>
          <p:sp>
            <p:nvSpPr>
              <p:cNvPr id="69" name="TextBox 68">
                <a:extLst>
                  <a:ext uri="{FF2B5EF4-FFF2-40B4-BE49-F238E27FC236}">
                    <a16:creationId xmlns:a16="http://schemas.microsoft.com/office/drawing/2014/main" xmlns="" id="{7BFEBEA6-817F-45ED-95E8-B5502A87EDA4}"/>
                  </a:ext>
                </a:extLst>
              </p:cNvPr>
              <p:cNvSpPr txBox="1"/>
              <p:nvPr/>
            </p:nvSpPr>
            <p:spPr>
              <a:xfrm>
                <a:off x="5307393" y="4428594"/>
                <a:ext cx="215445" cy="200055"/>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00" dirty="0">
                    <a:solidFill>
                      <a:schemeClr val="tx1"/>
                    </a:solidFill>
                  </a:rPr>
                  <a:t>2</a:t>
                </a:r>
              </a:p>
            </p:txBody>
          </p:sp>
          <p:sp>
            <p:nvSpPr>
              <p:cNvPr id="70" name="TextBox 69">
                <a:extLst>
                  <a:ext uri="{FF2B5EF4-FFF2-40B4-BE49-F238E27FC236}">
                    <a16:creationId xmlns:a16="http://schemas.microsoft.com/office/drawing/2014/main" xmlns="" id="{56E726DE-1DF9-4BBC-B1A4-D44EB42269BA}"/>
                  </a:ext>
                </a:extLst>
              </p:cNvPr>
              <p:cNvSpPr txBox="1"/>
              <p:nvPr/>
            </p:nvSpPr>
            <p:spPr>
              <a:xfrm>
                <a:off x="6419913" y="4428594"/>
                <a:ext cx="215445" cy="200055"/>
              </a:xfrm>
              <a:prstGeom prst="rect">
                <a:avLst/>
              </a:prstGeom>
              <a:solidFill>
                <a:srgbClr val="FBE5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00" dirty="0">
                    <a:solidFill>
                      <a:schemeClr val="tx1"/>
                    </a:solidFill>
                  </a:rPr>
                  <a:t>0</a:t>
                </a:r>
              </a:p>
            </p:txBody>
          </p:sp>
          <p:sp>
            <p:nvSpPr>
              <p:cNvPr id="71" name="TextBox 70">
                <a:extLst>
                  <a:ext uri="{FF2B5EF4-FFF2-40B4-BE49-F238E27FC236}">
                    <a16:creationId xmlns:a16="http://schemas.microsoft.com/office/drawing/2014/main" xmlns="" id="{4DF16428-0DA5-4439-89E4-B639F8479F6A}"/>
                  </a:ext>
                </a:extLst>
              </p:cNvPr>
              <p:cNvSpPr txBox="1"/>
              <p:nvPr/>
            </p:nvSpPr>
            <p:spPr>
              <a:xfrm>
                <a:off x="4282350" y="4854080"/>
                <a:ext cx="215445" cy="200055"/>
              </a:xfrm>
              <a:prstGeom prst="rect">
                <a:avLst/>
              </a:prstGeom>
              <a:solidFill>
                <a:srgbClr val="FBE5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00" dirty="0">
                    <a:solidFill>
                      <a:schemeClr val="tx1"/>
                    </a:solidFill>
                  </a:rPr>
                  <a:t>1</a:t>
                </a:r>
              </a:p>
            </p:txBody>
          </p:sp>
          <p:sp>
            <p:nvSpPr>
              <p:cNvPr id="72" name="TextBox 71">
                <a:extLst>
                  <a:ext uri="{FF2B5EF4-FFF2-40B4-BE49-F238E27FC236}">
                    <a16:creationId xmlns:a16="http://schemas.microsoft.com/office/drawing/2014/main" xmlns="" id="{BE54F770-EF42-4CB7-AFB9-1D9B1BC098C1}"/>
                  </a:ext>
                </a:extLst>
              </p:cNvPr>
              <p:cNvSpPr txBox="1"/>
              <p:nvPr/>
            </p:nvSpPr>
            <p:spPr>
              <a:xfrm>
                <a:off x="5307393" y="4854080"/>
                <a:ext cx="215445" cy="200055"/>
              </a:xfrm>
              <a:prstGeom prst="rect">
                <a:avLst/>
              </a:prstGeom>
              <a:solidFill>
                <a:srgbClr val="FBE5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00" dirty="0">
                    <a:solidFill>
                      <a:schemeClr val="tx1"/>
                    </a:solidFill>
                  </a:rPr>
                  <a:t>2</a:t>
                </a:r>
              </a:p>
            </p:txBody>
          </p:sp>
          <p:sp>
            <p:nvSpPr>
              <p:cNvPr id="73" name="TextBox 72">
                <a:extLst>
                  <a:ext uri="{FF2B5EF4-FFF2-40B4-BE49-F238E27FC236}">
                    <a16:creationId xmlns:a16="http://schemas.microsoft.com/office/drawing/2014/main" xmlns="" id="{E7C5DF20-DC01-43BE-BE26-A5988C64C6BB}"/>
                  </a:ext>
                </a:extLst>
              </p:cNvPr>
              <p:cNvSpPr txBox="1"/>
              <p:nvPr/>
            </p:nvSpPr>
            <p:spPr>
              <a:xfrm>
                <a:off x="6419913" y="4854080"/>
                <a:ext cx="215445" cy="200055"/>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00" dirty="0">
                    <a:solidFill>
                      <a:schemeClr val="tx1"/>
                    </a:solidFill>
                  </a:rPr>
                  <a:t>6</a:t>
                </a:r>
              </a:p>
            </p:txBody>
          </p:sp>
        </p:grpSp>
        <p:sp>
          <p:nvSpPr>
            <p:cNvPr id="44" name="직사각형 43">
              <a:extLst>
                <a:ext uri="{FF2B5EF4-FFF2-40B4-BE49-F238E27FC236}">
                  <a16:creationId xmlns:a16="http://schemas.microsoft.com/office/drawing/2014/main" xmlns="" id="{74B420DD-6758-4631-952A-F88B9D762A2E}"/>
                </a:ext>
              </a:extLst>
            </p:cNvPr>
            <p:cNvSpPr/>
            <p:nvPr/>
          </p:nvSpPr>
          <p:spPr>
            <a:xfrm>
              <a:off x="2991789" y="3978111"/>
              <a:ext cx="401860" cy="260368"/>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5" name="직사각형 44">
              <a:extLst>
                <a:ext uri="{FF2B5EF4-FFF2-40B4-BE49-F238E27FC236}">
                  <a16:creationId xmlns:a16="http://schemas.microsoft.com/office/drawing/2014/main" xmlns="" id="{7CC175DF-1203-4C2B-917E-4BBBFC824620}"/>
                </a:ext>
              </a:extLst>
            </p:cNvPr>
            <p:cNvSpPr/>
            <p:nvPr/>
          </p:nvSpPr>
          <p:spPr>
            <a:xfrm>
              <a:off x="3025879" y="4377858"/>
              <a:ext cx="401860" cy="260368"/>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6" name="직사각형 45">
              <a:extLst>
                <a:ext uri="{FF2B5EF4-FFF2-40B4-BE49-F238E27FC236}">
                  <a16:creationId xmlns:a16="http://schemas.microsoft.com/office/drawing/2014/main" xmlns="" id="{E7C54C1E-E343-4383-8567-CFF8535AB998}"/>
                </a:ext>
              </a:extLst>
            </p:cNvPr>
            <p:cNvSpPr/>
            <p:nvPr/>
          </p:nvSpPr>
          <p:spPr>
            <a:xfrm>
              <a:off x="3031657" y="4823365"/>
              <a:ext cx="401860" cy="260368"/>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7" name="직사각형 46">
              <a:extLst>
                <a:ext uri="{FF2B5EF4-FFF2-40B4-BE49-F238E27FC236}">
                  <a16:creationId xmlns:a16="http://schemas.microsoft.com/office/drawing/2014/main" xmlns="" id="{967202DE-FBC8-475F-ADC6-E97890633A8B}"/>
                </a:ext>
              </a:extLst>
            </p:cNvPr>
            <p:cNvSpPr/>
            <p:nvPr/>
          </p:nvSpPr>
          <p:spPr>
            <a:xfrm>
              <a:off x="4314289" y="3638747"/>
              <a:ext cx="417967" cy="263950"/>
            </a:xfrm>
            <a:prstGeom prst="rect">
              <a:avLst/>
            </a:prstGeom>
            <a:solidFill>
              <a:srgbClr val="CF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8" name="직사각형 47">
              <a:extLst>
                <a:ext uri="{FF2B5EF4-FFF2-40B4-BE49-F238E27FC236}">
                  <a16:creationId xmlns:a16="http://schemas.microsoft.com/office/drawing/2014/main" xmlns="" id="{0B13503F-DDFA-4937-B577-C37027CB1EFD}"/>
                </a:ext>
              </a:extLst>
            </p:cNvPr>
            <p:cNvSpPr/>
            <p:nvPr/>
          </p:nvSpPr>
          <p:spPr>
            <a:xfrm>
              <a:off x="5411989" y="3657601"/>
              <a:ext cx="413596" cy="242278"/>
            </a:xfrm>
            <a:prstGeom prst="rect">
              <a:avLst/>
            </a:prstGeom>
            <a:solidFill>
              <a:srgbClr val="CF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9" name="직사각형 48">
              <a:extLst>
                <a:ext uri="{FF2B5EF4-FFF2-40B4-BE49-F238E27FC236}">
                  <a16:creationId xmlns:a16="http://schemas.microsoft.com/office/drawing/2014/main" xmlns="" id="{D3CC9F8C-9144-43C5-AE12-F26105775D9C}"/>
                </a:ext>
              </a:extLst>
            </p:cNvPr>
            <p:cNvSpPr/>
            <p:nvPr/>
          </p:nvSpPr>
          <p:spPr>
            <a:xfrm>
              <a:off x="6527635" y="3649681"/>
              <a:ext cx="413596" cy="242081"/>
            </a:xfrm>
            <a:prstGeom prst="rect">
              <a:avLst/>
            </a:prstGeom>
            <a:solidFill>
              <a:srgbClr val="CF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50" name="그림 49">
              <a:extLst>
                <a:ext uri="{FF2B5EF4-FFF2-40B4-BE49-F238E27FC236}">
                  <a16:creationId xmlns:a16="http://schemas.microsoft.com/office/drawing/2014/main" xmlns="" id="{A388495E-D50B-4E55-AE17-4C6A6E7B4DB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92628" y="4000296"/>
              <a:ext cx="223060" cy="223060"/>
            </a:xfrm>
            <a:prstGeom prst="rect">
              <a:avLst/>
            </a:prstGeom>
          </p:spPr>
        </p:pic>
        <p:pic>
          <p:nvPicPr>
            <p:cNvPr id="51" name="그림 50">
              <a:extLst>
                <a:ext uri="{FF2B5EF4-FFF2-40B4-BE49-F238E27FC236}">
                  <a16:creationId xmlns:a16="http://schemas.microsoft.com/office/drawing/2014/main" xmlns="" id="{25425F6C-E933-4DC5-9974-24E2EA7674E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9914" y="4383464"/>
              <a:ext cx="295782" cy="295782"/>
            </a:xfrm>
            <a:prstGeom prst="rect">
              <a:avLst/>
            </a:prstGeom>
          </p:spPr>
        </p:pic>
        <p:pic>
          <p:nvPicPr>
            <p:cNvPr id="52" name="그림 51">
              <a:extLst>
                <a:ext uri="{FF2B5EF4-FFF2-40B4-BE49-F238E27FC236}">
                  <a16:creationId xmlns:a16="http://schemas.microsoft.com/office/drawing/2014/main" xmlns="" id="{7EC02B50-F504-46A3-8E80-0C856830506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78672" y="4788724"/>
              <a:ext cx="303905" cy="303905"/>
            </a:xfrm>
            <a:prstGeom prst="rect">
              <a:avLst/>
            </a:prstGeom>
          </p:spPr>
        </p:pic>
        <p:pic>
          <p:nvPicPr>
            <p:cNvPr id="53" name="그림 52">
              <a:extLst>
                <a:ext uri="{FF2B5EF4-FFF2-40B4-BE49-F238E27FC236}">
                  <a16:creationId xmlns:a16="http://schemas.microsoft.com/office/drawing/2014/main" xmlns="" id="{91061C68-0D3F-47B7-9543-0D937E9AAB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53505" y="3663326"/>
              <a:ext cx="223060" cy="223060"/>
            </a:xfrm>
            <a:prstGeom prst="rect">
              <a:avLst/>
            </a:prstGeom>
          </p:spPr>
        </p:pic>
        <p:pic>
          <p:nvPicPr>
            <p:cNvPr id="54" name="그림 53">
              <a:extLst>
                <a:ext uri="{FF2B5EF4-FFF2-40B4-BE49-F238E27FC236}">
                  <a16:creationId xmlns:a16="http://schemas.microsoft.com/office/drawing/2014/main" xmlns="" id="{A65267F4-1B15-42F5-AED1-07A57E0F22B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35992" y="3630773"/>
              <a:ext cx="295782" cy="295782"/>
            </a:xfrm>
            <a:prstGeom prst="rect">
              <a:avLst/>
            </a:prstGeom>
          </p:spPr>
        </p:pic>
        <p:pic>
          <p:nvPicPr>
            <p:cNvPr id="55" name="그림 54">
              <a:extLst>
                <a:ext uri="{FF2B5EF4-FFF2-40B4-BE49-F238E27FC236}">
                  <a16:creationId xmlns:a16="http://schemas.microsoft.com/office/drawing/2014/main" xmlns="" id="{7F7E71AC-D208-4943-9282-54A52D30681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05868" y="3621372"/>
              <a:ext cx="303905" cy="303905"/>
            </a:xfrm>
            <a:prstGeom prst="rect">
              <a:avLst/>
            </a:prstGeom>
          </p:spPr>
        </p:pic>
      </p:grpSp>
      <p:grpSp>
        <p:nvGrpSpPr>
          <p:cNvPr id="74" name="그룹 73"/>
          <p:cNvGrpSpPr/>
          <p:nvPr/>
        </p:nvGrpSpPr>
        <p:grpSpPr>
          <a:xfrm>
            <a:off x="661019" y="1371428"/>
            <a:ext cx="151796" cy="516008"/>
            <a:chOff x="577891" y="1266449"/>
            <a:chExt cx="216024" cy="734343"/>
          </a:xfrm>
        </p:grpSpPr>
        <p:sp>
          <p:nvSpPr>
            <p:cNvPr id="75" name="아래쪽 화살표 74"/>
            <p:cNvSpPr/>
            <p:nvPr/>
          </p:nvSpPr>
          <p:spPr>
            <a:xfrm>
              <a:off x="577891" y="1266449"/>
              <a:ext cx="216024" cy="734343"/>
            </a:xfrm>
            <a:prstGeom prst="downArrow">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6" name="타원 75"/>
            <p:cNvSpPr/>
            <p:nvPr/>
          </p:nvSpPr>
          <p:spPr>
            <a:xfrm>
              <a:off x="577891" y="1525608"/>
              <a:ext cx="216024" cy="216024"/>
            </a:xfrm>
            <a:prstGeom prst="ellipse">
              <a:avLst/>
            </a:prstGeom>
            <a:solidFill>
              <a:schemeClr val="bg1"/>
            </a:solidFill>
            <a:ln w="762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custDataLst>
      <p:tags r:id="rId1"/>
    </p:custDataLst>
    <p:extLst>
      <p:ext uri="{BB962C8B-B14F-4D97-AF65-F5344CB8AC3E}">
        <p14:creationId xmlns:p14="http://schemas.microsoft.com/office/powerpoint/2010/main" val="36006935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1.6. Procedures for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2" name="직사각형 1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3" name="직사각형 12">
            <a:extLst>
              <a:ext uri="{FF2B5EF4-FFF2-40B4-BE49-F238E27FC236}">
                <a16:creationId xmlns:a16="http://schemas.microsoft.com/office/drawing/2014/main" xmlns="" id="{D8BF98C4-B566-4812-B5F0-560CFBA969E7}"/>
              </a:ext>
            </a:extLst>
          </p:cNvPr>
          <p:cNvSpPr/>
          <p:nvPr/>
        </p:nvSpPr>
        <p:spPr>
          <a:xfrm>
            <a:off x="954900" y="1422417"/>
            <a:ext cx="6300768" cy="422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600"/>
              </a:spcAft>
              <a:buClr>
                <a:srgbClr val="A5A5A5"/>
              </a:buClr>
              <a:defRPr/>
            </a:pPr>
            <a:r>
              <a:rPr lang="en-US" altLang="ko-KR" b="1" dirty="0">
                <a:solidFill>
                  <a:srgbClr val="009999"/>
                </a:solidFill>
                <a:latin typeface="SamsungOne 400" panose="020B0503030303020204" pitchFamily="34" charset="0"/>
                <a:ea typeface="SamsungOne 400" panose="020B0503030303020204" pitchFamily="34" charset="0"/>
              </a:rPr>
              <a:t>06. </a:t>
            </a:r>
            <a:r>
              <a:rPr lang="en-US" altLang="ko-KR" sz="1400" dirty="0">
                <a:solidFill>
                  <a:schemeClr val="tx1"/>
                </a:solidFill>
                <a:latin typeface="SamsungOne 400" panose="020B0503030303020204" pitchFamily="34" charset="0"/>
                <a:ea typeface="SamsungOne 400" panose="020B0503030303020204" pitchFamily="34" charset="0"/>
              </a:rPr>
              <a:t>Improving Model Performance and Market Application</a:t>
            </a:r>
            <a:endParaRPr lang="ko-KR" altLang="en-US" sz="1400" dirty="0">
              <a:solidFill>
                <a:schemeClr val="tx1"/>
              </a:solidFill>
              <a:latin typeface="SamsungOne 400" panose="020B0503030303020204" pitchFamily="34" charset="0"/>
            </a:endParaRPr>
          </a:p>
        </p:txBody>
      </p:sp>
      <p:sp>
        <p:nvSpPr>
          <p:cNvPr id="17" name="직사각형 16">
            <a:extLst>
              <a:ext uri="{FF2B5EF4-FFF2-40B4-BE49-F238E27FC236}">
                <a16:creationId xmlns:a16="http://schemas.microsoft.com/office/drawing/2014/main" xmlns="" id="{D8BF98C4-B566-4812-B5F0-560CFBA969E7}"/>
              </a:ext>
            </a:extLst>
          </p:cNvPr>
          <p:cNvSpPr/>
          <p:nvPr/>
        </p:nvSpPr>
        <p:spPr>
          <a:xfrm>
            <a:off x="702940" y="1916832"/>
            <a:ext cx="8632825" cy="29564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 issue that needs a single machine learning analysis process is rarely solved at once. </a:t>
            </a:r>
            <a:r>
              <a:rPr lang="en-US" altLang="ko-KR" sz="1300" b="1" dirty="0">
                <a:solidFill>
                  <a:srgbClr val="1429A0"/>
                </a:solidFill>
                <a:latin typeface="SamsungOne 400" panose="020B0503030303020204" pitchFamily="34" charset="0"/>
                <a:ea typeface="SamsungOne 400" panose="020B0503030303020204" pitchFamily="34" charset="0"/>
              </a:rPr>
              <a:t>The model’s performance is improved by continuously changing model parameters and prediction methods</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Sometimes, other algorithms are applied to compare the performance with the initial algorithms.</a:t>
            </a:r>
          </a:p>
          <a:p>
            <a:pPr marL="361950" lvl="1" indent="-180975">
              <a:spcAft>
                <a:spcPts val="800"/>
              </a:spcAft>
              <a:buClr>
                <a:srgbClr val="193EB0"/>
              </a:buClr>
              <a:buFont typeface="Arial" panose="020B0604020202020204" pitchFamily="34" charset="0"/>
              <a:buChar char="•"/>
            </a:pPr>
            <a:r>
              <a:rPr lang="en-US" altLang="ko-KR" sz="1300" b="1" dirty="0">
                <a:solidFill>
                  <a:srgbClr val="1429A0"/>
                </a:solidFill>
                <a:latin typeface="SamsungOne 400" panose="020B0503030303020204" pitchFamily="34" charset="0"/>
                <a:ea typeface="SamsungOne 400" panose="020B0503030303020204" pitchFamily="34" charset="0"/>
              </a:rPr>
              <a:t>Judging model performance</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judgment on how satisfactory the model performance is can vary depending on the issue or business domain. In any case, there is no absolute criterion to judge that the model performance has improved sufficiently. </a:t>
            </a:r>
          </a:p>
          <a:p>
            <a:pPr marL="361950" lvl="1" indent="-180975">
              <a:spcAft>
                <a:spcPts val="800"/>
              </a:spcAft>
              <a:buClr>
                <a:srgbClr val="193EB0"/>
              </a:buClr>
              <a:buFont typeface="Arial" panose="020B0604020202020204" pitchFamily="34" charset="0"/>
              <a:buChar char="•"/>
            </a:pPr>
            <a:r>
              <a:rPr lang="en-US" altLang="ko-KR" sz="1300" b="1" dirty="0">
                <a:solidFill>
                  <a:srgbClr val="1429A0"/>
                </a:solidFill>
                <a:latin typeface="SamsungOne 400" panose="020B0503030303020204" pitchFamily="34" charset="0"/>
                <a:ea typeface="SamsungOne 400" panose="020B0503030303020204" pitchFamily="34" charset="0"/>
              </a:rPr>
              <a:t>Improving model performance</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Analysts should compare and apply various algorithms and change parameters and prediction methods even within the same algorithm. They need to seek to improve model performance until they are considered satisfactory. </a:t>
            </a:r>
          </a:p>
          <a:p>
            <a:pPr marL="361950" lvl="1" indent="-180975">
              <a:spcAft>
                <a:spcPts val="800"/>
              </a:spcAft>
              <a:buClr>
                <a:srgbClr val="193EB0"/>
              </a:buClr>
              <a:buFont typeface="Arial" panose="020B0604020202020204" pitchFamily="34" charset="0"/>
              <a:buChar char="•"/>
            </a:pPr>
            <a:r>
              <a:rPr lang="en-US" altLang="ko-KR" sz="1300" b="1" dirty="0">
                <a:solidFill>
                  <a:srgbClr val="1429A0"/>
                </a:solidFill>
                <a:latin typeface="SamsungOne 400" panose="020B0503030303020204" pitchFamily="34" charset="0"/>
                <a:ea typeface="SamsungOne 400" panose="020B0503030303020204" pitchFamily="34" charset="0"/>
              </a:rPr>
              <a:t>Application of the satisfied model to the market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If the derived results satisfy the model after this process, it can be applied to the initial business issue. Additional development for automation or system linkage may be required in some cases.</a:t>
            </a:r>
          </a:p>
        </p:txBody>
      </p:sp>
      <p:pic>
        <p:nvPicPr>
          <p:cNvPr id="19" name="그림 18">
            <a:extLst>
              <a:ext uri="{FF2B5EF4-FFF2-40B4-BE49-F238E27FC236}">
                <a16:creationId xmlns:a16="http://schemas.microsoft.com/office/drawing/2014/main" xmlns="" id="{2D359EC0-AFE0-4209-9A3B-8ADDB135110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22849" y1="86546" x2="55786" y2="89357"/>
                      </a14:backgroundRemoval>
                    </a14:imgEffect>
                  </a14:imgLayer>
                </a14:imgProps>
              </a:ext>
            </a:extLst>
          </a:blip>
          <a:stretch>
            <a:fillRect/>
          </a:stretch>
        </p:blipFill>
        <p:spPr>
          <a:xfrm>
            <a:off x="3947330" y="4725144"/>
            <a:ext cx="2144044" cy="1584176"/>
          </a:xfrm>
          <a:prstGeom prst="rect">
            <a:avLst/>
          </a:prstGeom>
        </p:spPr>
      </p:pic>
      <p:grpSp>
        <p:nvGrpSpPr>
          <p:cNvPr id="18" name="그룹 17"/>
          <p:cNvGrpSpPr/>
          <p:nvPr/>
        </p:nvGrpSpPr>
        <p:grpSpPr>
          <a:xfrm>
            <a:off x="661019" y="1371428"/>
            <a:ext cx="151796" cy="516008"/>
            <a:chOff x="577891" y="1266449"/>
            <a:chExt cx="216024" cy="734343"/>
          </a:xfrm>
        </p:grpSpPr>
        <p:sp>
          <p:nvSpPr>
            <p:cNvPr id="20" name="아래쪽 화살표 19"/>
            <p:cNvSpPr/>
            <p:nvPr/>
          </p:nvSpPr>
          <p:spPr>
            <a:xfrm>
              <a:off x="577891" y="1266449"/>
              <a:ext cx="216024" cy="734343"/>
            </a:xfrm>
            <a:prstGeom prst="downArrow">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타원 20"/>
            <p:cNvSpPr/>
            <p:nvPr/>
          </p:nvSpPr>
          <p:spPr>
            <a:xfrm>
              <a:off x="577891" y="1525608"/>
              <a:ext cx="216024" cy="216024"/>
            </a:xfrm>
            <a:prstGeom prst="ellipse">
              <a:avLst/>
            </a:prstGeom>
            <a:solidFill>
              <a:schemeClr val="bg1"/>
            </a:solidFill>
            <a:ln w="76200">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custDataLst>
      <p:tags r:id="rId1"/>
    </p:custDataLst>
    <p:extLst>
      <p:ext uri="{BB962C8B-B14F-4D97-AF65-F5344CB8AC3E}">
        <p14:creationId xmlns:p14="http://schemas.microsoft.com/office/powerpoint/2010/main" val="21507772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The Concept of Artificial Intelligence</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33" name="직사각형 32">
            <a:extLst>
              <a:ext uri="{FF2B5EF4-FFF2-40B4-BE49-F238E27FC236}">
                <a16:creationId xmlns:a16="http://schemas.microsoft.com/office/drawing/2014/main" xmlns="" id="{2CAFE075-FBBA-4960-A260-BBCDF3C0920C}"/>
              </a:ext>
            </a:extLst>
          </p:cNvPr>
          <p:cNvSpPr/>
          <p:nvPr/>
        </p:nvSpPr>
        <p:spPr>
          <a:xfrm>
            <a:off x="1054111" y="3929021"/>
            <a:ext cx="8286680" cy="22362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1.1. Definition of Artificial Intelligence</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1.2. Types and Subsets of Artificial Intelligence</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1.3. Definition of Machine Learning</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1.4. Disciplines Related to Machine Learning</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1.5. Types and Choices of Machine Learning-based Data Analysis</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1.6. Procedures for Machine Learning-based Data Analysis</a:t>
            </a:r>
          </a:p>
          <a:p>
            <a:pPr marL="176213" marR="0" lvl="0" indent="-176213" defTabSz="914400" fontAlgn="base" latinLnBrk="1">
              <a:lnSpc>
                <a:spcPct val="100000"/>
              </a:lnSpc>
              <a:spcBef>
                <a:spcPct val="0"/>
              </a:spcBef>
              <a:spcAft>
                <a:spcPts val="1000"/>
              </a:spcAft>
              <a:buClrTx/>
              <a:buSzPct val="120000"/>
              <a:buBlip>
                <a:blip r:embed="rId5"/>
              </a:buBlip>
              <a:tabLst/>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1.7. Reasons For Machine Learning</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1.8. Limitations of Machine Learning</a:t>
            </a:r>
          </a:p>
        </p:txBody>
      </p:sp>
    </p:spTree>
    <p:custDataLst>
      <p:tags r:id="rId1"/>
    </p:custDataLst>
    <p:extLst>
      <p:ext uri="{BB962C8B-B14F-4D97-AF65-F5344CB8AC3E}">
        <p14:creationId xmlns:p14="http://schemas.microsoft.com/office/powerpoint/2010/main" val="31847054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1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1" name="직사각형 2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1.7. Reasons For Machine Learning</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22" name="직사각형 2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23" name="그룹 22">
            <a:extLst>
              <a:ext uri="{FF2B5EF4-FFF2-40B4-BE49-F238E27FC236}">
                <a16:creationId xmlns:a16="http://schemas.microsoft.com/office/drawing/2014/main" xmlns="" id="{E69F09C3-F1F3-4DBB-9C84-40ADCE2E8A56}"/>
              </a:ext>
            </a:extLst>
          </p:cNvPr>
          <p:cNvGrpSpPr/>
          <p:nvPr/>
        </p:nvGrpSpPr>
        <p:grpSpPr>
          <a:xfrm>
            <a:off x="2071092" y="3466356"/>
            <a:ext cx="6048672" cy="2626940"/>
            <a:chOff x="1782615" y="3206996"/>
            <a:chExt cx="6480720" cy="2814579"/>
          </a:xfrm>
        </p:grpSpPr>
        <p:sp>
          <p:nvSpPr>
            <p:cNvPr id="24" name="직사각형 23"/>
            <p:cNvSpPr/>
            <p:nvPr/>
          </p:nvSpPr>
          <p:spPr>
            <a:xfrm>
              <a:off x="1782615" y="3360550"/>
              <a:ext cx="6480720" cy="266102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직사각형 9">
              <a:extLst>
                <a:ext uri="{FF2B5EF4-FFF2-40B4-BE49-F238E27FC236}">
                  <a16:creationId xmlns:a16="http://schemas.microsoft.com/office/drawing/2014/main" xmlns="" id="{19D09BE8-181E-4B71-8FF9-8CE3E133865B}"/>
                </a:ext>
              </a:extLst>
            </p:cNvPr>
            <p:cNvSpPr/>
            <p:nvPr/>
          </p:nvSpPr>
          <p:spPr>
            <a:xfrm>
              <a:off x="3721562" y="3206996"/>
              <a:ext cx="2458684" cy="362736"/>
            </a:xfrm>
            <a:prstGeom prst="rect">
              <a:avLst/>
            </a:prstGeom>
            <a:solidFill>
              <a:schemeClr val="bg1"/>
            </a:solidFill>
          </p:spPr>
          <p:txBody>
            <a:bodyPr wrap="square">
              <a:spAutoFit/>
            </a:bodyPr>
            <a:lstStyle/>
            <a:p>
              <a:pPr algn="ctr"/>
              <a:r>
                <a:rPr lang="en-US" altLang="ko-KR" sz="1600" b="1" dirty="0">
                  <a:solidFill>
                    <a:srgbClr val="1429A0"/>
                  </a:solidFill>
                  <a:latin typeface="SamsungOne 400" pitchFamily="34" charset="0"/>
                  <a:ea typeface="SamsungOne 400" pitchFamily="34" charset="0"/>
                </a:rPr>
                <a:t>Traditional Approach</a:t>
              </a:r>
              <a:endParaRPr lang="ko-KR" altLang="en-US" sz="1600" b="1" dirty="0">
                <a:solidFill>
                  <a:srgbClr val="1429A0"/>
                </a:solidFill>
                <a:latin typeface="SamsungOne 400" pitchFamily="34" charset="0"/>
                <a:ea typeface="SamsungOne 400" pitchFamily="34" charset="0"/>
              </a:endParaRPr>
            </a:p>
          </p:txBody>
        </p:sp>
        <p:grpSp>
          <p:nvGrpSpPr>
            <p:cNvPr id="26" name="그룹 25">
              <a:extLst>
                <a:ext uri="{FF2B5EF4-FFF2-40B4-BE49-F238E27FC236}">
                  <a16:creationId xmlns:a16="http://schemas.microsoft.com/office/drawing/2014/main" xmlns="" id="{B98BAAC6-9016-4005-98ED-0AA084CC5A08}"/>
                </a:ext>
              </a:extLst>
            </p:cNvPr>
            <p:cNvGrpSpPr/>
            <p:nvPr/>
          </p:nvGrpSpPr>
          <p:grpSpPr>
            <a:xfrm>
              <a:off x="1926630" y="3561716"/>
              <a:ext cx="6254541" cy="2248039"/>
              <a:chOff x="1926630" y="3561716"/>
              <a:chExt cx="6254541" cy="2248039"/>
            </a:xfrm>
          </p:grpSpPr>
          <p:sp>
            <p:nvSpPr>
              <p:cNvPr id="30" name="직사각형 29">
                <a:extLst>
                  <a:ext uri="{FF2B5EF4-FFF2-40B4-BE49-F238E27FC236}">
                    <a16:creationId xmlns:a16="http://schemas.microsoft.com/office/drawing/2014/main" xmlns="" id="{67D11F71-D86A-4F56-B480-EA69BCAA0733}"/>
                  </a:ext>
                </a:extLst>
              </p:cNvPr>
              <p:cNvSpPr/>
              <p:nvPr/>
            </p:nvSpPr>
            <p:spPr>
              <a:xfrm>
                <a:off x="6626846" y="3561716"/>
                <a:ext cx="1008112" cy="396794"/>
              </a:xfrm>
              <a:prstGeom prst="rect">
                <a:avLst/>
              </a:prstGeom>
              <a:solidFill>
                <a:srgbClr val="EEEEED"/>
              </a:solidFill>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400" b="1" dirty="0">
                    <a:latin typeface="SamsungOne 400" panose="020B0503030303020204" pitchFamily="34" charset="0"/>
                  </a:rPr>
                  <a:t>Launch!</a:t>
                </a:r>
                <a:endParaRPr lang="ko-KR" altLang="en-US" sz="1400" b="1" dirty="0">
                  <a:latin typeface="SamsungOne 400" panose="020B0503030303020204" pitchFamily="34" charset="0"/>
                </a:endParaRPr>
              </a:p>
            </p:txBody>
          </p:sp>
          <p:sp>
            <p:nvSpPr>
              <p:cNvPr id="31" name="순서도: 판단 30">
                <a:extLst>
                  <a:ext uri="{FF2B5EF4-FFF2-40B4-BE49-F238E27FC236}">
                    <a16:creationId xmlns:a16="http://schemas.microsoft.com/office/drawing/2014/main" xmlns="" id="{1946C441-AF32-4E06-A2CD-B4191A2586EC}"/>
                  </a:ext>
                </a:extLst>
              </p:cNvPr>
              <p:cNvSpPr/>
              <p:nvPr/>
            </p:nvSpPr>
            <p:spPr>
              <a:xfrm>
                <a:off x="6092940" y="4562822"/>
                <a:ext cx="2088231" cy="546252"/>
              </a:xfrm>
              <a:prstGeom prst="flowChartDecision">
                <a:avLst/>
              </a:prstGeom>
              <a:solidFill>
                <a:srgbClr val="EEEEED"/>
              </a:solidFill>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300" b="1" dirty="0">
                    <a:latin typeface="SamsungOne 400" panose="020B0503030303020204" pitchFamily="34" charset="0"/>
                  </a:rPr>
                  <a:t>Solution Evaluation</a:t>
                </a:r>
                <a:endParaRPr lang="ko-KR" altLang="en-US" sz="1300" b="1" dirty="0">
                  <a:latin typeface="SamsungOne 400" panose="020B0503030303020204" pitchFamily="34" charset="0"/>
                </a:endParaRPr>
              </a:p>
            </p:txBody>
          </p:sp>
          <p:cxnSp>
            <p:nvCxnSpPr>
              <p:cNvPr id="32" name="직선 화살표 연결선 31">
                <a:extLst>
                  <a:ext uri="{FF2B5EF4-FFF2-40B4-BE49-F238E27FC236}">
                    <a16:creationId xmlns:a16="http://schemas.microsoft.com/office/drawing/2014/main" xmlns="" id="{F60EB5CE-64B7-4440-9577-F4C20F59000F}"/>
                  </a:ext>
                </a:extLst>
              </p:cNvPr>
              <p:cNvCxnSpPr>
                <a:cxnSpLocks/>
                <a:stCxn id="31" idx="0"/>
                <a:endCxn id="30" idx="2"/>
              </p:cNvCxnSpPr>
              <p:nvPr/>
            </p:nvCxnSpPr>
            <p:spPr>
              <a:xfrm flipH="1" flipV="1">
                <a:off x="7130902" y="3958510"/>
                <a:ext cx="6154" cy="604312"/>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pic>
            <p:nvPicPr>
              <p:cNvPr id="33" name="그림 32">
                <a:extLst>
                  <a:ext uri="{FF2B5EF4-FFF2-40B4-BE49-F238E27FC236}">
                    <a16:creationId xmlns:a16="http://schemas.microsoft.com/office/drawing/2014/main" xmlns="" id="{E554F08B-4DA0-4B9F-BC89-4BB4FFB07209}"/>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234223" y="5189414"/>
                <a:ext cx="360000" cy="360000"/>
              </a:xfrm>
              <a:prstGeom prst="rect">
                <a:avLst/>
              </a:prstGeom>
            </p:spPr>
          </p:pic>
          <p:pic>
            <p:nvPicPr>
              <p:cNvPr id="34" name="그림 33">
                <a:extLst>
                  <a:ext uri="{FF2B5EF4-FFF2-40B4-BE49-F238E27FC236}">
                    <a16:creationId xmlns:a16="http://schemas.microsoft.com/office/drawing/2014/main" xmlns="" id="{469AE2DD-FF27-41C3-BB9B-114C9347D009}"/>
                  </a:ext>
                </a:extLst>
              </p:cNvPr>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234223" y="4133076"/>
                <a:ext cx="360000" cy="360000"/>
              </a:xfrm>
              <a:prstGeom prst="rect">
                <a:avLst/>
              </a:prstGeom>
            </p:spPr>
          </p:pic>
          <p:sp>
            <p:nvSpPr>
              <p:cNvPr id="35" name="직사각형 34">
                <a:extLst>
                  <a:ext uri="{FF2B5EF4-FFF2-40B4-BE49-F238E27FC236}">
                    <a16:creationId xmlns:a16="http://schemas.microsoft.com/office/drawing/2014/main" xmlns="" id="{D4563CB3-FB14-4AD9-A4C2-205BC82F04F1}"/>
                  </a:ext>
                </a:extLst>
              </p:cNvPr>
              <p:cNvSpPr/>
              <p:nvPr/>
            </p:nvSpPr>
            <p:spPr>
              <a:xfrm>
                <a:off x="4248536" y="5449755"/>
                <a:ext cx="1459370" cy="360000"/>
              </a:xfrm>
              <a:prstGeom prst="rect">
                <a:avLst/>
              </a:prstGeom>
              <a:solidFill>
                <a:srgbClr val="EEEEED"/>
              </a:solidFill>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400" b="1" dirty="0">
                    <a:latin typeface="SamsungOne 400" panose="020B0503030303020204" pitchFamily="34" charset="0"/>
                  </a:rPr>
                  <a:t>Error Analysis</a:t>
                </a:r>
                <a:endParaRPr lang="ko-KR" altLang="en-US" sz="1400" b="1" dirty="0">
                  <a:latin typeface="SamsungOne 400" panose="020B0503030303020204" pitchFamily="34" charset="0"/>
                </a:endParaRPr>
              </a:p>
            </p:txBody>
          </p:sp>
          <p:sp>
            <p:nvSpPr>
              <p:cNvPr id="36" name="직사각형 35">
                <a:extLst>
                  <a:ext uri="{FF2B5EF4-FFF2-40B4-BE49-F238E27FC236}">
                    <a16:creationId xmlns:a16="http://schemas.microsoft.com/office/drawing/2014/main" xmlns="" id="{F5A78C7B-8F77-4434-88D0-5F4A91EC7FE1}"/>
                  </a:ext>
                </a:extLst>
              </p:cNvPr>
              <p:cNvSpPr/>
              <p:nvPr/>
            </p:nvSpPr>
            <p:spPr>
              <a:xfrm>
                <a:off x="1926630" y="4562822"/>
                <a:ext cx="1710053" cy="546252"/>
              </a:xfrm>
              <a:prstGeom prst="rect">
                <a:avLst/>
              </a:prstGeom>
              <a:solidFill>
                <a:srgbClr val="EEEEED"/>
              </a:solidFill>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400" b="1" dirty="0">
                    <a:latin typeface="SamsungOne 400" panose="020B0503030303020204" pitchFamily="34" charset="0"/>
                  </a:rPr>
                  <a:t>Problem Research</a:t>
                </a:r>
                <a:endParaRPr lang="ko-KR" altLang="en-US" sz="1400" b="1" dirty="0">
                  <a:latin typeface="SamsungOne 400" panose="020B0503030303020204" pitchFamily="34" charset="0"/>
                </a:endParaRPr>
              </a:p>
            </p:txBody>
          </p:sp>
          <p:sp>
            <p:nvSpPr>
              <p:cNvPr id="37" name="직사각형 36">
                <a:extLst>
                  <a:ext uri="{FF2B5EF4-FFF2-40B4-BE49-F238E27FC236}">
                    <a16:creationId xmlns:a16="http://schemas.microsoft.com/office/drawing/2014/main" xmlns="" id="{6983C5C5-DC2D-42D2-B226-1ED6DEB625DF}"/>
                  </a:ext>
                </a:extLst>
              </p:cNvPr>
              <p:cNvSpPr/>
              <p:nvPr/>
            </p:nvSpPr>
            <p:spPr>
              <a:xfrm>
                <a:off x="4239018" y="4562822"/>
                <a:ext cx="1459370" cy="546252"/>
              </a:xfrm>
              <a:prstGeom prst="rect">
                <a:avLst/>
              </a:prstGeom>
              <a:solidFill>
                <a:schemeClr val="accent4">
                  <a:lumMod val="20000"/>
                  <a:lumOff val="80000"/>
                </a:schemeClr>
              </a:solidFill>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400" b="1" dirty="0">
                    <a:latin typeface="SamsungOne 400" panose="020B0503030303020204" pitchFamily="34" charset="0"/>
                  </a:rPr>
                  <a:t>Making Rules</a:t>
                </a:r>
                <a:endParaRPr lang="ko-KR" altLang="en-US" sz="1400" b="1" dirty="0">
                  <a:latin typeface="SamsungOne 400" panose="020B0503030303020204" pitchFamily="34" charset="0"/>
                </a:endParaRPr>
              </a:p>
            </p:txBody>
          </p:sp>
          <p:cxnSp>
            <p:nvCxnSpPr>
              <p:cNvPr id="38" name="연결선: 꺾임 29">
                <a:extLst>
                  <a:ext uri="{FF2B5EF4-FFF2-40B4-BE49-F238E27FC236}">
                    <a16:creationId xmlns:a16="http://schemas.microsoft.com/office/drawing/2014/main" xmlns="" id="{886FE5F2-8B67-44ED-A5C7-17E32EA4AD40}"/>
                  </a:ext>
                </a:extLst>
              </p:cNvPr>
              <p:cNvCxnSpPr>
                <a:cxnSpLocks/>
                <a:stCxn id="31" idx="2"/>
                <a:endCxn id="35" idx="3"/>
              </p:cNvCxnSpPr>
              <p:nvPr/>
            </p:nvCxnSpPr>
            <p:spPr>
              <a:xfrm rot="5400000">
                <a:off x="6162141" y="4654839"/>
                <a:ext cx="520681" cy="1429150"/>
              </a:xfrm>
              <a:prstGeom prst="bentConnector2">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연결선: 꺾임 31">
                <a:extLst>
                  <a:ext uri="{FF2B5EF4-FFF2-40B4-BE49-F238E27FC236}">
                    <a16:creationId xmlns:a16="http://schemas.microsoft.com/office/drawing/2014/main" xmlns="" id="{97CBA39F-C4F7-4C84-85EE-105FF7E1F522}"/>
                  </a:ext>
                </a:extLst>
              </p:cNvPr>
              <p:cNvCxnSpPr>
                <a:cxnSpLocks/>
                <a:stCxn id="35" idx="1"/>
                <a:endCxn id="36" idx="2"/>
              </p:cNvCxnSpPr>
              <p:nvPr/>
            </p:nvCxnSpPr>
            <p:spPr>
              <a:xfrm rot="10800000">
                <a:off x="2781658" y="5109075"/>
                <a:ext cx="1466879" cy="520681"/>
              </a:xfrm>
              <a:prstGeom prst="bentConnector2">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xmlns="" id="{DE1AFF40-300A-4C90-84AF-C0F3D314AC3A}"/>
                  </a:ext>
                </a:extLst>
              </p:cNvPr>
              <p:cNvCxnSpPr>
                <a:cxnSpLocks/>
                <a:stCxn id="36" idx="3"/>
                <a:endCxn id="37" idx="1"/>
              </p:cNvCxnSpPr>
              <p:nvPr/>
            </p:nvCxnSpPr>
            <p:spPr>
              <a:xfrm>
                <a:off x="3636683" y="4835948"/>
                <a:ext cx="602335"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xmlns="" id="{5C989ADC-76FE-42DA-9519-3E9E12F4F837}"/>
                  </a:ext>
                </a:extLst>
              </p:cNvPr>
              <p:cNvCxnSpPr>
                <a:cxnSpLocks/>
                <a:stCxn id="37" idx="3"/>
                <a:endCxn id="31" idx="1"/>
              </p:cNvCxnSpPr>
              <p:nvPr/>
            </p:nvCxnSpPr>
            <p:spPr>
              <a:xfrm>
                <a:off x="5698388" y="4835948"/>
                <a:ext cx="394552"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 name="그룹 1"/>
          <p:cNvGrpSpPr/>
          <p:nvPr/>
        </p:nvGrpSpPr>
        <p:grpSpPr>
          <a:xfrm>
            <a:off x="558924" y="1879047"/>
            <a:ext cx="9180558" cy="1496519"/>
            <a:chOff x="558924" y="1816596"/>
            <a:chExt cx="9180558" cy="1496519"/>
          </a:xfrm>
        </p:grpSpPr>
        <p:sp>
          <p:nvSpPr>
            <p:cNvPr id="19" name="직사각형 18">
              <a:extLst>
                <a:ext uri="{FF2B5EF4-FFF2-40B4-BE49-F238E27FC236}">
                  <a16:creationId xmlns:a16="http://schemas.microsoft.com/office/drawing/2014/main" xmlns="" id="{D8BF98C4-B566-4812-B5F0-560CFBA969E7}"/>
                </a:ext>
              </a:extLst>
            </p:cNvPr>
            <p:cNvSpPr/>
            <p:nvPr/>
          </p:nvSpPr>
          <p:spPr>
            <a:xfrm>
              <a:off x="702940" y="2064843"/>
              <a:ext cx="8632825" cy="1248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With traditional programming techniques, the rules become longer and more complex, making them very difficult to maintain. However, spam filters based on machine learning techniques detect patterns that appear more frequently in spam mail. They automatically learn which words and phrases are good criteria for judging spam.</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Machine learning is suitable for fields that are too complex or have no known algorithms in traditional ways (e.g., speech recognition).</a:t>
              </a:r>
            </a:p>
          </p:txBody>
        </p:sp>
        <p:sp>
          <p:nvSpPr>
            <p:cNvPr id="43" name="직사각형 42">
              <a:extLst>
                <a:ext uri="{FF2B5EF4-FFF2-40B4-BE49-F238E27FC236}">
                  <a16:creationId xmlns:a16="http://schemas.microsoft.com/office/drawing/2014/main" xmlns="" id="{4C065641-3666-4F94-9243-1B1A99D79ED7}"/>
                </a:ext>
              </a:extLst>
            </p:cNvPr>
            <p:cNvSpPr/>
            <p:nvPr/>
          </p:nvSpPr>
          <p:spPr>
            <a:xfrm>
              <a:off x="558924" y="1816596"/>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Why Use Machine Learning?</a:t>
              </a:r>
            </a:p>
          </p:txBody>
        </p:sp>
      </p:grpSp>
      <p:sp>
        <p:nvSpPr>
          <p:cNvPr id="27" name="직사각형 26">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Reasons For Machine Learning</a:t>
            </a:r>
          </a:p>
        </p:txBody>
      </p:sp>
    </p:spTree>
    <p:custDataLst>
      <p:tags r:id="rId1"/>
    </p:custDataLst>
    <p:extLst>
      <p:ext uri="{BB962C8B-B14F-4D97-AF65-F5344CB8AC3E}">
        <p14:creationId xmlns:p14="http://schemas.microsoft.com/office/powerpoint/2010/main" val="24151649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xmlns="" id="{D8BF98C4-B566-4812-B5F0-560CFBA969E7}"/>
              </a:ext>
            </a:extLst>
          </p:cNvPr>
          <p:cNvSpPr/>
          <p:nvPr/>
        </p:nvSpPr>
        <p:spPr>
          <a:xfrm>
            <a:off x="702940" y="1700808"/>
            <a:ext cx="8632825" cy="16535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Problem: Existing solutions require a lot of manual adjustment and rules. ML: One machine learning model can simplify the code and increase performance compared to traditional methods.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Problem: Complex problems cannot not be solved in traditional ways. ML: Solutions can be found with the best machine learning techniques.</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Fluid Environment: Machine learning systems can adapt to new data.</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Gain insight from complex problems and large amounts of data. </a:t>
            </a:r>
          </a:p>
        </p:txBody>
      </p:sp>
      <p:grpSp>
        <p:nvGrpSpPr>
          <p:cNvPr id="21" name="그룹 2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2" name="직사각형 2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1.7. Reasons For Machine Learning</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23" name="직사각형 2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77" name="그룹 76">
            <a:extLst>
              <a:ext uri="{FF2B5EF4-FFF2-40B4-BE49-F238E27FC236}">
                <a16:creationId xmlns:a16="http://schemas.microsoft.com/office/drawing/2014/main" xmlns="" id="{5A39F92F-46E5-4A7D-B9EA-50C1A6C2230B}"/>
              </a:ext>
            </a:extLst>
          </p:cNvPr>
          <p:cNvGrpSpPr/>
          <p:nvPr/>
        </p:nvGrpSpPr>
        <p:grpSpPr>
          <a:xfrm>
            <a:off x="1711052" y="3419573"/>
            <a:ext cx="6480720" cy="2836376"/>
            <a:chOff x="1711052" y="3212976"/>
            <a:chExt cx="6480720" cy="2836376"/>
          </a:xfrm>
        </p:grpSpPr>
        <p:sp>
          <p:nvSpPr>
            <p:cNvPr id="25" name="직사각형 24">
              <a:extLst>
                <a:ext uri="{FF2B5EF4-FFF2-40B4-BE49-F238E27FC236}">
                  <a16:creationId xmlns:a16="http://schemas.microsoft.com/office/drawing/2014/main" xmlns="" id="{14EAA062-CC6E-4270-8801-C65F97B7FBFF}"/>
                </a:ext>
              </a:extLst>
            </p:cNvPr>
            <p:cNvSpPr/>
            <p:nvPr/>
          </p:nvSpPr>
          <p:spPr>
            <a:xfrm>
              <a:off x="1711052" y="3369352"/>
              <a:ext cx="6480720" cy="268000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 name="직사각형 9">
              <a:extLst>
                <a:ext uri="{FF2B5EF4-FFF2-40B4-BE49-F238E27FC236}">
                  <a16:creationId xmlns:a16="http://schemas.microsoft.com/office/drawing/2014/main" xmlns="" id="{D2495B91-1C60-4A0A-B532-5646D202E89E}"/>
                </a:ext>
              </a:extLst>
            </p:cNvPr>
            <p:cNvSpPr/>
            <p:nvPr/>
          </p:nvSpPr>
          <p:spPr>
            <a:xfrm>
              <a:off x="3439244" y="3212976"/>
              <a:ext cx="2883838" cy="338554"/>
            </a:xfrm>
            <a:prstGeom prst="rect">
              <a:avLst/>
            </a:prstGeom>
            <a:solidFill>
              <a:schemeClr val="bg1"/>
            </a:solidFill>
          </p:spPr>
          <p:txBody>
            <a:bodyPr wrap="square">
              <a:spAutoFit/>
            </a:bodyPr>
            <a:lstStyle/>
            <a:p>
              <a:pPr algn="ctr"/>
              <a:r>
                <a:rPr lang="en-US" altLang="ko-KR" sz="1600" b="1" dirty="0">
                  <a:solidFill>
                    <a:srgbClr val="1429A0"/>
                  </a:solidFill>
                  <a:latin typeface="SamsungOne 400" pitchFamily="34" charset="0"/>
                  <a:ea typeface="SamsungOne 400" pitchFamily="34" charset="0"/>
                </a:rPr>
                <a:t>Machine Learning Approach</a:t>
              </a:r>
              <a:endParaRPr lang="ko-KR" altLang="en-US" sz="1600" b="1" dirty="0">
                <a:solidFill>
                  <a:srgbClr val="1429A0"/>
                </a:solidFill>
                <a:latin typeface="SamsungOne 400" pitchFamily="34" charset="0"/>
                <a:ea typeface="SamsungOne 400" pitchFamily="34" charset="0"/>
              </a:endParaRPr>
            </a:p>
          </p:txBody>
        </p:sp>
        <p:sp>
          <p:nvSpPr>
            <p:cNvPr id="31" name="직사각형 30">
              <a:extLst>
                <a:ext uri="{FF2B5EF4-FFF2-40B4-BE49-F238E27FC236}">
                  <a16:creationId xmlns:a16="http://schemas.microsoft.com/office/drawing/2014/main" xmlns="" id="{ABEC83D2-72AA-4D63-89D9-D6A52CB4DCAE}"/>
                </a:ext>
              </a:extLst>
            </p:cNvPr>
            <p:cNvSpPr/>
            <p:nvPr/>
          </p:nvSpPr>
          <p:spPr>
            <a:xfrm>
              <a:off x="6566182" y="3674828"/>
              <a:ext cx="1008112" cy="499705"/>
            </a:xfrm>
            <a:prstGeom prst="rect">
              <a:avLst/>
            </a:prstGeom>
            <a:solidFill>
              <a:srgbClr val="EEEEED"/>
            </a:solidFill>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400" b="1" dirty="0">
                  <a:latin typeface="SamsungOne 400" panose="020B0503030303020204" pitchFamily="34" charset="0"/>
                </a:rPr>
                <a:t>Launch!</a:t>
              </a:r>
              <a:endParaRPr lang="ko-KR" altLang="en-US" sz="1400" b="1" dirty="0">
                <a:latin typeface="SamsungOne 400" panose="020B0503030303020204" pitchFamily="34" charset="0"/>
              </a:endParaRPr>
            </a:p>
          </p:txBody>
        </p:sp>
        <p:sp>
          <p:nvSpPr>
            <p:cNvPr id="32" name="순서도: 판단 31">
              <a:extLst>
                <a:ext uri="{FF2B5EF4-FFF2-40B4-BE49-F238E27FC236}">
                  <a16:creationId xmlns:a16="http://schemas.microsoft.com/office/drawing/2014/main" xmlns="" id="{5282F1C4-0830-4E25-A3D6-58365A8E91A5}"/>
                </a:ext>
              </a:extLst>
            </p:cNvPr>
            <p:cNvSpPr/>
            <p:nvPr/>
          </p:nvSpPr>
          <p:spPr>
            <a:xfrm>
              <a:off x="6021377" y="4778846"/>
              <a:ext cx="2097724" cy="546252"/>
            </a:xfrm>
            <a:prstGeom prst="flowChartDecision">
              <a:avLst/>
            </a:prstGeom>
            <a:solidFill>
              <a:srgbClr val="EEEEED"/>
            </a:solidFill>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300" b="1" dirty="0">
                  <a:latin typeface="SamsungOne 400" panose="020B0503030303020204" pitchFamily="34" charset="0"/>
                </a:rPr>
                <a:t>Solution Evaluation</a:t>
              </a:r>
              <a:endParaRPr lang="ko-KR" altLang="en-US" sz="1300" b="1" dirty="0">
                <a:latin typeface="SamsungOne 400" panose="020B0503030303020204" pitchFamily="34" charset="0"/>
              </a:endParaRPr>
            </a:p>
          </p:txBody>
        </p:sp>
        <p:cxnSp>
          <p:nvCxnSpPr>
            <p:cNvPr id="33" name="직선 화살표 연결선 32">
              <a:extLst>
                <a:ext uri="{FF2B5EF4-FFF2-40B4-BE49-F238E27FC236}">
                  <a16:creationId xmlns:a16="http://schemas.microsoft.com/office/drawing/2014/main" xmlns="" id="{5CB8E906-2692-44A7-9FB9-D637EF3DF65D}"/>
                </a:ext>
              </a:extLst>
            </p:cNvPr>
            <p:cNvCxnSpPr>
              <a:cxnSpLocks/>
              <a:stCxn id="32" idx="0"/>
              <a:endCxn id="31" idx="2"/>
            </p:cNvCxnSpPr>
            <p:nvPr/>
          </p:nvCxnSpPr>
          <p:spPr>
            <a:xfrm flipH="1" flipV="1">
              <a:off x="7070238" y="4174533"/>
              <a:ext cx="1" cy="604313"/>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pic>
          <p:nvPicPr>
            <p:cNvPr id="34" name="그림 33">
              <a:extLst>
                <a:ext uri="{FF2B5EF4-FFF2-40B4-BE49-F238E27FC236}">
                  <a16:creationId xmlns:a16="http://schemas.microsoft.com/office/drawing/2014/main" xmlns="" id="{5B0D98BB-678A-4D8E-AD1C-3D3D3477BE75}"/>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69168" y="5381000"/>
              <a:ext cx="360000" cy="360000"/>
            </a:xfrm>
            <a:prstGeom prst="rect">
              <a:avLst/>
            </a:prstGeom>
          </p:spPr>
        </p:pic>
        <p:pic>
          <p:nvPicPr>
            <p:cNvPr id="35" name="그림 34">
              <a:extLst>
                <a:ext uri="{FF2B5EF4-FFF2-40B4-BE49-F238E27FC236}">
                  <a16:creationId xmlns:a16="http://schemas.microsoft.com/office/drawing/2014/main" xmlns="" id="{90A0B535-3C63-428C-BE93-DB9E57DB77E9}"/>
                </a:ext>
              </a:extLst>
            </p:cNvPr>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169168" y="4343896"/>
              <a:ext cx="360000" cy="360000"/>
            </a:xfrm>
            <a:prstGeom prst="rect">
              <a:avLst/>
            </a:prstGeom>
          </p:spPr>
        </p:pic>
        <p:sp>
          <p:nvSpPr>
            <p:cNvPr id="36" name="직사각형 35">
              <a:extLst>
                <a:ext uri="{FF2B5EF4-FFF2-40B4-BE49-F238E27FC236}">
                  <a16:creationId xmlns:a16="http://schemas.microsoft.com/office/drawing/2014/main" xmlns="" id="{45BD441F-89EF-4EB7-8C0B-180C7706EEE5}"/>
                </a:ext>
              </a:extLst>
            </p:cNvPr>
            <p:cNvSpPr/>
            <p:nvPr/>
          </p:nvSpPr>
          <p:spPr>
            <a:xfrm>
              <a:off x="4176973" y="5532783"/>
              <a:ext cx="1455758" cy="359293"/>
            </a:xfrm>
            <a:prstGeom prst="rect">
              <a:avLst/>
            </a:prstGeom>
            <a:solidFill>
              <a:srgbClr val="EEEEED"/>
            </a:solidFill>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400" b="1" dirty="0">
                  <a:latin typeface="SamsungOne 400" panose="020B0503030303020204" pitchFamily="34" charset="0"/>
                </a:rPr>
                <a:t>Error Analysis</a:t>
              </a:r>
              <a:endParaRPr lang="ko-KR" altLang="en-US" sz="1400" b="1" dirty="0">
                <a:latin typeface="SamsungOne 400" panose="020B0503030303020204" pitchFamily="34" charset="0"/>
              </a:endParaRPr>
            </a:p>
          </p:txBody>
        </p:sp>
        <p:sp>
          <p:nvSpPr>
            <p:cNvPr id="37" name="직사각형 36">
              <a:extLst>
                <a:ext uri="{FF2B5EF4-FFF2-40B4-BE49-F238E27FC236}">
                  <a16:creationId xmlns:a16="http://schemas.microsoft.com/office/drawing/2014/main" xmlns="" id="{A2A80229-7EF6-4BA1-A4B7-61DDD7D5E533}"/>
                </a:ext>
              </a:extLst>
            </p:cNvPr>
            <p:cNvSpPr/>
            <p:nvPr/>
          </p:nvSpPr>
          <p:spPr>
            <a:xfrm>
              <a:off x="1855067" y="4778846"/>
              <a:ext cx="1710053" cy="546252"/>
            </a:xfrm>
            <a:prstGeom prst="rect">
              <a:avLst/>
            </a:prstGeom>
            <a:solidFill>
              <a:srgbClr val="EEEEED"/>
            </a:solidFill>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400" b="1" dirty="0">
                  <a:latin typeface="SamsungOne 400" panose="020B0503030303020204" pitchFamily="34" charset="0"/>
                </a:rPr>
                <a:t>Problem Research</a:t>
              </a:r>
              <a:endParaRPr lang="ko-KR" altLang="en-US" sz="1400" b="1" dirty="0">
                <a:latin typeface="SamsungOne 400" panose="020B0503030303020204" pitchFamily="34" charset="0"/>
              </a:endParaRPr>
            </a:p>
          </p:txBody>
        </p:sp>
        <p:sp>
          <p:nvSpPr>
            <p:cNvPr id="38" name="직사각형 37">
              <a:extLst>
                <a:ext uri="{FF2B5EF4-FFF2-40B4-BE49-F238E27FC236}">
                  <a16:creationId xmlns:a16="http://schemas.microsoft.com/office/drawing/2014/main" xmlns="" id="{5856A050-3C39-41CC-99A8-1C11151CB851}"/>
                </a:ext>
              </a:extLst>
            </p:cNvPr>
            <p:cNvSpPr/>
            <p:nvPr/>
          </p:nvSpPr>
          <p:spPr>
            <a:xfrm>
              <a:off x="3902200" y="4778846"/>
              <a:ext cx="1724626" cy="546252"/>
            </a:xfrm>
            <a:prstGeom prst="rect">
              <a:avLst/>
            </a:prstGeom>
            <a:solidFill>
              <a:schemeClr val="accent6">
                <a:lumMod val="20000"/>
                <a:lumOff val="80000"/>
              </a:schemeClr>
            </a:solidFill>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400" b="1" dirty="0">
                  <a:latin typeface="SamsungOne 400" panose="020B0503030303020204" pitchFamily="34" charset="0"/>
                </a:rPr>
                <a:t>Machine Learning Algorithm Training</a:t>
              </a:r>
              <a:endParaRPr lang="ko-KR" altLang="en-US" sz="1400" b="1" dirty="0">
                <a:latin typeface="SamsungOne 400" panose="020B0503030303020204" pitchFamily="34" charset="0"/>
              </a:endParaRPr>
            </a:p>
          </p:txBody>
        </p:sp>
        <p:cxnSp>
          <p:nvCxnSpPr>
            <p:cNvPr id="39" name="연결선: 꺾임 34">
              <a:extLst>
                <a:ext uri="{FF2B5EF4-FFF2-40B4-BE49-F238E27FC236}">
                  <a16:creationId xmlns:a16="http://schemas.microsoft.com/office/drawing/2014/main" xmlns="" id="{F7D774EE-0A86-4352-8FC1-DE24C945BE1D}"/>
                </a:ext>
              </a:extLst>
            </p:cNvPr>
            <p:cNvCxnSpPr>
              <a:cxnSpLocks/>
              <a:stCxn id="32" idx="2"/>
              <a:endCxn id="36" idx="3"/>
            </p:cNvCxnSpPr>
            <p:nvPr/>
          </p:nvCxnSpPr>
          <p:spPr>
            <a:xfrm rot="5400000">
              <a:off x="6157819" y="4800010"/>
              <a:ext cx="387332" cy="1437508"/>
            </a:xfrm>
            <a:prstGeom prst="bentConnector2">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연결선: 꺾임 35">
              <a:extLst>
                <a:ext uri="{FF2B5EF4-FFF2-40B4-BE49-F238E27FC236}">
                  <a16:creationId xmlns:a16="http://schemas.microsoft.com/office/drawing/2014/main" xmlns="" id="{D8253FE8-789F-4A65-920C-9C377FE03866}"/>
                </a:ext>
              </a:extLst>
            </p:cNvPr>
            <p:cNvCxnSpPr>
              <a:cxnSpLocks/>
              <a:stCxn id="36" idx="1"/>
              <a:endCxn id="37" idx="2"/>
            </p:cNvCxnSpPr>
            <p:nvPr/>
          </p:nvCxnSpPr>
          <p:spPr>
            <a:xfrm rot="10800000">
              <a:off x="2710095" y="5325098"/>
              <a:ext cx="1466879" cy="387332"/>
            </a:xfrm>
            <a:prstGeom prst="bentConnector2">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xmlns="" id="{210AFA0E-BDB2-458F-BBB0-E5437C4CAD20}"/>
                </a:ext>
              </a:extLst>
            </p:cNvPr>
            <p:cNvCxnSpPr>
              <a:cxnSpLocks/>
              <a:stCxn id="37" idx="3"/>
              <a:endCxn id="38" idx="1"/>
            </p:cNvCxnSpPr>
            <p:nvPr/>
          </p:nvCxnSpPr>
          <p:spPr>
            <a:xfrm>
              <a:off x="3565120" y="5051972"/>
              <a:ext cx="337080"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xmlns="" id="{0E23DF40-5E0E-4F17-B7F8-8E78116DA009}"/>
                </a:ext>
              </a:extLst>
            </p:cNvPr>
            <p:cNvCxnSpPr>
              <a:cxnSpLocks/>
              <a:stCxn id="38" idx="3"/>
              <a:endCxn id="32" idx="1"/>
            </p:cNvCxnSpPr>
            <p:nvPr/>
          </p:nvCxnSpPr>
          <p:spPr>
            <a:xfrm>
              <a:off x="5626826" y="5051972"/>
              <a:ext cx="394551"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nvGrpSpPr>
            <p:cNvPr id="43" name="그룹 42">
              <a:extLst>
                <a:ext uri="{FF2B5EF4-FFF2-40B4-BE49-F238E27FC236}">
                  <a16:creationId xmlns:a16="http://schemas.microsoft.com/office/drawing/2014/main" xmlns="" id="{D5FD9216-7DA0-4843-8AE7-A00B8D89B496}"/>
                </a:ext>
              </a:extLst>
            </p:cNvPr>
            <p:cNvGrpSpPr/>
            <p:nvPr/>
          </p:nvGrpSpPr>
          <p:grpSpPr>
            <a:xfrm>
              <a:off x="4061127" y="3674829"/>
              <a:ext cx="1406771" cy="823497"/>
              <a:chOff x="9573782" y="3466198"/>
              <a:chExt cx="1406771" cy="823497"/>
            </a:xfrm>
          </p:grpSpPr>
          <p:sp>
            <p:nvSpPr>
              <p:cNvPr id="45" name="순서도: 데이터 44">
                <a:extLst>
                  <a:ext uri="{FF2B5EF4-FFF2-40B4-BE49-F238E27FC236}">
                    <a16:creationId xmlns:a16="http://schemas.microsoft.com/office/drawing/2014/main" xmlns="" id="{5114C31D-51A5-4873-8625-8ACA4A28DADD}"/>
                  </a:ext>
                </a:extLst>
              </p:cNvPr>
              <p:cNvSpPr/>
              <p:nvPr/>
            </p:nvSpPr>
            <p:spPr>
              <a:xfrm>
                <a:off x="9573782" y="3466198"/>
                <a:ext cx="1406771" cy="823497"/>
              </a:xfrm>
              <a:prstGeom prst="flowChartInputOutput">
                <a:avLst/>
              </a:prstGeom>
              <a:solidFill>
                <a:schemeClr val="accent6">
                  <a:lumMod val="20000"/>
                  <a:lumOff val="80000"/>
                </a:schemeClr>
              </a:solidFill>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b"/>
              <a:lstStyle/>
              <a:p>
                <a:pPr algn="ctr"/>
                <a:r>
                  <a:rPr lang="en-US" altLang="ko-KR" sz="1400" b="1" dirty="0">
                    <a:latin typeface="SamsungOne 400" panose="020B0503030303020204" pitchFamily="34" charset="0"/>
                  </a:rPr>
                  <a:t>Data</a:t>
                </a:r>
                <a:endParaRPr lang="ko-KR" altLang="en-US" sz="1400" b="1" dirty="0">
                  <a:latin typeface="SamsungOne 400" panose="020B0503030303020204" pitchFamily="34" charset="0"/>
                </a:endParaRPr>
              </a:p>
            </p:txBody>
          </p:sp>
          <p:cxnSp>
            <p:nvCxnSpPr>
              <p:cNvPr id="46" name="직선 화살표 연결선 45">
                <a:extLst>
                  <a:ext uri="{FF2B5EF4-FFF2-40B4-BE49-F238E27FC236}">
                    <a16:creationId xmlns:a16="http://schemas.microsoft.com/office/drawing/2014/main" xmlns="" id="{0D71DE1A-EBF0-4F77-BA0F-B2867ACFFD14}"/>
                  </a:ext>
                </a:extLst>
              </p:cNvPr>
              <p:cNvCxnSpPr/>
              <p:nvPr/>
            </p:nvCxnSpPr>
            <p:spPr>
              <a:xfrm flipV="1">
                <a:off x="9957546" y="3540410"/>
                <a:ext cx="0" cy="454194"/>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xmlns="" id="{574BD105-EE32-40A1-9F89-4814E0F2A9B2}"/>
                  </a:ext>
                </a:extLst>
              </p:cNvPr>
              <p:cNvCxnSpPr/>
              <p:nvPr/>
            </p:nvCxnSpPr>
            <p:spPr>
              <a:xfrm>
                <a:off x="9956971" y="3994604"/>
                <a:ext cx="611066" cy="0"/>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타원 47">
                <a:extLst>
                  <a:ext uri="{FF2B5EF4-FFF2-40B4-BE49-F238E27FC236}">
                    <a16:creationId xmlns:a16="http://schemas.microsoft.com/office/drawing/2014/main" xmlns="" id="{20B2A82F-149F-4737-A60F-7186595481AE}"/>
                  </a:ext>
                </a:extLst>
              </p:cNvPr>
              <p:cNvSpPr/>
              <p:nvPr/>
            </p:nvSpPr>
            <p:spPr>
              <a:xfrm>
                <a:off x="10024562" y="3845005"/>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9" name="타원 48">
                <a:extLst>
                  <a:ext uri="{FF2B5EF4-FFF2-40B4-BE49-F238E27FC236}">
                    <a16:creationId xmlns:a16="http://schemas.microsoft.com/office/drawing/2014/main" xmlns="" id="{8655E102-FB26-4DE0-9398-996A077C7C81}"/>
                  </a:ext>
                </a:extLst>
              </p:cNvPr>
              <p:cNvSpPr/>
              <p:nvPr/>
            </p:nvSpPr>
            <p:spPr>
              <a:xfrm>
                <a:off x="10129246" y="3708020"/>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0" name="타원 49">
                <a:extLst>
                  <a:ext uri="{FF2B5EF4-FFF2-40B4-BE49-F238E27FC236}">
                    <a16:creationId xmlns:a16="http://schemas.microsoft.com/office/drawing/2014/main" xmlns="" id="{764D3870-9FEB-495F-91C8-48DA47A1852B}"/>
                  </a:ext>
                </a:extLst>
              </p:cNvPr>
              <p:cNvSpPr/>
              <p:nvPr/>
            </p:nvSpPr>
            <p:spPr>
              <a:xfrm>
                <a:off x="10186796" y="3652935"/>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1" name="타원 50">
                <a:extLst>
                  <a:ext uri="{FF2B5EF4-FFF2-40B4-BE49-F238E27FC236}">
                    <a16:creationId xmlns:a16="http://schemas.microsoft.com/office/drawing/2014/main" xmlns="" id="{29C24512-5831-4939-A0F2-567D1A87C29B}"/>
                  </a:ext>
                </a:extLst>
              </p:cNvPr>
              <p:cNvSpPr/>
              <p:nvPr/>
            </p:nvSpPr>
            <p:spPr>
              <a:xfrm>
                <a:off x="10070282" y="3684681"/>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2" name="타원 51">
                <a:extLst>
                  <a:ext uri="{FF2B5EF4-FFF2-40B4-BE49-F238E27FC236}">
                    <a16:creationId xmlns:a16="http://schemas.microsoft.com/office/drawing/2014/main" xmlns="" id="{891349E2-A40C-4BEE-979B-76A1B098DABF}"/>
                  </a:ext>
                </a:extLst>
              </p:cNvPr>
              <p:cNvSpPr/>
              <p:nvPr/>
            </p:nvSpPr>
            <p:spPr>
              <a:xfrm>
                <a:off x="10302166" y="3634296"/>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44" name="직선 화살표 연결선 43">
              <a:extLst>
                <a:ext uri="{FF2B5EF4-FFF2-40B4-BE49-F238E27FC236}">
                  <a16:creationId xmlns:a16="http://schemas.microsoft.com/office/drawing/2014/main" xmlns="" id="{A82AC2CF-35EE-41E4-9FF4-CE8B4D98233A}"/>
                </a:ext>
              </a:extLst>
            </p:cNvPr>
            <p:cNvCxnSpPr>
              <a:cxnSpLocks/>
              <a:stCxn id="45" idx="4"/>
              <a:endCxn id="38" idx="0"/>
            </p:cNvCxnSpPr>
            <p:nvPr/>
          </p:nvCxnSpPr>
          <p:spPr>
            <a:xfrm>
              <a:off x="4764513" y="4498326"/>
              <a:ext cx="0" cy="280520"/>
            </a:xfrm>
            <a:prstGeom prst="straightConnector1">
              <a:avLst/>
            </a:prstGeom>
            <a:ln w="28575">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grpSp>
      <p:sp>
        <p:nvSpPr>
          <p:cNvPr id="54" name="직사각형 53">
            <a:extLst>
              <a:ext uri="{FF2B5EF4-FFF2-40B4-BE49-F238E27FC236}">
                <a16:creationId xmlns:a16="http://schemas.microsoft.com/office/drawing/2014/main" xmlns="" id="{162D731A-ED94-4D2D-BEEA-788E4111485A}"/>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Strengths of Machine Learning</a:t>
            </a:r>
          </a:p>
        </p:txBody>
      </p:sp>
    </p:spTree>
    <p:custDataLst>
      <p:tags r:id="rId1"/>
    </p:custDataLst>
    <p:extLst>
      <p:ext uri="{BB962C8B-B14F-4D97-AF65-F5344CB8AC3E}">
        <p14:creationId xmlns:p14="http://schemas.microsoft.com/office/powerpoint/2010/main" val="39299379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The Concept of Artificial Intelligence</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38" name="직사각형 37">
            <a:extLst>
              <a:ext uri="{FF2B5EF4-FFF2-40B4-BE49-F238E27FC236}">
                <a16:creationId xmlns:a16="http://schemas.microsoft.com/office/drawing/2014/main" xmlns="" id="{D94DAD12-C1E0-4865-AA06-A8C1009E3E3C}"/>
              </a:ext>
            </a:extLst>
          </p:cNvPr>
          <p:cNvSpPr/>
          <p:nvPr/>
        </p:nvSpPr>
        <p:spPr>
          <a:xfrm>
            <a:off x="1054111" y="3929021"/>
            <a:ext cx="8286680" cy="22362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1.1. Definition of Artificial Intelligence</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1.2. Types and Subsets of Artificial Intelligence</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1.3. Definition of Machine Learning</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1.4. Disciplines Related to Machine Learning</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1.5. Types and Choices of Machine Learning-based Data Analysis</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1.6. Procedures for Machine Learning-based Data Analysis</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1.7. Reasons For Machine Learning</a:t>
            </a:r>
          </a:p>
          <a:p>
            <a:pPr marL="176213" marR="0" lvl="0" indent="-176213" defTabSz="914400" fontAlgn="base" latinLnBrk="1">
              <a:lnSpc>
                <a:spcPct val="100000"/>
              </a:lnSpc>
              <a:spcBef>
                <a:spcPct val="0"/>
              </a:spcBef>
              <a:spcAft>
                <a:spcPts val="1000"/>
              </a:spcAft>
              <a:buClrTx/>
              <a:buSzPct val="120000"/>
              <a:buBlip>
                <a:blip r:embed="rId5"/>
              </a:buBlip>
              <a:tabLst/>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1.8. Limitations of Machine Learning</a:t>
            </a:r>
          </a:p>
        </p:txBody>
      </p:sp>
    </p:spTree>
    <p:custDataLst>
      <p:tags r:id="rId1"/>
    </p:custDataLst>
    <p:extLst>
      <p:ext uri="{BB962C8B-B14F-4D97-AF65-F5344CB8AC3E}">
        <p14:creationId xmlns:p14="http://schemas.microsoft.com/office/powerpoint/2010/main" val="17400396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1.8. Limitations of Machine Learning</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2" name="그룹 1"/>
          <p:cNvGrpSpPr/>
          <p:nvPr/>
        </p:nvGrpSpPr>
        <p:grpSpPr>
          <a:xfrm>
            <a:off x="558924" y="1875699"/>
            <a:ext cx="9180558" cy="1422873"/>
            <a:chOff x="558924" y="1428745"/>
            <a:chExt cx="9180558" cy="1422873"/>
          </a:xfrm>
        </p:grpSpPr>
        <p:sp>
          <p:nvSpPr>
            <p:cNvPr id="17" name="직사각형 16">
              <a:extLst>
                <a:ext uri="{FF2B5EF4-FFF2-40B4-BE49-F238E27FC236}">
                  <a16:creationId xmlns:a16="http://schemas.microsoft.com/office/drawing/2014/main" xmlns="" id="{D8BF98C4-B566-4812-B5F0-560CFBA969E7}"/>
                </a:ext>
              </a:extLst>
            </p:cNvPr>
            <p:cNvSpPr/>
            <p:nvPr/>
          </p:nvSpPr>
          <p:spPr>
            <a:xfrm>
              <a:off x="702940" y="1700808"/>
              <a:ext cx="8632825" cy="11508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Most machine learning algorithms require a lot of data to work well.</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Even in simple problems, thousands of data are needed, and millions of complex problems such as image or voice recognition may be needed (In the case you cannot reuse a model that has already been made).</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Since collecting additional training data is not always easy or cheap, the algorithm cannot yet be ignored. </a:t>
              </a:r>
            </a:p>
          </p:txBody>
        </p:sp>
        <p:sp>
          <p:nvSpPr>
            <p:cNvPr id="19" name="직사각형 18">
              <a:extLst>
                <a:ext uri="{FF2B5EF4-FFF2-40B4-BE49-F238E27FC236}">
                  <a16:creationId xmlns:a16="http://schemas.microsoft.com/office/drawing/2014/main" xmlns="" id="{7406F43C-BD0B-4D72-BEFE-3988051CD354}"/>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b="1" dirty="0">
                  <a:solidFill>
                    <a:srgbClr val="1429A0"/>
                  </a:solidFill>
                  <a:latin typeface="SamsungOne 400" panose="020B0503030303020204" pitchFamily="34" charset="0"/>
                  <a:ea typeface="SamsungOne 400" panose="020B0503030303020204" pitchFamily="34" charset="0"/>
                </a:rPr>
                <a:t>Insufficient</a:t>
              </a:r>
              <a:r>
                <a:rPr lang="en-US" altLang="ko-KR" sz="1400" dirty="0">
                  <a:solidFill>
                    <a:schemeClr val="tx1"/>
                  </a:solidFill>
                  <a:latin typeface="SamsungOne 400" panose="020B0503030303020204" pitchFamily="34" charset="0"/>
                  <a:ea typeface="SamsungOne 400" panose="020B0503030303020204" pitchFamily="34" charset="0"/>
                </a:rPr>
                <a:t> Training Data</a:t>
              </a:r>
            </a:p>
          </p:txBody>
        </p:sp>
      </p:grpSp>
      <p:grpSp>
        <p:nvGrpSpPr>
          <p:cNvPr id="15" name="그룹 14">
            <a:extLst>
              <a:ext uri="{FF2B5EF4-FFF2-40B4-BE49-F238E27FC236}">
                <a16:creationId xmlns:a16="http://schemas.microsoft.com/office/drawing/2014/main" xmlns="" id="{33A81218-1AA6-4203-B113-959F91EEEEE8}"/>
              </a:ext>
            </a:extLst>
          </p:cNvPr>
          <p:cNvGrpSpPr/>
          <p:nvPr/>
        </p:nvGrpSpPr>
        <p:grpSpPr>
          <a:xfrm>
            <a:off x="2934474" y="3645024"/>
            <a:ext cx="4036033" cy="2326536"/>
            <a:chOff x="2895600" y="3406140"/>
            <a:chExt cx="4036033" cy="2326536"/>
          </a:xfrm>
        </p:grpSpPr>
        <p:sp>
          <p:nvSpPr>
            <p:cNvPr id="16" name="TextBox 15">
              <a:extLst>
                <a:ext uri="{FF2B5EF4-FFF2-40B4-BE49-F238E27FC236}">
                  <a16:creationId xmlns:a16="http://schemas.microsoft.com/office/drawing/2014/main" xmlns="" id="{6B3C16C0-FD70-47E6-8B62-E7C4F5D74A3C}"/>
                </a:ext>
              </a:extLst>
            </p:cNvPr>
            <p:cNvSpPr txBox="1"/>
            <p:nvPr/>
          </p:nvSpPr>
          <p:spPr>
            <a:xfrm>
              <a:off x="2971193" y="5517232"/>
              <a:ext cx="3960440" cy="2154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b="1" dirty="0">
                  <a:solidFill>
                    <a:srgbClr val="1429A0"/>
                  </a:solidFill>
                </a:rPr>
                <a:t>Rare Database in a Vast Space</a:t>
              </a:r>
            </a:p>
          </p:txBody>
        </p:sp>
        <p:sp>
          <p:nvSpPr>
            <p:cNvPr id="23" name="타원 22">
              <a:extLst>
                <a:ext uri="{FF2B5EF4-FFF2-40B4-BE49-F238E27FC236}">
                  <a16:creationId xmlns:a16="http://schemas.microsoft.com/office/drawing/2014/main" xmlns="" id="{7CB13D5E-30E2-438A-94C0-2A8E1F0092A6}"/>
                </a:ext>
              </a:extLst>
            </p:cNvPr>
            <p:cNvSpPr/>
            <p:nvPr/>
          </p:nvSpPr>
          <p:spPr>
            <a:xfrm>
              <a:off x="2895600" y="3406140"/>
              <a:ext cx="3939540" cy="1988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4" name="그룹 23">
              <a:extLst>
                <a:ext uri="{FF2B5EF4-FFF2-40B4-BE49-F238E27FC236}">
                  <a16:creationId xmlns:a16="http://schemas.microsoft.com/office/drawing/2014/main" xmlns="" id="{08193E0D-A9C6-4B0D-9C09-62A9A5B31334}"/>
                </a:ext>
              </a:extLst>
            </p:cNvPr>
            <p:cNvGrpSpPr/>
            <p:nvPr/>
          </p:nvGrpSpPr>
          <p:grpSpPr>
            <a:xfrm>
              <a:off x="3759971" y="3517365"/>
              <a:ext cx="1472662" cy="1706859"/>
              <a:chOff x="3759970" y="3517365"/>
              <a:chExt cx="1211389" cy="1706859"/>
            </a:xfrm>
          </p:grpSpPr>
          <p:sp>
            <p:nvSpPr>
              <p:cNvPr id="25" name="TextBox 24">
                <a:extLst>
                  <a:ext uri="{FF2B5EF4-FFF2-40B4-BE49-F238E27FC236}">
                    <a16:creationId xmlns:a16="http://schemas.microsoft.com/office/drawing/2014/main" xmlns="" id="{87ECC45B-8692-4CC8-B76C-F65B95DD250A}"/>
                  </a:ext>
                </a:extLst>
              </p:cNvPr>
              <p:cNvSpPr txBox="1"/>
              <p:nvPr/>
            </p:nvSpPr>
            <p:spPr>
              <a:xfrm>
                <a:off x="3939232" y="4650443"/>
                <a:ext cx="432048"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ko-KR" sz="1200" dirty="0">
                    <a:solidFill>
                      <a:schemeClr val="tx1"/>
                    </a:solidFill>
                  </a:rPr>
                  <a:t>60000</a:t>
                </a:r>
                <a:endParaRPr lang="en-US" sz="1200" dirty="0">
                  <a:solidFill>
                    <a:schemeClr val="tx1"/>
                  </a:solidFill>
                </a:endParaRPr>
              </a:p>
            </p:txBody>
          </p:sp>
          <p:sp>
            <p:nvSpPr>
              <p:cNvPr id="26" name="TextBox 25">
                <a:extLst>
                  <a:ext uri="{FF2B5EF4-FFF2-40B4-BE49-F238E27FC236}">
                    <a16:creationId xmlns:a16="http://schemas.microsoft.com/office/drawing/2014/main" xmlns="" id="{172AC410-D8A5-448F-BD9C-FBD45A7FD776}"/>
                  </a:ext>
                </a:extLst>
              </p:cNvPr>
              <p:cNvSpPr txBox="1"/>
              <p:nvPr/>
            </p:nvSpPr>
            <p:spPr>
              <a:xfrm>
                <a:off x="3858892" y="4991046"/>
                <a:ext cx="444972" cy="1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ko-KR" sz="1200" dirty="0">
                    <a:solidFill>
                      <a:schemeClr val="tx1"/>
                    </a:solidFill>
                  </a:rPr>
                  <a:t>MNIST</a:t>
                </a:r>
                <a:endParaRPr lang="en-US" sz="1200" dirty="0">
                  <a:solidFill>
                    <a:schemeClr val="tx1"/>
                  </a:solidFill>
                </a:endParaRPr>
              </a:p>
            </p:txBody>
          </p:sp>
          <p:sp>
            <p:nvSpPr>
              <p:cNvPr id="27" name="타원 26">
                <a:extLst>
                  <a:ext uri="{FF2B5EF4-FFF2-40B4-BE49-F238E27FC236}">
                    <a16:creationId xmlns:a16="http://schemas.microsoft.com/office/drawing/2014/main" xmlns="" id="{1F9C7D00-A453-4C71-BE83-62A9382165B9}"/>
                  </a:ext>
                </a:extLst>
              </p:cNvPr>
              <p:cNvSpPr/>
              <p:nvPr/>
            </p:nvSpPr>
            <p:spPr>
              <a:xfrm>
                <a:off x="3759970" y="5042505"/>
                <a:ext cx="36000" cy="36000"/>
              </a:xfrm>
              <a:prstGeom prst="ellipse">
                <a:avLst/>
              </a:prstGeom>
              <a:solidFill>
                <a:srgbClr val="FFFF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sp>
            <p:nvSpPr>
              <p:cNvPr id="28" name="원호 27">
                <a:extLst>
                  <a:ext uri="{FF2B5EF4-FFF2-40B4-BE49-F238E27FC236}">
                    <a16:creationId xmlns:a16="http://schemas.microsoft.com/office/drawing/2014/main" xmlns="" id="{F0F41753-08AC-4880-9358-C2FBC1621AAF}"/>
                  </a:ext>
                </a:extLst>
              </p:cNvPr>
              <p:cNvSpPr/>
              <p:nvPr/>
            </p:nvSpPr>
            <p:spPr>
              <a:xfrm rot="15891266">
                <a:off x="3742030" y="4876101"/>
                <a:ext cx="382588" cy="313658"/>
              </a:xfrm>
              <a:prstGeom prst="arc">
                <a:avLst>
                  <a:gd name="adj1" fmla="val 16407016"/>
                  <a:gd name="adj2" fmla="val 0"/>
                </a:avLst>
              </a:prstGeom>
              <a:ln w="12700">
                <a:solidFill>
                  <a:schemeClr val="tx1"/>
                </a:solidFill>
                <a:headEnd type="triangle" w="sm" len="sm"/>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80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xmlns="" id="{FCAA9331-0B10-4AB5-A9B7-368E7433BABD}"/>
                      </a:ext>
                    </a:extLst>
                  </p:cNvPr>
                  <p:cNvSpPr txBox="1"/>
                  <p:nvPr/>
                </p:nvSpPr>
                <p:spPr>
                  <a:xfrm>
                    <a:off x="4539311" y="3517365"/>
                    <a:ext cx="432048" cy="2154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14:m>
                      <m:oMathPara xmlns:m="http://schemas.openxmlformats.org/officeDocument/2006/math">
                        <m:oMathParaPr>
                          <m:jc m:val="centerGroup"/>
                        </m:oMathParaPr>
                        <m:oMath xmlns:m="http://schemas.openxmlformats.org/officeDocument/2006/math">
                          <m:sSup>
                            <m:sSupPr>
                              <m:ctrlPr>
                                <a:rPr lang="en-US" altLang="ko-KR" sz="1400" i="1" smtClean="0">
                                  <a:solidFill>
                                    <a:schemeClr val="tx1"/>
                                  </a:solidFill>
                                  <a:latin typeface="Cambria Math" panose="02040503050406030204" pitchFamily="18" charset="0"/>
                                </a:rPr>
                              </m:ctrlPr>
                            </m:sSupPr>
                            <m:e>
                              <m:r>
                                <a:rPr lang="en-US" altLang="ko-KR" sz="1400" i="1">
                                  <a:solidFill>
                                    <a:schemeClr val="tx1"/>
                                  </a:solidFill>
                                  <a:latin typeface="Cambria Math" panose="02040503050406030204" pitchFamily="18" charset="0"/>
                                </a:rPr>
                                <m:t>2</m:t>
                              </m:r>
                            </m:e>
                            <m:sup>
                              <m:r>
                                <a:rPr lang="en-US" altLang="ko-KR" sz="1400" i="1">
                                  <a:solidFill>
                                    <a:schemeClr val="tx1"/>
                                  </a:solidFill>
                                  <a:latin typeface="Cambria Math" panose="02040503050406030204" pitchFamily="18" charset="0"/>
                                </a:rPr>
                                <m:t>784</m:t>
                              </m:r>
                            </m:sup>
                          </m:sSup>
                        </m:oMath>
                      </m:oMathPara>
                    </a14:m>
                    <a:endParaRPr lang="en-US" sz="1400" dirty="0">
                      <a:solidFill>
                        <a:schemeClr val="tx1"/>
                      </a:solidFill>
                    </a:endParaRPr>
                  </a:p>
                </p:txBody>
              </p:sp>
            </mc:Choice>
            <mc:Fallback xmlns="">
              <p:sp>
                <p:nvSpPr>
                  <p:cNvPr id="22" name="TextBox 21">
                    <a:extLst>
                      <a:ext uri="{FF2B5EF4-FFF2-40B4-BE49-F238E27FC236}">
                        <a16:creationId xmlns:a16="http://schemas.microsoft.com/office/drawing/2014/main" id="{9BC63901-8A6A-4701-8632-A4EC23A752FC}"/>
                      </a:ext>
                    </a:extLst>
                  </p:cNvPr>
                  <p:cNvSpPr txBox="1">
                    <a:spLocks noRot="1" noChangeAspect="1" noMove="1" noResize="1" noEditPoints="1" noAdjustHandles="1" noChangeArrowheads="1" noChangeShapeType="1" noTextEdit="1"/>
                  </p:cNvSpPr>
                  <p:nvPr/>
                </p:nvSpPr>
                <p:spPr>
                  <a:xfrm>
                    <a:off x="4539311" y="3517365"/>
                    <a:ext cx="432048" cy="215444"/>
                  </a:xfrm>
                  <a:prstGeom prst="rect">
                    <a:avLst/>
                  </a:prstGeom>
                  <a:blipFill>
                    <a:blip r:embed="rId5"/>
                    <a:stretch>
                      <a:fillRect t="-2857" b="-5714"/>
                    </a:stretch>
                  </a:blipFill>
                  <a:ln>
                    <a:noFill/>
                  </a:ln>
                </p:spPr>
                <p:txBody>
                  <a:bodyPr/>
                  <a:lstStyle/>
                  <a:p>
                    <a:r>
                      <a:rPr lang="ko-KR" altLang="en-US">
                        <a:noFill/>
                      </a:rPr>
                      <a:t> </a:t>
                    </a:r>
                  </a:p>
                </p:txBody>
              </p:sp>
            </mc:Fallback>
          </mc:AlternateContent>
        </p:grpSp>
      </p:grpSp>
      <p:sp>
        <p:nvSpPr>
          <p:cNvPr id="18" name="직사각형 17">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R="0" lvl="0" fontAlgn="base">
              <a:lnSpc>
                <a:spcPct val="100000"/>
              </a:lnSpc>
              <a:spcBef>
                <a:spcPct val="0"/>
              </a:spcBef>
              <a:spcAft>
                <a:spcPts val="1000"/>
              </a:spcAft>
              <a:buClrTx/>
              <a:buSzPct val="120000"/>
              <a:tabLst/>
              <a:defRPr/>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Limitations of Machine Learning</a:t>
            </a:r>
          </a:p>
        </p:txBody>
      </p:sp>
    </p:spTree>
    <p:custDataLst>
      <p:tags r:id="rId1"/>
    </p:custDataLst>
    <p:extLst>
      <p:ext uri="{BB962C8B-B14F-4D97-AF65-F5344CB8AC3E}">
        <p14:creationId xmlns:p14="http://schemas.microsoft.com/office/powerpoint/2010/main" val="10041696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1.8. Limitations of Machine Learning</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2" name="직사각형 1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20" name="직사각형 19">
            <a:extLst>
              <a:ext uri="{FF2B5EF4-FFF2-40B4-BE49-F238E27FC236}">
                <a16:creationId xmlns:a16="http://schemas.microsoft.com/office/drawing/2014/main" xmlns="" id="{D8BF98C4-B566-4812-B5F0-560CFBA969E7}"/>
              </a:ext>
            </a:extLst>
          </p:cNvPr>
          <p:cNvSpPr/>
          <p:nvPr/>
        </p:nvSpPr>
        <p:spPr>
          <a:xfrm>
            <a:off x="702940" y="1700808"/>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Sampling Noise: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Coincidental data without representation by chance</a:t>
            </a:r>
          </a:p>
          <a:p>
            <a:pPr marL="182563" indent="-182563">
              <a:spcAft>
                <a:spcPts val="800"/>
              </a:spcAft>
              <a:buClr>
                <a:srgbClr val="193EB0"/>
              </a:buClr>
              <a:buFont typeface="SamsungOne 400" panose="020B0503030303020204" pitchFamily="34" charset="0"/>
              <a:buChar cha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Sampling Bias: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Very large samples are not representative when the sampling method is wrong</a:t>
            </a:r>
          </a:p>
        </p:txBody>
      </p:sp>
      <p:sp>
        <p:nvSpPr>
          <p:cNvPr id="16" name="직사각형 15">
            <a:extLst>
              <a:ext uri="{FF2B5EF4-FFF2-40B4-BE49-F238E27FC236}">
                <a16:creationId xmlns:a16="http://schemas.microsoft.com/office/drawing/2014/main" xmlns="" id="{33039389-6F66-43BC-8BDE-BA1E3E455323}"/>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Training Data Without </a:t>
            </a:r>
            <a:r>
              <a:rPr lang="en-US" altLang="ko-KR" sz="1400" b="1" dirty="0">
                <a:solidFill>
                  <a:srgbClr val="1429A0"/>
                </a:solidFill>
                <a:latin typeface="SamsungOne 400" panose="020B0503030303020204" pitchFamily="34" charset="0"/>
                <a:ea typeface="SamsungOne 400" panose="020B0503030303020204" pitchFamily="34" charset="0"/>
              </a:rPr>
              <a:t>Representation</a:t>
            </a:r>
          </a:p>
        </p:txBody>
      </p:sp>
      <p:grpSp>
        <p:nvGrpSpPr>
          <p:cNvPr id="4" name="그룹 3">
            <a:extLst>
              <a:ext uri="{FF2B5EF4-FFF2-40B4-BE49-F238E27FC236}">
                <a16:creationId xmlns:a16="http://schemas.microsoft.com/office/drawing/2014/main" xmlns="" id="{36F20129-A68B-4436-B937-6DDE925D290D}"/>
              </a:ext>
            </a:extLst>
          </p:cNvPr>
          <p:cNvGrpSpPr/>
          <p:nvPr/>
        </p:nvGrpSpPr>
        <p:grpSpPr>
          <a:xfrm>
            <a:off x="2779231" y="2610978"/>
            <a:ext cx="4126763" cy="1636044"/>
            <a:chOff x="2912880" y="3292200"/>
            <a:chExt cx="4126763" cy="1636044"/>
          </a:xfrm>
        </p:grpSpPr>
        <p:sp>
          <p:nvSpPr>
            <p:cNvPr id="24" name="직사각형 23">
              <a:extLst>
                <a:ext uri="{FF2B5EF4-FFF2-40B4-BE49-F238E27FC236}">
                  <a16:creationId xmlns:a16="http://schemas.microsoft.com/office/drawing/2014/main" xmlns="" id="{0348CE8D-B705-4B63-924F-6EEFEFADA26E}"/>
                </a:ext>
              </a:extLst>
            </p:cNvPr>
            <p:cNvSpPr/>
            <p:nvPr/>
          </p:nvSpPr>
          <p:spPr>
            <a:xfrm>
              <a:off x="2912880" y="3292200"/>
              <a:ext cx="4126763" cy="1636044"/>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 name="그룹 2">
              <a:extLst>
                <a:ext uri="{FF2B5EF4-FFF2-40B4-BE49-F238E27FC236}">
                  <a16:creationId xmlns:a16="http://schemas.microsoft.com/office/drawing/2014/main" xmlns="" id="{BF1BC90A-57E4-4010-A5EB-427CB3DBE324}"/>
                </a:ext>
              </a:extLst>
            </p:cNvPr>
            <p:cNvGrpSpPr/>
            <p:nvPr/>
          </p:nvGrpSpPr>
          <p:grpSpPr>
            <a:xfrm>
              <a:off x="2998684" y="3544045"/>
              <a:ext cx="3885892" cy="1293506"/>
              <a:chOff x="2863180" y="3573016"/>
              <a:chExt cx="3885892" cy="1293506"/>
            </a:xfrm>
          </p:grpSpPr>
          <p:pic>
            <p:nvPicPr>
              <p:cNvPr id="2" name="그림 1"/>
              <p:cNvPicPr>
                <a:picLocks noChangeAspect="1"/>
              </p:cNvPicPr>
              <p:nvPr/>
            </p:nvPicPr>
            <p:blipFill rotWithShape="1">
              <a:blip r:embed="rId5"/>
              <a:srcRect l="10185" t="39469" r="10148" b="18024"/>
              <a:stretch/>
            </p:blipFill>
            <p:spPr>
              <a:xfrm>
                <a:off x="3157886" y="3858410"/>
                <a:ext cx="3384376" cy="1008112"/>
              </a:xfrm>
              <a:prstGeom prst="rect">
                <a:avLst/>
              </a:prstGeom>
            </p:spPr>
          </p:pic>
          <p:sp>
            <p:nvSpPr>
              <p:cNvPr id="22" name="TextBox 21">
                <a:extLst>
                  <a:ext uri="{FF2B5EF4-FFF2-40B4-BE49-F238E27FC236}">
                    <a16:creationId xmlns:a16="http://schemas.microsoft.com/office/drawing/2014/main" xmlns="" id="{66966ACD-D3A9-4939-B2ED-EA39AAF52036}"/>
                  </a:ext>
                </a:extLst>
              </p:cNvPr>
              <p:cNvSpPr txBox="1"/>
              <p:nvPr/>
            </p:nvSpPr>
            <p:spPr>
              <a:xfrm>
                <a:off x="2863180" y="3573016"/>
                <a:ext cx="1678694" cy="2154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b="1" dirty="0">
                    <a:solidFill>
                      <a:schemeClr val="tx1"/>
                    </a:solidFill>
                  </a:rPr>
                  <a:t>Sampling Noise</a:t>
                </a:r>
                <a:endParaRPr lang="en-US" sz="1400" b="1" dirty="0">
                  <a:solidFill>
                    <a:schemeClr val="tx1"/>
                  </a:solidFill>
                </a:endParaRPr>
              </a:p>
            </p:txBody>
          </p:sp>
          <p:sp>
            <p:nvSpPr>
              <p:cNvPr id="23" name="TextBox 22">
                <a:extLst>
                  <a:ext uri="{FF2B5EF4-FFF2-40B4-BE49-F238E27FC236}">
                    <a16:creationId xmlns:a16="http://schemas.microsoft.com/office/drawing/2014/main" xmlns="" id="{031DFCF6-8699-4512-9F1E-C8E9A295EDC1}"/>
                  </a:ext>
                </a:extLst>
              </p:cNvPr>
              <p:cNvSpPr txBox="1"/>
              <p:nvPr/>
            </p:nvSpPr>
            <p:spPr>
              <a:xfrm>
                <a:off x="5070378" y="3573016"/>
                <a:ext cx="1678694" cy="2154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b="1" dirty="0">
                    <a:solidFill>
                      <a:schemeClr val="tx1"/>
                    </a:solidFill>
                  </a:rPr>
                  <a:t>Sampling Bias</a:t>
                </a:r>
                <a:endParaRPr lang="en-US" sz="1400" b="1" dirty="0">
                  <a:solidFill>
                    <a:schemeClr val="tx1"/>
                  </a:solidFill>
                </a:endParaRPr>
              </a:p>
            </p:txBody>
          </p:sp>
        </p:grpSp>
      </p:grpSp>
    </p:spTree>
    <p:custDataLst>
      <p:tags r:id="rId1"/>
    </p:custDataLst>
    <p:extLst>
      <p:ext uri="{BB962C8B-B14F-4D97-AF65-F5344CB8AC3E}">
        <p14:creationId xmlns:p14="http://schemas.microsoft.com/office/powerpoint/2010/main" val="18380227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xmlns="" id="{D8BF98C4-B566-4812-B5F0-560CFBA969E7}"/>
              </a:ext>
            </a:extLst>
          </p:cNvPr>
          <p:cNvSpPr/>
          <p:nvPr/>
        </p:nvSpPr>
        <p:spPr>
          <a:xfrm>
            <a:off x="712182" y="1700808"/>
            <a:ext cx="8632825"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the training data is full of errors, outliers, and noise, the machine learning system will not work well because it is difficult to find the inherent patterns.</a:t>
            </a:r>
          </a:p>
          <a:p>
            <a:pPr marL="182563" indent="-182563">
              <a:spcAft>
                <a:spcPts val="800"/>
              </a:spcAft>
              <a:buClr>
                <a:srgbClr val="193EB0"/>
              </a:buClr>
              <a:buFont typeface="SamsungOne 400" panose="020B0503030303020204" pitchFamily="34" charset="0"/>
              <a:buChar cha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When cleaning is needed: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it is clear that some samples are outliers, it is better to ignore or fix them.</a:t>
            </a:r>
          </a:p>
        </p:txBody>
      </p:sp>
      <p:grpSp>
        <p:nvGrpSpPr>
          <p:cNvPr id="5" name="그룹 4">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9" name="직사각형 8">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1.8. Limitations of Machine Learning</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0" name="직사각형 9">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6" name="직사각형 15">
            <a:extLst>
              <a:ext uri="{FF2B5EF4-FFF2-40B4-BE49-F238E27FC236}">
                <a16:creationId xmlns:a16="http://schemas.microsoft.com/office/drawing/2014/main" xmlns="" id="{3365967C-796A-49A0-A82F-36CB180AF536}"/>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b="1" dirty="0">
                <a:solidFill>
                  <a:srgbClr val="1429A0"/>
                </a:solidFill>
                <a:latin typeface="SamsungOne 400" panose="020B0503030303020204" pitchFamily="34" charset="0"/>
                <a:ea typeface="SamsungOne 400" panose="020B0503030303020204" pitchFamily="34" charset="0"/>
              </a:rPr>
              <a:t>Poor Quality </a:t>
            </a:r>
            <a:r>
              <a:rPr lang="en-US" altLang="ko-KR" sz="1400" dirty="0">
                <a:solidFill>
                  <a:schemeClr val="tx1"/>
                </a:solidFill>
                <a:latin typeface="SamsungOne 400" panose="020B0503030303020204" pitchFamily="34" charset="0"/>
                <a:ea typeface="SamsungOne 400" panose="020B0503030303020204" pitchFamily="34" charset="0"/>
              </a:rPr>
              <a:t>Data</a:t>
            </a:r>
          </a:p>
        </p:txBody>
      </p:sp>
    </p:spTree>
    <p:custDataLst>
      <p:tags r:id="rId1"/>
    </p:custDataLst>
    <p:extLst>
      <p:ext uri="{BB962C8B-B14F-4D97-AF65-F5344CB8AC3E}">
        <p14:creationId xmlns:p14="http://schemas.microsoft.com/office/powerpoint/2010/main" val="2484159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What is Artificial Intelligence</a:t>
            </a:r>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Definition</a:t>
              </a:r>
            </a:p>
          </p:txBody>
        </p:sp>
      </p:grpSp>
      <p:sp>
        <p:nvSpPr>
          <p:cNvPr id="9" name="직사각형 8">
            <a:extLst>
              <a:ext uri="{FF2B5EF4-FFF2-40B4-BE49-F238E27FC236}">
                <a16:creationId xmlns:a16="http://schemas.microsoft.com/office/drawing/2014/main" xmlns="" id="{D8BF98C4-B566-4812-B5F0-560CFBA969E7}"/>
              </a:ext>
            </a:extLst>
          </p:cNvPr>
          <p:cNvSpPr/>
          <p:nvPr/>
        </p:nvSpPr>
        <p:spPr>
          <a:xfrm>
            <a:off x="2431132" y="2204864"/>
            <a:ext cx="6904633" cy="1648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rgbClr val="1429A0"/>
                </a:solidFill>
                <a:latin typeface="SamsungOne 400" panose="020B0503030303020204" pitchFamily="34" charset="0"/>
                <a:ea typeface="SamsungOne 400" panose="020B0503030303020204" pitchFamily="34" charset="0"/>
              </a:rPr>
              <a:t>Artificial intelligence (AI)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the ability of a computer program or a machine to think and learn. It is also a field of study that tries to make computers "smart." They work on their own without being encoded with commands. John McCarthy came up with the name "artificial intelligence" in 1955.</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These processes include learning (the acquisition of information and rules for using the information), reasoning (using rules to reach approximate or definite conclusions), and self-correction.</a:t>
            </a:r>
          </a:p>
        </p:txBody>
      </p:sp>
      <p:pic>
        <p:nvPicPr>
          <p:cNvPr id="18" name="Picture 6" descr="https://media.wired.com/photos/59327c7752d99d6b984dee6e/master/w_542,c_limit/john-mccarthy.png">
            <a:extLst>
              <a:ext uri="{FF2B5EF4-FFF2-40B4-BE49-F238E27FC236}">
                <a16:creationId xmlns:a16="http://schemas.microsoft.com/office/drawing/2014/main" xmlns="" id="{8576DAFA-BB77-4620-A8CE-52348FABF667}"/>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artisticChalkSketch/>
                    </a14:imgEffect>
                  </a14:imgLayer>
                </a14:imgProps>
              </a:ext>
              <a:ext uri="{28A0092B-C50C-407E-A947-70E740481C1C}">
                <a14:useLocalDpi xmlns:a14="http://schemas.microsoft.com/office/drawing/2010/main" val="0"/>
              </a:ext>
            </a:extLst>
          </a:blip>
          <a:srcRect l="9904" r="9904"/>
          <a:stretch/>
        </p:blipFill>
        <p:spPr bwMode="auto">
          <a:xfrm>
            <a:off x="683195" y="2275773"/>
            <a:ext cx="1556754" cy="1812329"/>
          </a:xfrm>
          <a:prstGeom prst="rect">
            <a:avLst/>
          </a:prstGeom>
          <a:solidFill>
            <a:srgbClr val="A6A6A6"/>
          </a:solidFill>
          <a:ln>
            <a:solidFill>
              <a:schemeClr val="tx1">
                <a:lumMod val="50000"/>
                <a:lumOff val="50000"/>
              </a:schemeClr>
            </a:solidFill>
          </a:ln>
        </p:spPr>
      </p:pic>
      <p:sp>
        <p:nvSpPr>
          <p:cNvPr id="19" name="직사각형 18">
            <a:extLst>
              <a:ext uri="{FF2B5EF4-FFF2-40B4-BE49-F238E27FC236}">
                <a16:creationId xmlns:a16="http://schemas.microsoft.com/office/drawing/2014/main" xmlns="" id="{D8BF98C4-B566-4812-B5F0-560CFBA969E7}"/>
              </a:ext>
            </a:extLst>
          </p:cNvPr>
          <p:cNvSpPr/>
          <p:nvPr/>
        </p:nvSpPr>
        <p:spPr>
          <a:xfrm>
            <a:off x="607132" y="4157123"/>
            <a:ext cx="2036879" cy="330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200" b="1" dirty="0">
                <a:solidFill>
                  <a:prstClr val="black">
                    <a:lumMod val="85000"/>
                    <a:lumOff val="15000"/>
                  </a:prstClr>
                </a:solidFill>
                <a:latin typeface="SamsungOne 400" panose="020B0503030303020204" pitchFamily="34" charset="0"/>
                <a:ea typeface="SamsungOne 400" panose="020B0503030303020204" pitchFamily="34" charset="0"/>
              </a:rPr>
              <a:t>John McCarthy(1927–2011)</a:t>
            </a:r>
          </a:p>
        </p:txBody>
      </p:sp>
      <p:sp>
        <p:nvSpPr>
          <p:cNvPr id="20" name="사각형: 둥근 모서리 32">
            <a:extLst>
              <a:ext uri="{FF2B5EF4-FFF2-40B4-BE49-F238E27FC236}">
                <a16:creationId xmlns:a16="http://schemas.microsoft.com/office/drawing/2014/main" xmlns="" id="{9F9FFF6C-7C72-4E08-8072-03F5113CBF51}"/>
              </a:ext>
            </a:extLst>
          </p:cNvPr>
          <p:cNvSpPr/>
          <p:nvPr/>
        </p:nvSpPr>
        <p:spPr>
          <a:xfrm>
            <a:off x="2590006" y="3901123"/>
            <a:ext cx="4875177" cy="212364"/>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 400" panose="020B0503030303020204" pitchFamily="34" charset="0"/>
                <a:ea typeface="SamsungOne 400" panose="020B0503030303020204" pitchFamily="34" charset="0"/>
              </a:rPr>
              <a:t>https://www.wired.com/2011/10/john-mccarthy-father-of-ai-and-lisp-dies-at-84/ </a:t>
            </a:r>
          </a:p>
        </p:txBody>
      </p:sp>
      <p:grpSp>
        <p:nvGrpSpPr>
          <p:cNvPr id="24" name="그룹 2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30" name="직사각형 2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Definition of Artificial Intelligence</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31" name="직사각형 3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Tree>
    <p:custDataLst>
      <p:tags r:id="rId1"/>
    </p:custDataLst>
    <p:extLst>
      <p:ext uri="{BB962C8B-B14F-4D97-AF65-F5344CB8AC3E}">
        <p14:creationId xmlns:p14="http://schemas.microsoft.com/office/powerpoint/2010/main" val="8163619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9" name="직사각형 8">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1.8. Limitations of Machine Learning</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0" name="직사각형 9">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4" name="직사각형 13">
            <a:extLst>
              <a:ext uri="{FF2B5EF4-FFF2-40B4-BE49-F238E27FC236}">
                <a16:creationId xmlns:a16="http://schemas.microsoft.com/office/drawing/2014/main" xmlns="" id="{D8BF98C4-B566-4812-B5F0-560CFBA969E7}"/>
              </a:ext>
            </a:extLst>
          </p:cNvPr>
          <p:cNvSpPr/>
          <p:nvPr/>
        </p:nvSpPr>
        <p:spPr>
          <a:xfrm>
            <a:off x="702940" y="1700808"/>
            <a:ext cx="8632825" cy="14534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system can only learn when the features and those related to the training data are sufficient.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vital element of a successful machine learning project is finding good features to use for training, known as feature engineering.</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Feature selection: Choose the most useful feature for training</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Feature extraction: Combining features creates a more useful feature (dimension reduction)</a:t>
            </a:r>
          </a:p>
        </p:txBody>
      </p:sp>
      <p:sp>
        <p:nvSpPr>
          <p:cNvPr id="16" name="직사각형 15">
            <a:extLst>
              <a:ext uri="{FF2B5EF4-FFF2-40B4-BE49-F238E27FC236}">
                <a16:creationId xmlns:a16="http://schemas.microsoft.com/office/drawing/2014/main" xmlns="" id="{247B8452-09B9-4D08-9E9A-4D4EABDF4A6E}"/>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Irrelevant Features</a:t>
            </a:r>
          </a:p>
        </p:txBody>
      </p:sp>
    </p:spTree>
    <p:custDataLst>
      <p:tags r:id="rId1"/>
    </p:custDataLst>
    <p:extLst>
      <p:ext uri="{BB962C8B-B14F-4D97-AF65-F5344CB8AC3E}">
        <p14:creationId xmlns:p14="http://schemas.microsoft.com/office/powerpoint/2010/main" val="30340631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1.8. Limitations of Machine Learning</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2" name="직사각형 1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6" name="직사각형 15">
            <a:extLst>
              <a:ext uri="{FF2B5EF4-FFF2-40B4-BE49-F238E27FC236}">
                <a16:creationId xmlns:a16="http://schemas.microsoft.com/office/drawing/2014/main" xmlns=""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Regularization: Putting constraints on the model to simplify it and reduce the risk of overfitting.</a:t>
            </a:r>
            <a:endParaRPr lang="ko-KR" altLang="en-US" sz="1300" dirty="0">
              <a:solidFill>
                <a:prstClr val="black">
                  <a:lumMod val="85000"/>
                  <a:lumOff val="15000"/>
                </a:prstClr>
              </a:solidFill>
              <a:latin typeface="SamsungOne 400" panose="020B0503030303020204" pitchFamily="34" charset="0"/>
            </a:endParaRPr>
          </a:p>
        </p:txBody>
      </p:sp>
      <p:sp>
        <p:nvSpPr>
          <p:cNvPr id="18" name="직사각형 17">
            <a:extLst>
              <a:ext uri="{FF2B5EF4-FFF2-40B4-BE49-F238E27FC236}">
                <a16:creationId xmlns:a16="http://schemas.microsoft.com/office/drawing/2014/main" xmlns="" id="{4FFF7E37-74D5-4E7E-A0DF-A6EEFFC8E307}"/>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b="1" dirty="0">
                <a:solidFill>
                  <a:srgbClr val="1429A0"/>
                </a:solidFill>
                <a:latin typeface="SamsungOne 400" panose="020B0503030303020204" pitchFamily="34" charset="0"/>
                <a:ea typeface="SamsungOne 400" panose="020B0503030303020204" pitchFamily="34" charset="0"/>
              </a:rPr>
              <a:t>Overfitting</a:t>
            </a:r>
            <a:r>
              <a:rPr lang="en-US" altLang="ko-KR" sz="1400" dirty="0">
                <a:solidFill>
                  <a:schemeClr val="tx1"/>
                </a:solidFill>
                <a:latin typeface="SamsungOne 400" panose="020B0503030303020204" pitchFamily="34" charset="0"/>
                <a:ea typeface="SamsungOne 400" panose="020B0503030303020204" pitchFamily="34" charset="0"/>
              </a:rPr>
              <a:t> Training Data</a:t>
            </a:r>
          </a:p>
        </p:txBody>
      </p:sp>
      <p:grpSp>
        <p:nvGrpSpPr>
          <p:cNvPr id="6" name="그룹 5">
            <a:extLst>
              <a:ext uri="{FF2B5EF4-FFF2-40B4-BE49-F238E27FC236}">
                <a16:creationId xmlns:a16="http://schemas.microsoft.com/office/drawing/2014/main" xmlns="" id="{1CA3F916-815A-4D13-9569-982D32857713}"/>
              </a:ext>
            </a:extLst>
          </p:cNvPr>
          <p:cNvGrpSpPr/>
          <p:nvPr/>
        </p:nvGrpSpPr>
        <p:grpSpPr>
          <a:xfrm>
            <a:off x="2653256" y="2564904"/>
            <a:ext cx="4596311" cy="3056613"/>
            <a:chOff x="2847661" y="2846832"/>
            <a:chExt cx="4270852" cy="2840178"/>
          </a:xfrm>
        </p:grpSpPr>
        <p:grpSp>
          <p:nvGrpSpPr>
            <p:cNvPr id="63" name="그룹 62">
              <a:extLst>
                <a:ext uri="{FF2B5EF4-FFF2-40B4-BE49-F238E27FC236}">
                  <a16:creationId xmlns:a16="http://schemas.microsoft.com/office/drawing/2014/main" xmlns="" id="{08921DDD-6E37-444D-B111-63DAC50E7E23}"/>
                </a:ext>
              </a:extLst>
            </p:cNvPr>
            <p:cNvGrpSpPr/>
            <p:nvPr/>
          </p:nvGrpSpPr>
          <p:grpSpPr>
            <a:xfrm>
              <a:off x="3618637" y="2846832"/>
              <a:ext cx="2447952" cy="2410387"/>
              <a:chOff x="3696816" y="2846832"/>
              <a:chExt cx="2447952" cy="2410387"/>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xmlns="" id="{77F2762B-4127-4F72-AC61-63EB33A033D7}"/>
                      </a:ext>
                    </a:extLst>
                  </p:cNvPr>
                  <p:cNvSpPr txBox="1"/>
                  <p:nvPr/>
                </p:nvSpPr>
                <p:spPr>
                  <a:xfrm>
                    <a:off x="4936183" y="5057164"/>
                    <a:ext cx="193596" cy="200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14:m>
                      <m:oMathPara xmlns:m="http://schemas.openxmlformats.org/officeDocument/2006/math">
                        <m:oMathParaPr>
                          <m:jc m:val="centerGroup"/>
                        </m:oMathParaPr>
                        <m:oMath xmlns:m="http://schemas.openxmlformats.org/officeDocument/2006/math">
                          <m:r>
                            <a:rPr lang="en-US" altLang="ko-KR" sz="1400" i="1" smtClean="0">
                              <a:solidFill>
                                <a:schemeClr val="tx1"/>
                              </a:solidFill>
                              <a:latin typeface="Cambria Math" panose="02040503050406030204" pitchFamily="18" charset="0"/>
                            </a:rPr>
                            <m:t>𝑥</m:t>
                          </m:r>
                        </m:oMath>
                      </m:oMathPara>
                    </a14:m>
                    <a:endParaRPr lang="en-US" sz="1400" dirty="0">
                      <a:solidFill>
                        <a:schemeClr val="tx1"/>
                      </a:solidFill>
                    </a:endParaRPr>
                  </a:p>
                </p:txBody>
              </p:sp>
            </mc:Choice>
            <mc:Fallback xmlns="">
              <p:sp>
                <p:nvSpPr>
                  <p:cNvPr id="21" name="TextBox 20">
                    <a:extLst>
                      <a:ext uri="{FF2B5EF4-FFF2-40B4-BE49-F238E27FC236}">
                        <a16:creationId xmlns:a16="http://schemas.microsoft.com/office/drawing/2014/main" id="{77F2762B-4127-4F72-AC61-63EB33A033D7}"/>
                      </a:ext>
                    </a:extLst>
                  </p:cNvPr>
                  <p:cNvSpPr txBox="1">
                    <a:spLocks noRot="1" noChangeAspect="1" noMove="1" noResize="1" noEditPoints="1" noAdjustHandles="1" noChangeArrowheads="1" noChangeShapeType="1" noTextEdit="1"/>
                  </p:cNvSpPr>
                  <p:nvPr/>
                </p:nvSpPr>
                <p:spPr>
                  <a:xfrm>
                    <a:off x="4936183" y="5057164"/>
                    <a:ext cx="193596" cy="200055"/>
                  </a:xfrm>
                  <a:prstGeom prst="rect">
                    <a:avLst/>
                  </a:prstGeom>
                  <a:blipFill>
                    <a:blip r:embed="rId5"/>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xmlns="" id="{6450E968-B611-4505-96FD-A8D576FFC93E}"/>
                      </a:ext>
                    </a:extLst>
                  </p:cNvPr>
                  <p:cNvSpPr txBox="1"/>
                  <p:nvPr/>
                </p:nvSpPr>
                <p:spPr>
                  <a:xfrm>
                    <a:off x="5296223" y="5057164"/>
                    <a:ext cx="193596" cy="200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14:m>
                      <m:oMathPara xmlns:m="http://schemas.openxmlformats.org/officeDocument/2006/math">
                        <m:oMathParaPr>
                          <m:jc m:val="centerGroup"/>
                        </m:oMathParaPr>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i="1">
                                  <a:solidFill>
                                    <a:schemeClr val="tx1"/>
                                  </a:solidFill>
                                  <a:latin typeface="Cambria Math" panose="02040503050406030204" pitchFamily="18" charset="0"/>
                                </a:rPr>
                                <m:t>𝑥</m:t>
                              </m:r>
                            </m:e>
                            <m:sub>
                              <m:r>
                                <a:rPr lang="en-US" altLang="ko-KR" sz="1400" i="1">
                                  <a:solidFill>
                                    <a:schemeClr val="tx1"/>
                                  </a:solidFill>
                                  <a:latin typeface="Cambria Math" panose="02040503050406030204" pitchFamily="18" charset="0"/>
                                </a:rPr>
                                <m:t>0</m:t>
                              </m:r>
                            </m:sub>
                          </m:sSub>
                        </m:oMath>
                      </m:oMathPara>
                    </a14:m>
                    <a:endParaRPr lang="en-US" sz="1400" dirty="0">
                      <a:solidFill>
                        <a:schemeClr val="tx1"/>
                      </a:solidFill>
                    </a:endParaRPr>
                  </a:p>
                </p:txBody>
              </p:sp>
            </mc:Choice>
            <mc:Fallback xmlns="">
              <p:sp>
                <p:nvSpPr>
                  <p:cNvPr id="22" name="TextBox 21">
                    <a:extLst>
                      <a:ext uri="{FF2B5EF4-FFF2-40B4-BE49-F238E27FC236}">
                        <a16:creationId xmlns:a16="http://schemas.microsoft.com/office/drawing/2014/main" id="{6450E968-B611-4505-96FD-A8D576FFC93E}"/>
                      </a:ext>
                    </a:extLst>
                  </p:cNvPr>
                  <p:cNvSpPr txBox="1">
                    <a:spLocks noRot="1" noChangeAspect="1" noMove="1" noResize="1" noEditPoints="1" noAdjustHandles="1" noChangeArrowheads="1" noChangeShapeType="1" noTextEdit="1"/>
                  </p:cNvSpPr>
                  <p:nvPr/>
                </p:nvSpPr>
                <p:spPr>
                  <a:xfrm>
                    <a:off x="5296223" y="5057164"/>
                    <a:ext cx="193596" cy="200055"/>
                  </a:xfrm>
                  <a:prstGeom prst="rect">
                    <a:avLst/>
                  </a:prstGeom>
                  <a:blipFill>
                    <a:blip r:embed="rId6"/>
                    <a:stretch>
                      <a:fillRect l="-14706" r="-8824" b="-14286"/>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xmlns="" id="{A811E025-F056-4A14-8AA8-F8A4A598E710}"/>
                      </a:ext>
                    </a:extLst>
                  </p:cNvPr>
                  <p:cNvSpPr txBox="1"/>
                  <p:nvPr/>
                </p:nvSpPr>
                <p:spPr>
                  <a:xfrm rot="16200000">
                    <a:off x="3700046" y="3857818"/>
                    <a:ext cx="193596" cy="200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14:m>
                      <m:oMathPara xmlns:m="http://schemas.openxmlformats.org/officeDocument/2006/math">
                        <m:oMathParaPr>
                          <m:jc m:val="centerGroup"/>
                        </m:oMathParaPr>
                        <m:oMath xmlns:m="http://schemas.openxmlformats.org/officeDocument/2006/math">
                          <m:r>
                            <a:rPr lang="en-US" altLang="ko-KR" sz="1300" i="1" smtClean="0">
                              <a:solidFill>
                                <a:schemeClr val="tx1"/>
                              </a:solidFill>
                              <a:latin typeface="Cambria Math" panose="02040503050406030204" pitchFamily="18" charset="0"/>
                            </a:rPr>
                            <m:t>𝑦</m:t>
                          </m:r>
                        </m:oMath>
                      </m:oMathPara>
                    </a14:m>
                    <a:endParaRPr lang="en-US" sz="1300" dirty="0">
                      <a:solidFill>
                        <a:schemeClr val="tx1"/>
                      </a:solidFill>
                    </a:endParaRPr>
                  </a:p>
                </p:txBody>
              </p:sp>
            </mc:Choice>
            <mc:Fallback xmlns="">
              <p:sp>
                <p:nvSpPr>
                  <p:cNvPr id="23" name="TextBox 22">
                    <a:extLst>
                      <a:ext uri="{FF2B5EF4-FFF2-40B4-BE49-F238E27FC236}">
                        <a16:creationId xmlns:a16="http://schemas.microsoft.com/office/drawing/2014/main" id="{A811E025-F056-4A14-8AA8-F8A4A598E710}"/>
                      </a:ext>
                    </a:extLst>
                  </p:cNvPr>
                  <p:cNvSpPr txBox="1">
                    <a:spLocks noRot="1" noChangeAspect="1" noMove="1" noResize="1" noEditPoints="1" noAdjustHandles="1" noChangeArrowheads="1" noChangeShapeType="1" noTextEdit="1"/>
                  </p:cNvSpPr>
                  <p:nvPr/>
                </p:nvSpPr>
                <p:spPr>
                  <a:xfrm rot="16200000">
                    <a:off x="3700046" y="3857818"/>
                    <a:ext cx="193596" cy="200055"/>
                  </a:xfrm>
                  <a:prstGeom prst="rect">
                    <a:avLst/>
                  </a:prstGeom>
                  <a:blipFill>
                    <a:blip r:embed="rId7"/>
                    <a:stretch>
                      <a:fillRect t="-3125" r="-28125" b="-6250"/>
                    </a:stretch>
                  </a:blipFill>
                  <a:ln>
                    <a:noFill/>
                  </a:ln>
                </p:spPr>
                <p:txBody>
                  <a:bodyPr/>
                  <a:lstStyle/>
                  <a:p>
                    <a:r>
                      <a:rPr lang="ko-KR" altLang="en-US">
                        <a:noFill/>
                      </a:rPr>
                      <a:t> </a:t>
                    </a:r>
                  </a:p>
                </p:txBody>
              </p:sp>
            </mc:Fallback>
          </mc:AlternateContent>
          <p:sp>
            <p:nvSpPr>
              <p:cNvPr id="27" name="타원 26">
                <a:extLst>
                  <a:ext uri="{FF2B5EF4-FFF2-40B4-BE49-F238E27FC236}">
                    <a16:creationId xmlns:a16="http://schemas.microsoft.com/office/drawing/2014/main" xmlns="" id="{E0616B22-E26E-4F5D-97E5-63D1BDF613C3}"/>
                  </a:ext>
                </a:extLst>
              </p:cNvPr>
              <p:cNvSpPr/>
              <p:nvPr/>
            </p:nvSpPr>
            <p:spPr>
              <a:xfrm>
                <a:off x="3954780" y="3823985"/>
                <a:ext cx="54000" cy="5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6" name="그림 35">
                <a:extLst>
                  <a:ext uri="{FF2B5EF4-FFF2-40B4-BE49-F238E27FC236}">
                    <a16:creationId xmlns:a16="http://schemas.microsoft.com/office/drawing/2014/main" xmlns="" id="{2562FF01-6C7E-432B-B745-3EE914A5F784}"/>
                  </a:ext>
                </a:extLst>
              </p:cNvPr>
              <p:cNvPicPr>
                <a:picLocks noChangeAspect="1"/>
              </p:cNvPicPr>
              <p:nvPr/>
            </p:nvPicPr>
            <p:blipFill>
              <a:blip r:embed="rId8"/>
              <a:stretch>
                <a:fillRect/>
              </a:stretch>
            </p:blipFill>
            <p:spPr>
              <a:xfrm>
                <a:off x="4067997" y="3541265"/>
                <a:ext cx="54869" cy="54869"/>
              </a:xfrm>
              <a:prstGeom prst="rect">
                <a:avLst/>
              </a:prstGeom>
            </p:spPr>
          </p:pic>
          <p:pic>
            <p:nvPicPr>
              <p:cNvPr id="37" name="그림 36">
                <a:extLst>
                  <a:ext uri="{FF2B5EF4-FFF2-40B4-BE49-F238E27FC236}">
                    <a16:creationId xmlns:a16="http://schemas.microsoft.com/office/drawing/2014/main" xmlns="" id="{545EAF14-4210-4C37-B312-AC93AE5403FC}"/>
                  </a:ext>
                </a:extLst>
              </p:cNvPr>
              <p:cNvPicPr>
                <a:picLocks noChangeAspect="1"/>
              </p:cNvPicPr>
              <p:nvPr/>
            </p:nvPicPr>
            <p:blipFill rotWithShape="1">
              <a:blip r:embed="rId8"/>
              <a:srcRect b="30950"/>
              <a:stretch/>
            </p:blipFill>
            <p:spPr>
              <a:xfrm>
                <a:off x="4189804" y="3451096"/>
                <a:ext cx="54000" cy="37287"/>
              </a:xfrm>
              <a:prstGeom prst="rect">
                <a:avLst/>
              </a:prstGeom>
            </p:spPr>
          </p:pic>
          <p:pic>
            <p:nvPicPr>
              <p:cNvPr id="38" name="그림 37">
                <a:extLst>
                  <a:ext uri="{FF2B5EF4-FFF2-40B4-BE49-F238E27FC236}">
                    <a16:creationId xmlns:a16="http://schemas.microsoft.com/office/drawing/2014/main" xmlns="" id="{DE094C5C-BB1F-4610-ACE9-AD24E9668C02}"/>
                  </a:ext>
                </a:extLst>
              </p:cNvPr>
              <p:cNvPicPr>
                <a:picLocks noChangeAspect="1"/>
              </p:cNvPicPr>
              <p:nvPr/>
            </p:nvPicPr>
            <p:blipFill>
              <a:blip r:embed="rId8"/>
              <a:stretch>
                <a:fillRect/>
              </a:stretch>
            </p:blipFill>
            <p:spPr>
              <a:xfrm>
                <a:off x="4300407" y="3392675"/>
                <a:ext cx="54869" cy="54869"/>
              </a:xfrm>
              <a:prstGeom prst="rect">
                <a:avLst/>
              </a:prstGeom>
            </p:spPr>
          </p:pic>
          <p:pic>
            <p:nvPicPr>
              <p:cNvPr id="39" name="그림 38">
                <a:extLst>
                  <a:ext uri="{FF2B5EF4-FFF2-40B4-BE49-F238E27FC236}">
                    <a16:creationId xmlns:a16="http://schemas.microsoft.com/office/drawing/2014/main" xmlns="" id="{B0ABEF70-DFFF-4DBA-BF27-0BB4E15C2EAE}"/>
                  </a:ext>
                </a:extLst>
              </p:cNvPr>
              <p:cNvPicPr>
                <a:picLocks noChangeAspect="1"/>
              </p:cNvPicPr>
              <p:nvPr/>
            </p:nvPicPr>
            <p:blipFill>
              <a:blip r:embed="rId8"/>
              <a:stretch>
                <a:fillRect/>
              </a:stretch>
            </p:blipFill>
            <p:spPr>
              <a:xfrm>
                <a:off x="4344222" y="3392675"/>
                <a:ext cx="54869" cy="54869"/>
              </a:xfrm>
              <a:prstGeom prst="rect">
                <a:avLst/>
              </a:prstGeom>
            </p:spPr>
          </p:pic>
          <p:pic>
            <p:nvPicPr>
              <p:cNvPr id="40" name="그림 39">
                <a:extLst>
                  <a:ext uri="{FF2B5EF4-FFF2-40B4-BE49-F238E27FC236}">
                    <a16:creationId xmlns:a16="http://schemas.microsoft.com/office/drawing/2014/main" xmlns="" id="{D7CDB12F-8096-4042-8869-998100DCABDA}"/>
                  </a:ext>
                </a:extLst>
              </p:cNvPr>
              <p:cNvPicPr>
                <a:picLocks noChangeAspect="1"/>
              </p:cNvPicPr>
              <p:nvPr/>
            </p:nvPicPr>
            <p:blipFill>
              <a:blip r:embed="rId8"/>
              <a:stretch>
                <a:fillRect/>
              </a:stretch>
            </p:blipFill>
            <p:spPr>
              <a:xfrm>
                <a:off x="4481382" y="3651755"/>
                <a:ext cx="54869" cy="54869"/>
              </a:xfrm>
              <a:prstGeom prst="rect">
                <a:avLst/>
              </a:prstGeom>
            </p:spPr>
          </p:pic>
          <p:pic>
            <p:nvPicPr>
              <p:cNvPr id="41" name="그림 40">
                <a:extLst>
                  <a:ext uri="{FF2B5EF4-FFF2-40B4-BE49-F238E27FC236}">
                    <a16:creationId xmlns:a16="http://schemas.microsoft.com/office/drawing/2014/main" xmlns="" id="{AD58AE21-8CC8-409B-AAFC-5A498DA3E4D4}"/>
                  </a:ext>
                </a:extLst>
              </p:cNvPr>
              <p:cNvPicPr>
                <a:picLocks noChangeAspect="1"/>
              </p:cNvPicPr>
              <p:nvPr/>
            </p:nvPicPr>
            <p:blipFill>
              <a:blip r:embed="rId8"/>
              <a:stretch>
                <a:fillRect/>
              </a:stretch>
            </p:blipFill>
            <p:spPr>
              <a:xfrm>
                <a:off x="4559487" y="3769865"/>
                <a:ext cx="54869" cy="54869"/>
              </a:xfrm>
              <a:prstGeom prst="rect">
                <a:avLst/>
              </a:prstGeom>
            </p:spPr>
          </p:pic>
          <p:pic>
            <p:nvPicPr>
              <p:cNvPr id="42" name="그림 41">
                <a:extLst>
                  <a:ext uri="{FF2B5EF4-FFF2-40B4-BE49-F238E27FC236}">
                    <a16:creationId xmlns:a16="http://schemas.microsoft.com/office/drawing/2014/main" xmlns="" id="{E07F3997-BB1C-49E4-BDDC-90FFEC212F33}"/>
                  </a:ext>
                </a:extLst>
              </p:cNvPr>
              <p:cNvPicPr>
                <a:picLocks noChangeAspect="1"/>
              </p:cNvPicPr>
              <p:nvPr/>
            </p:nvPicPr>
            <p:blipFill>
              <a:blip r:embed="rId8"/>
              <a:stretch>
                <a:fillRect/>
              </a:stretch>
            </p:blipFill>
            <p:spPr>
              <a:xfrm>
                <a:off x="4624257" y="3912740"/>
                <a:ext cx="54869" cy="54869"/>
              </a:xfrm>
              <a:prstGeom prst="rect">
                <a:avLst/>
              </a:prstGeom>
            </p:spPr>
          </p:pic>
          <p:pic>
            <p:nvPicPr>
              <p:cNvPr id="43" name="그림 42">
                <a:extLst>
                  <a:ext uri="{FF2B5EF4-FFF2-40B4-BE49-F238E27FC236}">
                    <a16:creationId xmlns:a16="http://schemas.microsoft.com/office/drawing/2014/main" xmlns="" id="{D7AE9011-8A28-4CE6-BE69-1CE626523869}"/>
                  </a:ext>
                </a:extLst>
              </p:cNvPr>
              <p:cNvPicPr>
                <a:picLocks noChangeAspect="1"/>
              </p:cNvPicPr>
              <p:nvPr/>
            </p:nvPicPr>
            <p:blipFill rotWithShape="1">
              <a:blip r:embed="rId8"/>
              <a:srcRect b="30950"/>
              <a:stretch/>
            </p:blipFill>
            <p:spPr>
              <a:xfrm rot="10800000">
                <a:off x="4821495" y="4374629"/>
                <a:ext cx="54000" cy="37287"/>
              </a:xfrm>
              <a:prstGeom prst="rect">
                <a:avLst/>
              </a:prstGeom>
            </p:spPr>
          </p:pic>
          <p:pic>
            <p:nvPicPr>
              <p:cNvPr id="44" name="그림 43">
                <a:extLst>
                  <a:ext uri="{FF2B5EF4-FFF2-40B4-BE49-F238E27FC236}">
                    <a16:creationId xmlns:a16="http://schemas.microsoft.com/office/drawing/2014/main" xmlns="" id="{13232DE9-3522-4ED0-AA92-3CF02BB54DB9}"/>
                  </a:ext>
                </a:extLst>
              </p:cNvPr>
              <p:cNvPicPr>
                <a:picLocks noChangeAspect="1"/>
              </p:cNvPicPr>
              <p:nvPr/>
            </p:nvPicPr>
            <p:blipFill>
              <a:blip r:embed="rId8"/>
              <a:stretch>
                <a:fillRect/>
              </a:stretch>
            </p:blipFill>
            <p:spPr>
              <a:xfrm>
                <a:off x="4856667" y="4423280"/>
                <a:ext cx="54869" cy="54869"/>
              </a:xfrm>
              <a:prstGeom prst="rect">
                <a:avLst/>
              </a:prstGeom>
            </p:spPr>
          </p:pic>
          <p:pic>
            <p:nvPicPr>
              <p:cNvPr id="45" name="그림 44">
                <a:extLst>
                  <a:ext uri="{FF2B5EF4-FFF2-40B4-BE49-F238E27FC236}">
                    <a16:creationId xmlns:a16="http://schemas.microsoft.com/office/drawing/2014/main" xmlns="" id="{8D121795-864B-47EE-8195-3AB8B6EC67B8}"/>
                  </a:ext>
                </a:extLst>
              </p:cNvPr>
              <p:cNvPicPr>
                <a:picLocks noChangeAspect="1"/>
              </p:cNvPicPr>
              <p:nvPr/>
            </p:nvPicPr>
            <p:blipFill>
              <a:blip r:embed="rId8"/>
              <a:stretch>
                <a:fillRect/>
              </a:stretch>
            </p:blipFill>
            <p:spPr>
              <a:xfrm>
                <a:off x="4856667" y="4446140"/>
                <a:ext cx="54869" cy="54869"/>
              </a:xfrm>
              <a:prstGeom prst="rect">
                <a:avLst/>
              </a:prstGeom>
            </p:spPr>
          </p:pic>
          <p:pic>
            <p:nvPicPr>
              <p:cNvPr id="46" name="그림 45">
                <a:extLst>
                  <a:ext uri="{FF2B5EF4-FFF2-40B4-BE49-F238E27FC236}">
                    <a16:creationId xmlns:a16="http://schemas.microsoft.com/office/drawing/2014/main" xmlns="" id="{DAAEDD4B-5671-4D02-A0AC-29A14F0612EB}"/>
                  </a:ext>
                </a:extLst>
              </p:cNvPr>
              <p:cNvPicPr>
                <a:picLocks noChangeAspect="1"/>
              </p:cNvPicPr>
              <p:nvPr/>
            </p:nvPicPr>
            <p:blipFill>
              <a:blip r:embed="rId8"/>
              <a:stretch>
                <a:fillRect/>
              </a:stretch>
            </p:blipFill>
            <p:spPr>
              <a:xfrm>
                <a:off x="4982397" y="4476620"/>
                <a:ext cx="54869" cy="54869"/>
              </a:xfrm>
              <a:prstGeom prst="rect">
                <a:avLst/>
              </a:prstGeom>
            </p:spPr>
          </p:pic>
          <p:pic>
            <p:nvPicPr>
              <p:cNvPr id="47" name="그림 46">
                <a:extLst>
                  <a:ext uri="{FF2B5EF4-FFF2-40B4-BE49-F238E27FC236}">
                    <a16:creationId xmlns:a16="http://schemas.microsoft.com/office/drawing/2014/main" xmlns="" id="{56733B01-E432-4456-98A7-93EE6F248D52}"/>
                  </a:ext>
                </a:extLst>
              </p:cNvPr>
              <p:cNvPicPr>
                <a:picLocks noChangeAspect="1"/>
              </p:cNvPicPr>
              <p:nvPr/>
            </p:nvPicPr>
            <p:blipFill>
              <a:blip r:embed="rId8"/>
              <a:stretch>
                <a:fillRect/>
              </a:stretch>
            </p:blipFill>
            <p:spPr>
              <a:xfrm>
                <a:off x="5033832" y="4472810"/>
                <a:ext cx="54869" cy="54869"/>
              </a:xfrm>
              <a:prstGeom prst="rect">
                <a:avLst/>
              </a:prstGeom>
            </p:spPr>
          </p:pic>
          <p:pic>
            <p:nvPicPr>
              <p:cNvPr id="48" name="그림 47">
                <a:extLst>
                  <a:ext uri="{FF2B5EF4-FFF2-40B4-BE49-F238E27FC236}">
                    <a16:creationId xmlns:a16="http://schemas.microsoft.com/office/drawing/2014/main" xmlns="" id="{356DE4E4-E71E-4902-AD10-8FC03DED59FE}"/>
                  </a:ext>
                </a:extLst>
              </p:cNvPr>
              <p:cNvPicPr>
                <a:picLocks noChangeAspect="1"/>
              </p:cNvPicPr>
              <p:nvPr/>
            </p:nvPicPr>
            <p:blipFill>
              <a:blip r:embed="rId8"/>
              <a:stretch>
                <a:fillRect/>
              </a:stretch>
            </p:blipFill>
            <p:spPr>
              <a:xfrm>
                <a:off x="5110032" y="4537580"/>
                <a:ext cx="54869" cy="54869"/>
              </a:xfrm>
              <a:prstGeom prst="rect">
                <a:avLst/>
              </a:prstGeom>
            </p:spPr>
          </p:pic>
          <p:pic>
            <p:nvPicPr>
              <p:cNvPr id="51" name="그림 50">
                <a:extLst>
                  <a:ext uri="{FF2B5EF4-FFF2-40B4-BE49-F238E27FC236}">
                    <a16:creationId xmlns:a16="http://schemas.microsoft.com/office/drawing/2014/main" xmlns="" id="{B1407018-7792-41DD-9522-BBADB11449DF}"/>
                  </a:ext>
                </a:extLst>
              </p:cNvPr>
              <p:cNvPicPr>
                <a:picLocks noChangeAspect="1"/>
              </p:cNvPicPr>
              <p:nvPr/>
            </p:nvPicPr>
            <p:blipFill rotWithShape="1">
              <a:blip r:embed="rId8"/>
              <a:srcRect b="30950"/>
              <a:stretch/>
            </p:blipFill>
            <p:spPr>
              <a:xfrm>
                <a:off x="5066104" y="4331206"/>
                <a:ext cx="54000" cy="37287"/>
              </a:xfrm>
              <a:prstGeom prst="rect">
                <a:avLst/>
              </a:prstGeom>
            </p:spPr>
          </p:pic>
          <p:pic>
            <p:nvPicPr>
              <p:cNvPr id="53" name="그림 52">
                <a:extLst>
                  <a:ext uri="{FF2B5EF4-FFF2-40B4-BE49-F238E27FC236}">
                    <a16:creationId xmlns:a16="http://schemas.microsoft.com/office/drawing/2014/main" xmlns="" id="{4288539B-169D-44EF-B56B-DE3DB21C6F65}"/>
                  </a:ext>
                </a:extLst>
              </p:cNvPr>
              <p:cNvPicPr>
                <a:picLocks noChangeAspect="1"/>
              </p:cNvPicPr>
              <p:nvPr/>
            </p:nvPicPr>
            <p:blipFill>
              <a:blip r:embed="rId8"/>
              <a:stretch>
                <a:fillRect/>
              </a:stretch>
            </p:blipFill>
            <p:spPr>
              <a:xfrm>
                <a:off x="5630097" y="3356480"/>
                <a:ext cx="54869" cy="54869"/>
              </a:xfrm>
              <a:prstGeom prst="rect">
                <a:avLst/>
              </a:prstGeom>
            </p:spPr>
          </p:pic>
          <p:pic>
            <p:nvPicPr>
              <p:cNvPr id="54" name="그림 53">
                <a:extLst>
                  <a:ext uri="{FF2B5EF4-FFF2-40B4-BE49-F238E27FC236}">
                    <a16:creationId xmlns:a16="http://schemas.microsoft.com/office/drawing/2014/main" xmlns="" id="{9AC0A2A7-47EA-4FC7-84A9-DA2240E52E43}"/>
                  </a:ext>
                </a:extLst>
              </p:cNvPr>
              <p:cNvPicPr>
                <a:picLocks noChangeAspect="1"/>
              </p:cNvPicPr>
              <p:nvPr/>
            </p:nvPicPr>
            <p:blipFill>
              <a:blip r:embed="rId8"/>
              <a:stretch>
                <a:fillRect/>
              </a:stretch>
            </p:blipFill>
            <p:spPr>
              <a:xfrm>
                <a:off x="5772337" y="3356480"/>
                <a:ext cx="54869" cy="54869"/>
              </a:xfrm>
              <a:prstGeom prst="rect">
                <a:avLst/>
              </a:prstGeom>
            </p:spPr>
          </p:pic>
          <p:pic>
            <p:nvPicPr>
              <p:cNvPr id="55" name="그림 54">
                <a:extLst>
                  <a:ext uri="{FF2B5EF4-FFF2-40B4-BE49-F238E27FC236}">
                    <a16:creationId xmlns:a16="http://schemas.microsoft.com/office/drawing/2014/main" xmlns="" id="{04941D1D-D50D-4CD7-8CC0-C528987FF854}"/>
                  </a:ext>
                </a:extLst>
              </p:cNvPr>
              <p:cNvPicPr>
                <a:picLocks noChangeAspect="1"/>
              </p:cNvPicPr>
              <p:nvPr/>
            </p:nvPicPr>
            <p:blipFill>
              <a:blip r:embed="rId8"/>
              <a:stretch>
                <a:fillRect/>
              </a:stretch>
            </p:blipFill>
            <p:spPr>
              <a:xfrm>
                <a:off x="5782497" y="3440300"/>
                <a:ext cx="54869" cy="54869"/>
              </a:xfrm>
              <a:prstGeom prst="rect">
                <a:avLst/>
              </a:prstGeom>
            </p:spPr>
          </p:pic>
          <p:pic>
            <p:nvPicPr>
              <p:cNvPr id="62" name="그림 61">
                <a:extLst>
                  <a:ext uri="{FF2B5EF4-FFF2-40B4-BE49-F238E27FC236}">
                    <a16:creationId xmlns:a16="http://schemas.microsoft.com/office/drawing/2014/main" xmlns="" id="{BE6E8F15-501B-4CC4-9044-A7DD4B6A00B0}"/>
                  </a:ext>
                </a:extLst>
              </p:cNvPr>
              <p:cNvPicPr>
                <a:picLocks noChangeAspect="1"/>
              </p:cNvPicPr>
              <p:nvPr/>
            </p:nvPicPr>
            <p:blipFill rotWithShape="1">
              <a:blip r:embed="rId9"/>
              <a:srcRect t="5836"/>
              <a:stretch/>
            </p:blipFill>
            <p:spPr>
              <a:xfrm>
                <a:off x="3944972" y="2846832"/>
                <a:ext cx="1902117" cy="2187206"/>
              </a:xfrm>
              <a:prstGeom prst="rect">
                <a:avLst/>
              </a:prstGeom>
            </p:spPr>
          </p:pic>
          <p:sp>
            <p:nvSpPr>
              <p:cNvPr id="3" name="직사각형 2">
                <a:extLst>
                  <a:ext uri="{FF2B5EF4-FFF2-40B4-BE49-F238E27FC236}">
                    <a16:creationId xmlns:a16="http://schemas.microsoft.com/office/drawing/2014/main" xmlns="" id="{AA6D93CC-CD6E-454E-9EBC-AAAE67DA5B4B}"/>
                  </a:ext>
                </a:extLst>
              </p:cNvPr>
              <p:cNvSpPr/>
              <p:nvPr/>
            </p:nvSpPr>
            <p:spPr>
              <a:xfrm>
                <a:off x="3923188" y="2846832"/>
                <a:ext cx="2221580" cy="2194560"/>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9" name="그림 48">
                <a:extLst>
                  <a:ext uri="{FF2B5EF4-FFF2-40B4-BE49-F238E27FC236}">
                    <a16:creationId xmlns:a16="http://schemas.microsoft.com/office/drawing/2014/main" xmlns="" id="{CD5B4BFA-9FCA-4091-A16A-702FFAA5CE5B}"/>
                  </a:ext>
                </a:extLst>
              </p:cNvPr>
              <p:cNvPicPr>
                <a:picLocks noChangeAspect="1"/>
              </p:cNvPicPr>
              <p:nvPr/>
            </p:nvPicPr>
            <p:blipFill>
              <a:blip r:embed="rId8"/>
              <a:stretch>
                <a:fillRect/>
              </a:stretch>
            </p:blipFill>
            <p:spPr>
              <a:xfrm>
                <a:off x="5256717" y="4156580"/>
                <a:ext cx="54869" cy="54869"/>
              </a:xfrm>
              <a:prstGeom prst="rect">
                <a:avLst/>
              </a:prstGeom>
            </p:spPr>
          </p:pic>
          <p:pic>
            <p:nvPicPr>
              <p:cNvPr id="50" name="그림 49">
                <a:extLst>
                  <a:ext uri="{FF2B5EF4-FFF2-40B4-BE49-F238E27FC236}">
                    <a16:creationId xmlns:a16="http://schemas.microsoft.com/office/drawing/2014/main" xmlns="" id="{07F6C922-134D-439A-B873-343A003601F9}"/>
                  </a:ext>
                </a:extLst>
              </p:cNvPr>
              <p:cNvPicPr>
                <a:picLocks noChangeAspect="1"/>
              </p:cNvPicPr>
              <p:nvPr/>
            </p:nvPicPr>
            <p:blipFill>
              <a:blip r:embed="rId8"/>
              <a:stretch>
                <a:fillRect/>
              </a:stretch>
            </p:blipFill>
            <p:spPr>
              <a:xfrm>
                <a:off x="5268147" y="4128005"/>
                <a:ext cx="54869" cy="54869"/>
              </a:xfrm>
              <a:prstGeom prst="rect">
                <a:avLst/>
              </a:prstGeom>
            </p:spPr>
          </p:pic>
          <p:sp>
            <p:nvSpPr>
              <p:cNvPr id="52" name="타원 51">
                <a:extLst>
                  <a:ext uri="{FF2B5EF4-FFF2-40B4-BE49-F238E27FC236}">
                    <a16:creationId xmlns:a16="http://schemas.microsoft.com/office/drawing/2014/main" xmlns="" id="{B93CB33A-C767-4050-9207-99D16A23C77C}"/>
                  </a:ext>
                </a:extLst>
              </p:cNvPr>
              <p:cNvSpPr/>
              <p:nvPr/>
            </p:nvSpPr>
            <p:spPr>
              <a:xfrm>
                <a:off x="5359400" y="3285505"/>
                <a:ext cx="54000" cy="54000"/>
              </a:xfrm>
              <a:prstGeom prst="ellips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7" name="직선 연결선 56">
                <a:extLst>
                  <a:ext uri="{FF2B5EF4-FFF2-40B4-BE49-F238E27FC236}">
                    <a16:creationId xmlns:a16="http://schemas.microsoft.com/office/drawing/2014/main" xmlns="" id="{8D6D47F7-DB21-4D6D-828D-8137AB91C2FF}"/>
                  </a:ext>
                </a:extLst>
              </p:cNvPr>
              <p:cNvCxnSpPr>
                <a:cxnSpLocks/>
              </p:cNvCxnSpPr>
              <p:nvPr/>
            </p:nvCxnSpPr>
            <p:spPr>
              <a:xfrm>
                <a:off x="5388305" y="3339505"/>
                <a:ext cx="0" cy="17018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사각형: 둥근 모서리 57">
                <a:extLst>
                  <a:ext uri="{FF2B5EF4-FFF2-40B4-BE49-F238E27FC236}">
                    <a16:creationId xmlns:a16="http://schemas.microsoft.com/office/drawing/2014/main" xmlns="" id="{295E5374-AAC0-44AF-A506-BF1BC1CD791E}"/>
                  </a:ext>
                </a:extLst>
              </p:cNvPr>
              <p:cNvSpPr/>
              <p:nvPr/>
            </p:nvSpPr>
            <p:spPr>
              <a:xfrm>
                <a:off x="5372735" y="3808744"/>
                <a:ext cx="36000" cy="216000"/>
              </a:xfrm>
              <a:prstGeom prst="roundRect">
                <a:avLst/>
              </a:prstGeom>
              <a:solidFill>
                <a:srgbClr val="FF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6" name="TextBox 55">
              <a:extLst>
                <a:ext uri="{FF2B5EF4-FFF2-40B4-BE49-F238E27FC236}">
                  <a16:creationId xmlns:a16="http://schemas.microsoft.com/office/drawing/2014/main" xmlns="" id="{623D7C1B-4154-45A5-B70C-2195F8FCD1E5}"/>
                </a:ext>
              </a:extLst>
            </p:cNvPr>
            <p:cNvSpPr txBox="1"/>
            <p:nvPr/>
          </p:nvSpPr>
          <p:spPr>
            <a:xfrm>
              <a:off x="2847661" y="5394622"/>
              <a:ext cx="4270852" cy="292388"/>
            </a:xfrm>
            <a:prstGeom prst="rect">
              <a:avLst/>
            </a:prstGeom>
            <a:noFill/>
          </p:spPr>
          <p:txBody>
            <a:bodyPr wrap="square">
              <a:spAutoFit/>
            </a:bodyPr>
            <a:lstStyle/>
            <a:p>
              <a:pPr algn="ct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Graph of an Inaccurate Prediction Due to Overfitting</a:t>
              </a:r>
              <a:endParaRPr lang="ko-KR" altLang="en-US" sz="1300" dirty="0">
                <a:solidFill>
                  <a:prstClr val="black">
                    <a:lumMod val="85000"/>
                    <a:lumOff val="15000"/>
                  </a:prstClr>
                </a:solidFill>
                <a:latin typeface="SamsungOne 400" panose="020B0503030303020204" pitchFamily="34" charset="0"/>
              </a:endParaRPr>
            </a:p>
          </p:txBody>
        </p:sp>
      </p:grpSp>
    </p:spTree>
    <p:custDataLst>
      <p:tags r:id="rId1"/>
    </p:custDataLst>
    <p:extLst>
      <p:ext uri="{BB962C8B-B14F-4D97-AF65-F5344CB8AC3E}">
        <p14:creationId xmlns:p14="http://schemas.microsoft.com/office/powerpoint/2010/main" val="33058129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1.8. Limitations of Machine Learning</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2" name="직사각형 1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6" name="직사각형 15">
            <a:extLst>
              <a:ext uri="{FF2B5EF4-FFF2-40B4-BE49-F238E27FC236}">
                <a16:creationId xmlns:a16="http://schemas.microsoft.com/office/drawing/2014/main" xmlns="" id="{D8BF98C4-B566-4812-B5F0-560CFBA969E7}"/>
              </a:ext>
            </a:extLst>
          </p:cNvPr>
          <p:cNvSpPr/>
          <p:nvPr/>
        </p:nvSpPr>
        <p:spPr>
          <a:xfrm>
            <a:off x="702940" y="1700808"/>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Select a more powerful model with more model parameters.</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Provide better features in learning algorithms (feature engineering).</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Reduce model constraints (reduce the regulation hyperparameters).</a:t>
            </a:r>
          </a:p>
        </p:txBody>
      </p:sp>
      <p:sp>
        <p:nvSpPr>
          <p:cNvPr id="18" name="직사각형 17">
            <a:extLst>
              <a:ext uri="{FF2B5EF4-FFF2-40B4-BE49-F238E27FC236}">
                <a16:creationId xmlns:a16="http://schemas.microsoft.com/office/drawing/2014/main" xmlns="" id="{735EEC88-96FF-48BC-9C75-8973069551C5}"/>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b="1" dirty="0">
                <a:solidFill>
                  <a:srgbClr val="1429A0"/>
                </a:solidFill>
                <a:latin typeface="SamsungOne 400" panose="020B0503030303020204" pitchFamily="34" charset="0"/>
                <a:ea typeface="SamsungOne 400" panose="020B0503030303020204" pitchFamily="34" charset="0"/>
              </a:rPr>
              <a:t>Underfitting </a:t>
            </a:r>
            <a:r>
              <a:rPr lang="en-US" altLang="ko-KR" sz="1400" dirty="0">
                <a:solidFill>
                  <a:schemeClr val="tx1"/>
                </a:solidFill>
                <a:latin typeface="SamsungOne 400" panose="020B0503030303020204" pitchFamily="34" charset="0"/>
                <a:ea typeface="SamsungOne 400" panose="020B0503030303020204" pitchFamily="34" charset="0"/>
              </a:rPr>
              <a:t>Training Data </a:t>
            </a:r>
          </a:p>
        </p:txBody>
      </p:sp>
      <p:grpSp>
        <p:nvGrpSpPr>
          <p:cNvPr id="6" name="그룹 5">
            <a:extLst>
              <a:ext uri="{FF2B5EF4-FFF2-40B4-BE49-F238E27FC236}">
                <a16:creationId xmlns:a16="http://schemas.microsoft.com/office/drawing/2014/main" xmlns="" id="{8CE4FDDE-A216-42AD-B7D8-289A08BA6444}"/>
              </a:ext>
            </a:extLst>
          </p:cNvPr>
          <p:cNvGrpSpPr/>
          <p:nvPr/>
        </p:nvGrpSpPr>
        <p:grpSpPr>
          <a:xfrm>
            <a:off x="3393740" y="2814047"/>
            <a:ext cx="2869565" cy="2784782"/>
            <a:chOff x="3287395" y="2814047"/>
            <a:chExt cx="2869565" cy="2784782"/>
          </a:xfrm>
        </p:grpSpPr>
        <p:grpSp>
          <p:nvGrpSpPr>
            <p:cNvPr id="2" name="그룹 1">
              <a:extLst>
                <a:ext uri="{FF2B5EF4-FFF2-40B4-BE49-F238E27FC236}">
                  <a16:creationId xmlns:a16="http://schemas.microsoft.com/office/drawing/2014/main" xmlns="" id="{62C9098A-0C67-4D3F-AC90-8ABD4FE08AF8}"/>
                </a:ext>
              </a:extLst>
            </p:cNvPr>
            <p:cNvGrpSpPr/>
            <p:nvPr/>
          </p:nvGrpSpPr>
          <p:grpSpPr>
            <a:xfrm>
              <a:off x="3287395" y="3929792"/>
              <a:ext cx="1662437" cy="1669037"/>
              <a:chOff x="3287395" y="4212233"/>
              <a:chExt cx="1662437" cy="1669037"/>
            </a:xfrm>
          </p:grpSpPr>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xmlns="" id="{834A7507-27BE-48E0-9AE7-BF1F007D2238}"/>
                      </a:ext>
                    </a:extLst>
                  </p:cNvPr>
                  <p:cNvSpPr txBox="1"/>
                  <p:nvPr/>
                </p:nvSpPr>
                <p:spPr>
                  <a:xfrm>
                    <a:off x="4756236" y="5681215"/>
                    <a:ext cx="193596" cy="200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14:m>
                      <m:oMathPara xmlns:m="http://schemas.openxmlformats.org/officeDocument/2006/math">
                        <m:oMathParaPr>
                          <m:jc m:val="centerGroup"/>
                        </m:oMathParaPr>
                        <m:oMath xmlns:m="http://schemas.openxmlformats.org/officeDocument/2006/math">
                          <m:r>
                            <a:rPr lang="en-US" altLang="ko-KR" sz="1300" i="1" smtClean="0">
                              <a:solidFill>
                                <a:schemeClr val="tx1"/>
                              </a:solidFill>
                              <a:latin typeface="Cambria Math" panose="02040503050406030204" pitchFamily="18" charset="0"/>
                            </a:rPr>
                            <m:t>𝑥</m:t>
                          </m:r>
                        </m:oMath>
                      </m:oMathPara>
                    </a14:m>
                    <a:endParaRPr lang="en-US" sz="1300" dirty="0">
                      <a:solidFill>
                        <a:schemeClr val="tx1"/>
                      </a:solidFill>
                    </a:endParaRPr>
                  </a:p>
                </p:txBody>
              </p:sp>
            </mc:Choice>
            <mc:Fallback xmlns="">
              <p:sp>
                <p:nvSpPr>
                  <p:cNvPr id="19" name="TextBox 18">
                    <a:extLst>
                      <a:ext uri="{FF2B5EF4-FFF2-40B4-BE49-F238E27FC236}">
                        <a16:creationId xmlns:a16="http://schemas.microsoft.com/office/drawing/2014/main" id="{834A7507-27BE-48E0-9AE7-BF1F007D2238}"/>
                      </a:ext>
                    </a:extLst>
                  </p:cNvPr>
                  <p:cNvSpPr txBox="1">
                    <a:spLocks noRot="1" noChangeAspect="1" noMove="1" noResize="1" noEditPoints="1" noAdjustHandles="1" noChangeArrowheads="1" noChangeShapeType="1" noTextEdit="1"/>
                  </p:cNvSpPr>
                  <p:nvPr/>
                </p:nvSpPr>
                <p:spPr>
                  <a:xfrm>
                    <a:off x="4756236" y="5681215"/>
                    <a:ext cx="193596" cy="200055"/>
                  </a:xfrm>
                  <a:prstGeom prst="rect">
                    <a:avLst/>
                  </a:prstGeom>
                  <a:blipFill>
                    <a:blip r:embed="rId6"/>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xmlns="" id="{12334D29-49F4-4C16-943E-0F9637865EFD}"/>
                      </a:ext>
                    </a:extLst>
                  </p:cNvPr>
                  <p:cNvSpPr txBox="1"/>
                  <p:nvPr/>
                </p:nvSpPr>
                <p:spPr>
                  <a:xfrm rot="16200000">
                    <a:off x="3290625" y="4209003"/>
                    <a:ext cx="193596" cy="200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14:m>
                      <m:oMathPara xmlns:m="http://schemas.openxmlformats.org/officeDocument/2006/math">
                        <m:oMathParaPr>
                          <m:jc m:val="centerGroup"/>
                        </m:oMathParaPr>
                        <m:oMath xmlns:m="http://schemas.openxmlformats.org/officeDocument/2006/math">
                          <m:r>
                            <a:rPr lang="en-US" altLang="ko-KR" sz="1300" i="1" smtClean="0">
                              <a:solidFill>
                                <a:schemeClr val="tx1"/>
                              </a:solidFill>
                              <a:latin typeface="Cambria Math" panose="02040503050406030204" pitchFamily="18" charset="0"/>
                            </a:rPr>
                            <m:t>𝑦</m:t>
                          </m:r>
                        </m:oMath>
                      </m:oMathPara>
                    </a14:m>
                    <a:endParaRPr lang="en-US" sz="1300" dirty="0">
                      <a:solidFill>
                        <a:schemeClr val="tx1"/>
                      </a:solidFill>
                    </a:endParaRPr>
                  </a:p>
                </p:txBody>
              </p:sp>
            </mc:Choice>
            <mc:Fallback xmlns="">
              <p:sp>
                <p:nvSpPr>
                  <p:cNvPr id="20" name="TextBox 19">
                    <a:extLst>
                      <a:ext uri="{FF2B5EF4-FFF2-40B4-BE49-F238E27FC236}">
                        <a16:creationId xmlns="" xmlns:a16="http://schemas.microsoft.com/office/drawing/2014/main" xmlns:a14="http://schemas.microsoft.com/office/drawing/2010/main" id="{12334D29-49F4-4C16-943E-0F9637865EFD}"/>
                      </a:ext>
                    </a:extLst>
                  </p:cNvPr>
                  <p:cNvSpPr txBox="1">
                    <a:spLocks noRot="1" noChangeAspect="1" noMove="1" noResize="1" noEditPoints="1" noAdjustHandles="1" noChangeArrowheads="1" noChangeShapeType="1" noTextEdit="1"/>
                  </p:cNvSpPr>
                  <p:nvPr/>
                </p:nvSpPr>
                <p:spPr>
                  <a:xfrm rot="16200000">
                    <a:off x="3290625" y="4209003"/>
                    <a:ext cx="193596" cy="200055"/>
                  </a:xfrm>
                  <a:prstGeom prst="rect">
                    <a:avLst/>
                  </a:prstGeom>
                  <a:blipFill rotWithShape="0">
                    <a:blip r:embed="rId7"/>
                    <a:stretch>
                      <a:fillRect t="-6452" r="-24242" b="-6452"/>
                    </a:stretch>
                  </a:blipFill>
                  <a:ln>
                    <a:noFill/>
                  </a:ln>
                </p:spPr>
                <p:txBody>
                  <a:bodyPr/>
                  <a:lstStyle/>
                  <a:p>
                    <a:r>
                      <a:rPr lang="ko-KR" altLang="en-US">
                        <a:noFill/>
                      </a:rPr>
                      <a:t> </a:t>
                    </a:r>
                  </a:p>
                </p:txBody>
              </p:sp>
            </mc:Fallback>
          </mc:AlternateContent>
        </p:grpSp>
        <p:sp>
          <p:nvSpPr>
            <p:cNvPr id="23" name="타원 22">
              <a:extLst>
                <a:ext uri="{FF2B5EF4-FFF2-40B4-BE49-F238E27FC236}">
                  <a16:creationId xmlns:a16="http://schemas.microsoft.com/office/drawing/2014/main" xmlns="" id="{DE25C1F6-4149-48B3-85EC-552CD054AE76}"/>
                </a:ext>
              </a:extLst>
            </p:cNvPr>
            <p:cNvSpPr/>
            <p:nvPr/>
          </p:nvSpPr>
          <p:spPr>
            <a:xfrm>
              <a:off x="3595114" y="3954491"/>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직사각형 47">
              <a:extLst>
                <a:ext uri="{FF2B5EF4-FFF2-40B4-BE49-F238E27FC236}">
                  <a16:creationId xmlns:a16="http://schemas.microsoft.com/office/drawing/2014/main" xmlns="" id="{CB9D39A5-7C05-425D-9E3B-E510207AEDF4}"/>
                </a:ext>
              </a:extLst>
            </p:cNvPr>
            <p:cNvSpPr/>
            <p:nvPr/>
          </p:nvSpPr>
          <p:spPr>
            <a:xfrm>
              <a:off x="3541072" y="2814047"/>
              <a:ext cx="2615888" cy="2565172"/>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xmlns="" id="{CCF7183C-BBA1-4175-99A5-C3C4A161F647}"/>
                </a:ext>
              </a:extLst>
            </p:cNvPr>
            <p:cNvCxnSpPr/>
            <p:nvPr/>
          </p:nvCxnSpPr>
          <p:spPr>
            <a:xfrm>
              <a:off x="3541072" y="3967388"/>
              <a:ext cx="2608268" cy="27091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1" name="타원 50">
              <a:extLst>
                <a:ext uri="{FF2B5EF4-FFF2-40B4-BE49-F238E27FC236}">
                  <a16:creationId xmlns:a16="http://schemas.microsoft.com/office/drawing/2014/main" xmlns="" id="{93B97E8F-810F-4A51-B532-968E63E7D5D6}"/>
                </a:ext>
              </a:extLst>
            </p:cNvPr>
            <p:cNvSpPr/>
            <p:nvPr/>
          </p:nvSpPr>
          <p:spPr>
            <a:xfrm>
              <a:off x="3722114" y="363038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타원 51">
              <a:extLst>
                <a:ext uri="{FF2B5EF4-FFF2-40B4-BE49-F238E27FC236}">
                  <a16:creationId xmlns:a16="http://schemas.microsoft.com/office/drawing/2014/main" xmlns="" id="{1D22C557-49AA-4288-BBBA-3800DE4629B7}"/>
                </a:ext>
              </a:extLst>
            </p:cNvPr>
            <p:cNvSpPr/>
            <p:nvPr/>
          </p:nvSpPr>
          <p:spPr>
            <a:xfrm>
              <a:off x="3869434" y="350846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타원 52">
              <a:extLst>
                <a:ext uri="{FF2B5EF4-FFF2-40B4-BE49-F238E27FC236}">
                  <a16:creationId xmlns:a16="http://schemas.microsoft.com/office/drawing/2014/main" xmlns="" id="{E298A2CC-4C1C-4360-82B8-603B884795DB}"/>
                </a:ext>
              </a:extLst>
            </p:cNvPr>
            <p:cNvSpPr/>
            <p:nvPr/>
          </p:nvSpPr>
          <p:spPr>
            <a:xfrm>
              <a:off x="3998974" y="343734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타원 53">
              <a:extLst>
                <a:ext uri="{FF2B5EF4-FFF2-40B4-BE49-F238E27FC236}">
                  <a16:creationId xmlns:a16="http://schemas.microsoft.com/office/drawing/2014/main" xmlns="" id="{09EE5A7F-726E-4FBB-8BCB-DB6E198A36B1}"/>
                </a:ext>
              </a:extLst>
            </p:cNvPr>
            <p:cNvSpPr/>
            <p:nvPr/>
          </p:nvSpPr>
          <p:spPr>
            <a:xfrm>
              <a:off x="4049774" y="344496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타원 54">
              <a:extLst>
                <a:ext uri="{FF2B5EF4-FFF2-40B4-BE49-F238E27FC236}">
                  <a16:creationId xmlns:a16="http://schemas.microsoft.com/office/drawing/2014/main" xmlns="" id="{9A4B38AD-2203-4A18-A998-2082F35E53ED}"/>
                </a:ext>
              </a:extLst>
            </p:cNvPr>
            <p:cNvSpPr/>
            <p:nvPr/>
          </p:nvSpPr>
          <p:spPr>
            <a:xfrm>
              <a:off x="4214874" y="375484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타원 55">
              <a:extLst>
                <a:ext uri="{FF2B5EF4-FFF2-40B4-BE49-F238E27FC236}">
                  <a16:creationId xmlns:a16="http://schemas.microsoft.com/office/drawing/2014/main" xmlns="" id="{EB2D0FA0-AB98-4A66-A3BD-338D4A3492D5}"/>
                </a:ext>
              </a:extLst>
            </p:cNvPr>
            <p:cNvSpPr/>
            <p:nvPr/>
          </p:nvSpPr>
          <p:spPr>
            <a:xfrm>
              <a:off x="4303774" y="389200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타원 56">
              <a:extLst>
                <a:ext uri="{FF2B5EF4-FFF2-40B4-BE49-F238E27FC236}">
                  <a16:creationId xmlns:a16="http://schemas.microsoft.com/office/drawing/2014/main" xmlns="" id="{C770E6CA-EF14-4BB6-85A4-801F39C89FA2}"/>
                </a:ext>
              </a:extLst>
            </p:cNvPr>
            <p:cNvSpPr/>
            <p:nvPr/>
          </p:nvSpPr>
          <p:spPr>
            <a:xfrm>
              <a:off x="4382514" y="4061171"/>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타원 57">
              <a:extLst>
                <a:ext uri="{FF2B5EF4-FFF2-40B4-BE49-F238E27FC236}">
                  <a16:creationId xmlns:a16="http://schemas.microsoft.com/office/drawing/2014/main" xmlns="" id="{7B3C53B2-850B-441F-9E46-8FC5B89D5095}"/>
                </a:ext>
              </a:extLst>
            </p:cNvPr>
            <p:cNvSpPr/>
            <p:nvPr/>
          </p:nvSpPr>
          <p:spPr>
            <a:xfrm>
              <a:off x="5576314" y="339924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타원 58">
              <a:extLst>
                <a:ext uri="{FF2B5EF4-FFF2-40B4-BE49-F238E27FC236}">
                  <a16:creationId xmlns:a16="http://schemas.microsoft.com/office/drawing/2014/main" xmlns="" id="{D49CB038-5325-4A29-92A9-49BD59BA211D}"/>
                </a:ext>
              </a:extLst>
            </p:cNvPr>
            <p:cNvSpPr/>
            <p:nvPr/>
          </p:nvSpPr>
          <p:spPr>
            <a:xfrm>
              <a:off x="5731254" y="339924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타원 59">
              <a:extLst>
                <a:ext uri="{FF2B5EF4-FFF2-40B4-BE49-F238E27FC236}">
                  <a16:creationId xmlns:a16="http://schemas.microsoft.com/office/drawing/2014/main" xmlns="" id="{BBB863B1-D423-4339-8DB6-493EA3AC978B}"/>
                </a:ext>
              </a:extLst>
            </p:cNvPr>
            <p:cNvSpPr/>
            <p:nvPr/>
          </p:nvSpPr>
          <p:spPr>
            <a:xfrm>
              <a:off x="5746494" y="349322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타원 60">
              <a:extLst>
                <a:ext uri="{FF2B5EF4-FFF2-40B4-BE49-F238E27FC236}">
                  <a16:creationId xmlns:a16="http://schemas.microsoft.com/office/drawing/2014/main" xmlns="" id="{04155AD0-D5AA-4BDF-B651-03505E2E6B8A}"/>
                </a:ext>
              </a:extLst>
            </p:cNvPr>
            <p:cNvSpPr/>
            <p:nvPr/>
          </p:nvSpPr>
          <p:spPr>
            <a:xfrm>
              <a:off x="5144514" y="431110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타원 61">
              <a:extLst>
                <a:ext uri="{FF2B5EF4-FFF2-40B4-BE49-F238E27FC236}">
                  <a16:creationId xmlns:a16="http://schemas.microsoft.com/office/drawing/2014/main" xmlns="" id="{8C4B567A-3110-4F0E-9C0D-D565A39AD8E2}"/>
                </a:ext>
              </a:extLst>
            </p:cNvPr>
            <p:cNvSpPr/>
            <p:nvPr/>
          </p:nvSpPr>
          <p:spPr>
            <a:xfrm>
              <a:off x="5131814" y="434412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타원 62">
              <a:extLst>
                <a:ext uri="{FF2B5EF4-FFF2-40B4-BE49-F238E27FC236}">
                  <a16:creationId xmlns:a16="http://schemas.microsoft.com/office/drawing/2014/main" xmlns="" id="{DE036F5B-7497-428D-8DFB-5713BE4CC92E}"/>
                </a:ext>
              </a:extLst>
            </p:cNvPr>
            <p:cNvSpPr/>
            <p:nvPr/>
          </p:nvSpPr>
          <p:spPr>
            <a:xfrm>
              <a:off x="4903214" y="453970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타원 63">
              <a:extLst>
                <a:ext uri="{FF2B5EF4-FFF2-40B4-BE49-F238E27FC236}">
                  <a16:creationId xmlns:a16="http://schemas.microsoft.com/office/drawing/2014/main" xmlns="" id="{A87BAE99-C9C3-4A0C-A9A7-ACBC3F0027FA}"/>
                </a:ext>
              </a:extLst>
            </p:cNvPr>
            <p:cNvSpPr/>
            <p:nvPr/>
          </p:nvSpPr>
          <p:spPr>
            <a:xfrm>
              <a:off x="4608574" y="457780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타원 64">
              <a:extLst>
                <a:ext uri="{FF2B5EF4-FFF2-40B4-BE49-F238E27FC236}">
                  <a16:creationId xmlns:a16="http://schemas.microsoft.com/office/drawing/2014/main" xmlns="" id="{C62F5AC9-4877-43EC-9535-82A718B25A33}"/>
                </a:ext>
              </a:extLst>
            </p:cNvPr>
            <p:cNvSpPr/>
            <p:nvPr/>
          </p:nvSpPr>
          <p:spPr>
            <a:xfrm>
              <a:off x="4651754" y="466670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타원 65">
              <a:extLst>
                <a:ext uri="{FF2B5EF4-FFF2-40B4-BE49-F238E27FC236}">
                  <a16:creationId xmlns:a16="http://schemas.microsoft.com/office/drawing/2014/main" xmlns="" id="{3E08916E-88C4-4684-907E-E80FA549953A}"/>
                </a:ext>
              </a:extLst>
            </p:cNvPr>
            <p:cNvSpPr/>
            <p:nvPr/>
          </p:nvSpPr>
          <p:spPr>
            <a:xfrm>
              <a:off x="4651754" y="469972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타원 66">
              <a:extLst>
                <a:ext uri="{FF2B5EF4-FFF2-40B4-BE49-F238E27FC236}">
                  <a16:creationId xmlns:a16="http://schemas.microsoft.com/office/drawing/2014/main" xmlns="" id="{3F7C055E-2FE8-4A47-A33D-E898B8F98FDE}"/>
                </a:ext>
              </a:extLst>
            </p:cNvPr>
            <p:cNvSpPr/>
            <p:nvPr/>
          </p:nvSpPr>
          <p:spPr>
            <a:xfrm>
              <a:off x="4804154" y="472512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타원 67">
              <a:extLst>
                <a:ext uri="{FF2B5EF4-FFF2-40B4-BE49-F238E27FC236}">
                  <a16:creationId xmlns:a16="http://schemas.microsoft.com/office/drawing/2014/main" xmlns="" id="{9D28E0E3-B68A-47EB-93E8-9B50FD41E904}"/>
                </a:ext>
              </a:extLst>
            </p:cNvPr>
            <p:cNvSpPr/>
            <p:nvPr/>
          </p:nvSpPr>
          <p:spPr>
            <a:xfrm>
              <a:off x="4857494" y="472512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타원 68">
              <a:extLst>
                <a:ext uri="{FF2B5EF4-FFF2-40B4-BE49-F238E27FC236}">
                  <a16:creationId xmlns:a16="http://schemas.microsoft.com/office/drawing/2014/main" xmlns="" id="{68E8D7C6-65FB-4D2F-938A-DB609A94021F}"/>
                </a:ext>
              </a:extLst>
            </p:cNvPr>
            <p:cNvSpPr/>
            <p:nvPr/>
          </p:nvSpPr>
          <p:spPr>
            <a:xfrm>
              <a:off x="4946394" y="479878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custDataLst>
      <p:tags r:id="rId1"/>
    </p:custDataLst>
    <p:extLst>
      <p:ext uri="{BB962C8B-B14F-4D97-AF65-F5344CB8AC3E}">
        <p14:creationId xmlns:p14="http://schemas.microsoft.com/office/powerpoint/2010/main" val="6116713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40968"/>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Applications of Artificial Intelligence</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18" name="직사각형 17">
            <a:extLst>
              <a:ext uri="{FF2B5EF4-FFF2-40B4-BE49-F238E27FC236}">
                <a16:creationId xmlns:a16="http://schemas.microsoft.com/office/drawing/2014/main" xmlns="" id="{21E40597-BA8C-4395-8FB6-30EF8664AFB5}"/>
              </a:ext>
            </a:extLst>
          </p:cNvPr>
          <p:cNvSpPr/>
          <p:nvPr/>
        </p:nvSpPr>
        <p:spPr>
          <a:xfrm>
            <a:off x="1054111" y="3929021"/>
            <a:ext cx="8286680" cy="1588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1" spcCol="180000" rtlCol="0" anchor="t">
            <a:no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2.1. Applications of Artificial Intelligence</a:t>
            </a:r>
          </a:p>
          <a:p>
            <a:pPr marL="176213" indent="-176213" fontAlgn="base">
              <a:spcBef>
                <a:spcPct val="0"/>
              </a:spcBef>
              <a:spcAft>
                <a:spcPts val="1000"/>
              </a:spcAft>
              <a:buSzPct val="120000"/>
              <a:buBlip>
                <a:blip r:embed="rId5"/>
              </a:buBlip>
              <a:defRPr/>
            </a:pPr>
            <a:r>
              <a:rPr lang="en-US" altLang="ko-KR" dirty="0">
                <a:solidFill>
                  <a:srgbClr val="A6A6A6"/>
                </a:solidFill>
                <a:latin typeface="SamsungOne 400" panose="020B0503030303020204" pitchFamily="34" charset="0"/>
                <a:ea typeface="SamsungOne 400" panose="020B0503030303020204" pitchFamily="34" charset="0"/>
              </a:rPr>
              <a:t>2.2. Image Recognition</a:t>
            </a:r>
          </a:p>
          <a:p>
            <a:pPr marL="176213" indent="-176213" fontAlgn="base">
              <a:spcBef>
                <a:spcPct val="0"/>
              </a:spcBef>
              <a:spcAft>
                <a:spcPts val="1000"/>
              </a:spcAft>
              <a:buSzPct val="120000"/>
              <a:buBlip>
                <a:blip r:embed="rId5"/>
              </a:buBlip>
              <a:defRPr/>
            </a:pPr>
            <a:r>
              <a:rPr lang="en-US" altLang="ko-KR" dirty="0">
                <a:solidFill>
                  <a:srgbClr val="A6A6A6"/>
                </a:solidFill>
                <a:latin typeface="SamsungOne 400" panose="020B0503030303020204" pitchFamily="34" charset="0"/>
                <a:ea typeface="SamsungOne 400" panose="020B0503030303020204" pitchFamily="34" charset="0"/>
              </a:rPr>
              <a:t>2.3. Computer Vision &amp; Machine Vision</a:t>
            </a:r>
          </a:p>
          <a:p>
            <a:pPr marL="176213" indent="-176213" fontAlgn="base">
              <a:spcBef>
                <a:spcPct val="0"/>
              </a:spcBef>
              <a:spcAft>
                <a:spcPts val="1000"/>
              </a:spcAft>
              <a:buSzPct val="120000"/>
              <a:buBlip>
                <a:blip r:embed="rId5"/>
              </a:buBlip>
              <a:defRPr/>
            </a:pPr>
            <a:r>
              <a:rPr lang="en-US" altLang="ko-KR" dirty="0">
                <a:solidFill>
                  <a:srgbClr val="A6A6A6"/>
                </a:solidFill>
                <a:latin typeface="SamsungOne 400" panose="020B0503030303020204" pitchFamily="34" charset="0"/>
                <a:ea typeface="SamsungOne 400" panose="020B0503030303020204" pitchFamily="34" charset="0"/>
              </a:rPr>
              <a:t>2.4. Speech Intelligence</a:t>
            </a:r>
          </a:p>
        </p:txBody>
      </p:sp>
    </p:spTree>
    <p:custDataLst>
      <p:tags r:id="rId1"/>
    </p:custDataLst>
    <p:extLst>
      <p:ext uri="{BB962C8B-B14F-4D97-AF65-F5344CB8AC3E}">
        <p14:creationId xmlns:p14="http://schemas.microsoft.com/office/powerpoint/2010/main" val="23223019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Applications of Artificial Intelligence</a:t>
            </a:r>
          </a:p>
        </p:txBody>
      </p:sp>
      <p:grpSp>
        <p:nvGrpSpPr>
          <p:cNvPr id="15" name="그룹 14"/>
          <p:cNvGrpSpPr/>
          <p:nvPr/>
        </p:nvGrpSpPr>
        <p:grpSpPr>
          <a:xfrm>
            <a:off x="702940" y="2749964"/>
            <a:ext cx="8678169" cy="292388"/>
            <a:chOff x="7183660" y="3873914"/>
            <a:chExt cx="8678169" cy="292388"/>
          </a:xfrm>
        </p:grpSpPr>
        <p:sp>
          <p:nvSpPr>
            <p:cNvPr id="29" name="사각형: 둥근 모서리 32">
              <a:extLst>
                <a:ext uri="{FF2B5EF4-FFF2-40B4-BE49-F238E27FC236}">
                  <a16:creationId xmlns:a16="http://schemas.microsoft.com/office/drawing/2014/main" xmlns="" id="{9F9FFF6C-7C72-4E08-8072-03F5113CBF51}"/>
                </a:ext>
              </a:extLst>
            </p:cNvPr>
            <p:cNvSpPr/>
            <p:nvPr/>
          </p:nvSpPr>
          <p:spPr>
            <a:xfrm>
              <a:off x="7183660" y="3916320"/>
              <a:ext cx="248933" cy="212364"/>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 400" panose="020B0503030303020204" pitchFamily="34" charset="0"/>
                  <a:ea typeface="SamsungOne 400" panose="020B0503030303020204" pitchFamily="34" charset="0"/>
                </a:rPr>
                <a:t>Ex</a:t>
              </a:r>
            </a:p>
          </p:txBody>
        </p:sp>
        <p:sp>
          <p:nvSpPr>
            <p:cNvPr id="30" name="직사각형 29"/>
            <p:cNvSpPr/>
            <p:nvPr/>
          </p:nvSpPr>
          <p:spPr>
            <a:xfrm>
              <a:off x="7411181" y="3873914"/>
              <a:ext cx="8450648" cy="292388"/>
            </a:xfrm>
            <a:prstGeom prst="rect">
              <a:avLst/>
            </a:prstGeom>
          </p:spPr>
          <p:txBody>
            <a:bodyPr wrap="square">
              <a:spAutoFit/>
            </a:bodyPr>
            <a:lstStyle/>
            <a:p>
              <a:pPr>
                <a:spcAft>
                  <a:spcPts val="600"/>
                </a:spcAft>
                <a:buClr>
                  <a:srgbClr val="A5A5A5"/>
                </a:buClr>
                <a:defRPr/>
              </a:pPr>
              <a:r>
                <a:rPr lang="en-US" altLang="ko-KR" sz="1300" dirty="0">
                  <a:solidFill>
                    <a:prstClr val="black">
                      <a:lumMod val="85000"/>
                      <a:lumOff val="15000"/>
                    </a:prstClr>
                  </a:solidFill>
                  <a:latin typeface="SamsungOne 400" panose="020B0503030303020204" pitchFamily="34" charset="0"/>
                </a:rPr>
                <a:t>A deep learning model can diagnose skin cancer with a near-human accuracy.</a:t>
              </a:r>
              <a:endParaRPr lang="en-US" altLang="ko-KR" sz="1300" dirty="0">
                <a:solidFill>
                  <a:prstClr val="black">
                    <a:lumMod val="85000"/>
                    <a:lumOff val="15000"/>
                  </a:prstClr>
                </a:solidFill>
                <a:latin typeface="SamsungOne 400" panose="020B0503030303020204" pitchFamily="34" charset="0"/>
                <a:ea typeface="SamsungOne 400" pitchFamily="34" charset="0"/>
              </a:endParaRPr>
            </a:p>
          </p:txBody>
        </p:sp>
      </p:grpSp>
      <p:sp>
        <p:nvSpPr>
          <p:cNvPr id="16" name="사각형: 둥근 모서리 32">
            <a:extLst>
              <a:ext uri="{FF2B5EF4-FFF2-40B4-BE49-F238E27FC236}">
                <a16:creationId xmlns:a16="http://schemas.microsoft.com/office/drawing/2014/main" xmlns="" id="{9F9FFF6C-7C72-4E08-8072-03F5113CBF51}"/>
              </a:ext>
            </a:extLst>
          </p:cNvPr>
          <p:cNvSpPr/>
          <p:nvPr/>
        </p:nvSpPr>
        <p:spPr>
          <a:xfrm>
            <a:off x="942348" y="3643380"/>
            <a:ext cx="2799562" cy="215500"/>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latin typeface="SamsungOne 400" panose="020B0503030303020204" pitchFamily="34" charset="0"/>
                <a:ea typeface="SamsungOne 400" panose="020B0503030303020204" pitchFamily="34" charset="0"/>
              </a:rPr>
              <a:t>https://www.nature.com/articles/nature21056</a:t>
            </a:r>
          </a:p>
        </p:txBody>
      </p:sp>
      <p:grpSp>
        <p:nvGrpSpPr>
          <p:cNvPr id="17" name="그룹 16"/>
          <p:cNvGrpSpPr/>
          <p:nvPr/>
        </p:nvGrpSpPr>
        <p:grpSpPr>
          <a:xfrm>
            <a:off x="951873" y="3108479"/>
            <a:ext cx="7092832" cy="492443"/>
            <a:chOff x="951873" y="3050065"/>
            <a:chExt cx="7092832" cy="492443"/>
          </a:xfrm>
        </p:grpSpPr>
        <p:sp>
          <p:nvSpPr>
            <p:cNvPr id="27" name="직사각형 26"/>
            <p:cNvSpPr/>
            <p:nvPr/>
          </p:nvSpPr>
          <p:spPr>
            <a:xfrm>
              <a:off x="1292490" y="3050065"/>
              <a:ext cx="6752215" cy="492443"/>
            </a:xfrm>
            <a:prstGeom prst="rect">
              <a:avLst/>
            </a:prstGeom>
          </p:spPr>
          <p:txBody>
            <a:bodyPr wrap="square">
              <a:spAutoFit/>
            </a:bodyPr>
            <a:lstStyle/>
            <a:p>
              <a:r>
                <a:rPr lang="en-US" altLang="ko-KR" sz="1300" dirty="0">
                  <a:latin typeface="SamsungOne 400" pitchFamily="34" charset="0"/>
                  <a:ea typeface="SamsungOne 400" pitchFamily="34" charset="0"/>
                </a:rPr>
                <a:t>Andre Esteva, et al., “</a:t>
              </a:r>
              <a:r>
                <a:rPr lang="en-US" altLang="ko-KR" sz="1300" b="1" dirty="0">
                  <a:latin typeface="SamsungOne 400" pitchFamily="34" charset="0"/>
                  <a:ea typeface="SamsungOne 400" pitchFamily="34" charset="0"/>
                </a:rPr>
                <a:t>Dermatologist-level classification of skin cancer with deep neural networks</a:t>
              </a:r>
              <a:r>
                <a:rPr lang="en-US" altLang="ko-KR" sz="1300" dirty="0">
                  <a:latin typeface="SamsungOne 400" pitchFamily="34" charset="0"/>
                  <a:ea typeface="SamsungOne 400" pitchFamily="34" charset="0"/>
                </a:rPr>
                <a:t>”, </a:t>
              </a:r>
              <a:r>
                <a:rPr lang="en-US" altLang="ko-KR" sz="1300" i="1" dirty="0">
                  <a:latin typeface="SamsungOne 400" pitchFamily="34" charset="0"/>
                  <a:ea typeface="SamsungOne 400" pitchFamily="34" charset="0"/>
                </a:rPr>
                <a:t>Nature, </a:t>
              </a:r>
              <a:r>
                <a:rPr lang="en-US" altLang="ko-KR" sz="1300" dirty="0">
                  <a:latin typeface="SamsungOne 400" pitchFamily="34" charset="0"/>
                  <a:ea typeface="SamsungOne 400" pitchFamily="34" charset="0"/>
                </a:rPr>
                <a:t>volume 542(2017), pages 115–118 </a:t>
              </a:r>
            </a:p>
          </p:txBody>
        </p:sp>
        <p:pic>
          <p:nvPicPr>
            <p:cNvPr id="28" name="Picture 3" descr="C:\Users\USER\Downloads\fil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1873" y="3089793"/>
              <a:ext cx="399139" cy="3991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그룹 2">
            <a:extLst>
              <a:ext uri="{FF2B5EF4-FFF2-40B4-BE49-F238E27FC236}">
                <a16:creationId xmlns:a16="http://schemas.microsoft.com/office/drawing/2014/main" xmlns="" id="{F54C179B-0E7D-47F1-85C3-39F1F5F38A92}"/>
              </a:ext>
            </a:extLst>
          </p:cNvPr>
          <p:cNvGrpSpPr/>
          <p:nvPr/>
        </p:nvGrpSpPr>
        <p:grpSpPr>
          <a:xfrm>
            <a:off x="663694" y="4587061"/>
            <a:ext cx="2804261" cy="1577396"/>
            <a:chOff x="702939" y="4930915"/>
            <a:chExt cx="2804261" cy="1577396"/>
          </a:xfrm>
        </p:grpSpPr>
        <p:pic>
          <p:nvPicPr>
            <p:cNvPr id="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2939" y="4930915"/>
              <a:ext cx="2804261" cy="1577396"/>
            </a:xfrm>
            <a:prstGeom prst="rect">
              <a:avLst/>
            </a:prstGeom>
            <a:noFill/>
            <a:ln w="3175">
              <a:solidFill>
                <a:schemeClr val="bg1">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사각형: 둥근 모서리 32">
              <a:extLst>
                <a:ext uri="{FF2B5EF4-FFF2-40B4-BE49-F238E27FC236}">
                  <a16:creationId xmlns:a16="http://schemas.microsoft.com/office/drawing/2014/main" xmlns="" id="{99D126D0-46A4-4689-BEF4-90FFB4DD4DA0}"/>
                </a:ext>
              </a:extLst>
            </p:cNvPr>
            <p:cNvSpPr/>
            <p:nvPr/>
          </p:nvSpPr>
          <p:spPr>
            <a:xfrm>
              <a:off x="741721" y="6239216"/>
              <a:ext cx="2376302" cy="219252"/>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latin typeface="SamsungOne 400" panose="020B0503030303020204" pitchFamily="34" charset="0"/>
                  <a:ea typeface="SamsungOne 400" panose="020B0503030303020204" pitchFamily="34" charset="0"/>
                </a:rPr>
                <a:t>https://deepmind.com/blog/alphafold/</a:t>
              </a:r>
            </a:p>
          </p:txBody>
        </p:sp>
      </p:grpSp>
      <p:grpSp>
        <p:nvGrpSpPr>
          <p:cNvPr id="36" name="그룹 35">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37" name="직사각형 36">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2.1. Applications of Artificial Intelligence</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38" name="직사각형 37">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25" name="직사각형 24">
            <a:extLst>
              <a:ext uri="{FF2B5EF4-FFF2-40B4-BE49-F238E27FC236}">
                <a16:creationId xmlns:a16="http://schemas.microsoft.com/office/drawing/2014/main" xmlns="" id="{2EEC59BD-77D9-4D23-BF84-FDB5D3367822}"/>
              </a:ext>
            </a:extLst>
          </p:cNvPr>
          <p:cNvSpPr/>
          <p:nvPr/>
        </p:nvSpPr>
        <p:spPr>
          <a:xfrm>
            <a:off x="558800" y="1902172"/>
            <a:ext cx="8763637" cy="774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Thanks to machine learning, email spam filters, convenient text and voice recognition software, reliable web search engines, and safe and efficient autonomous vehicles are available.</a:t>
            </a:r>
          </a:p>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There has also been great progress in medical applications.</a:t>
            </a:r>
          </a:p>
        </p:txBody>
      </p:sp>
      <p:sp>
        <p:nvSpPr>
          <p:cNvPr id="35" name="직사각형 34">
            <a:extLst>
              <a:ext uri="{FF2B5EF4-FFF2-40B4-BE49-F238E27FC236}">
                <a16:creationId xmlns:a16="http://schemas.microsoft.com/office/drawing/2014/main" xmlns="" id="{B645969B-7651-46DC-B495-4C0D67913121}"/>
              </a:ext>
            </a:extLst>
          </p:cNvPr>
          <p:cNvSpPr/>
          <p:nvPr/>
        </p:nvSpPr>
        <p:spPr>
          <a:xfrm>
            <a:off x="558800" y="4047883"/>
            <a:ext cx="8763637"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Deep learning predicted the 3D protein structure, surpassing the performance of physics-based methods for the first time. </a:t>
            </a:r>
          </a:p>
        </p:txBody>
      </p:sp>
    </p:spTree>
    <p:custDataLst>
      <p:tags r:id="rId1"/>
    </p:custDataLst>
    <p:extLst>
      <p:ext uri="{BB962C8B-B14F-4D97-AF65-F5344CB8AC3E}">
        <p14:creationId xmlns:p14="http://schemas.microsoft.com/office/powerpoint/2010/main" val="18322107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7" name="그룹 146"/>
          <p:cNvGrpSpPr/>
          <p:nvPr/>
        </p:nvGrpSpPr>
        <p:grpSpPr>
          <a:xfrm>
            <a:off x="631821" y="2204864"/>
            <a:ext cx="8763280" cy="3539522"/>
            <a:chOff x="1383543" y="2641035"/>
            <a:chExt cx="7928605" cy="3202395"/>
          </a:xfrm>
        </p:grpSpPr>
        <p:cxnSp>
          <p:nvCxnSpPr>
            <p:cNvPr id="148" name="직선 연결선 137">
              <a:extLst>
                <a:ext uri="{FF2B5EF4-FFF2-40B4-BE49-F238E27FC236}">
                  <a16:creationId xmlns:a16="http://schemas.microsoft.com/office/drawing/2014/main" xmlns="" id="{86E17DAB-624B-4CEC-A552-BF0778FAEBA1}"/>
                </a:ext>
              </a:extLst>
            </p:cNvPr>
            <p:cNvCxnSpPr/>
            <p:nvPr/>
          </p:nvCxnSpPr>
          <p:spPr>
            <a:xfrm flipV="1">
              <a:off x="4908955" y="2930941"/>
              <a:ext cx="0" cy="1673444"/>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9" name="직선 연결선 138">
              <a:extLst>
                <a:ext uri="{FF2B5EF4-FFF2-40B4-BE49-F238E27FC236}">
                  <a16:creationId xmlns:a16="http://schemas.microsoft.com/office/drawing/2014/main" xmlns="" id="{E075EFB1-EFA7-4B7B-A30C-13B4654CB9B4}"/>
                </a:ext>
              </a:extLst>
            </p:cNvPr>
            <p:cNvCxnSpPr/>
            <p:nvPr/>
          </p:nvCxnSpPr>
          <p:spPr>
            <a:xfrm>
              <a:off x="3563280" y="2917995"/>
              <a:ext cx="0" cy="247911"/>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0" name="직선 연결선 139">
              <a:extLst>
                <a:ext uri="{FF2B5EF4-FFF2-40B4-BE49-F238E27FC236}">
                  <a16:creationId xmlns:a16="http://schemas.microsoft.com/office/drawing/2014/main" xmlns="" id="{DBAFF400-851C-4187-8D41-FA45BFA0D833}"/>
                </a:ext>
              </a:extLst>
            </p:cNvPr>
            <p:cNvCxnSpPr/>
            <p:nvPr/>
          </p:nvCxnSpPr>
          <p:spPr>
            <a:xfrm>
              <a:off x="6254631" y="2917995"/>
              <a:ext cx="0" cy="247911"/>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1" name="직선 연결선 140">
              <a:extLst>
                <a:ext uri="{FF2B5EF4-FFF2-40B4-BE49-F238E27FC236}">
                  <a16:creationId xmlns:a16="http://schemas.microsoft.com/office/drawing/2014/main" xmlns="" id="{C1A2F2B0-3ACA-4024-AC4E-A1A3EA3C3F24}"/>
                </a:ext>
              </a:extLst>
            </p:cNvPr>
            <p:cNvCxnSpPr/>
            <p:nvPr/>
          </p:nvCxnSpPr>
          <p:spPr>
            <a:xfrm>
              <a:off x="3563280" y="3165906"/>
              <a:ext cx="2691351"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2" name="직선 연결선 142">
              <a:extLst>
                <a:ext uri="{FF2B5EF4-FFF2-40B4-BE49-F238E27FC236}">
                  <a16:creationId xmlns:a16="http://schemas.microsoft.com/office/drawing/2014/main" xmlns="" id="{EA56C789-A066-436B-903F-A6835EB76906}"/>
                </a:ext>
              </a:extLst>
            </p:cNvPr>
            <p:cNvCxnSpPr/>
            <p:nvPr/>
          </p:nvCxnSpPr>
          <p:spPr>
            <a:xfrm>
              <a:off x="2893298" y="3887306"/>
              <a:ext cx="4109842" cy="1363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153" name="그룹 152"/>
            <p:cNvGrpSpPr/>
            <p:nvPr/>
          </p:nvGrpSpPr>
          <p:grpSpPr>
            <a:xfrm>
              <a:off x="4375201" y="3354206"/>
              <a:ext cx="1080000" cy="1080000"/>
              <a:chOff x="4487437" y="3354206"/>
              <a:chExt cx="1080000" cy="1080000"/>
            </a:xfrm>
          </p:grpSpPr>
          <p:sp>
            <p:nvSpPr>
              <p:cNvPr id="205" name="타원 184">
                <a:extLst>
                  <a:ext uri="{FF2B5EF4-FFF2-40B4-BE49-F238E27FC236}">
                    <a16:creationId xmlns:a16="http://schemas.microsoft.com/office/drawing/2014/main" xmlns="" id="{6F1146B1-92C3-43E0-87C0-25BE24DA0ABA}"/>
                  </a:ext>
                </a:extLst>
              </p:cNvPr>
              <p:cNvSpPr/>
              <p:nvPr/>
            </p:nvSpPr>
            <p:spPr>
              <a:xfrm>
                <a:off x="4487437" y="3354206"/>
                <a:ext cx="1080000" cy="1080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ko-KR" altLang="en-US" sz="2000" u="sng" dirty="0"/>
              </a:p>
            </p:txBody>
          </p:sp>
          <p:sp>
            <p:nvSpPr>
              <p:cNvPr id="206" name="TextBox 205">
                <a:extLst>
                  <a:ext uri="{FF2B5EF4-FFF2-40B4-BE49-F238E27FC236}">
                    <a16:creationId xmlns:a16="http://schemas.microsoft.com/office/drawing/2014/main" xmlns="" id="{C5AECF68-B767-4B74-AAAE-7E347F68A4C3}"/>
                  </a:ext>
                </a:extLst>
              </p:cNvPr>
              <p:cNvSpPr txBox="1"/>
              <p:nvPr/>
            </p:nvSpPr>
            <p:spPr>
              <a:xfrm>
                <a:off x="4508078" y="3768859"/>
                <a:ext cx="1038721" cy="473385"/>
              </a:xfrm>
              <a:prstGeom prst="rect">
                <a:avLst/>
              </a:prstGeom>
              <a:noFill/>
            </p:spPr>
            <p:txBody>
              <a:bodyPr wrap="none" rtlCol="0">
                <a:spAutoFit/>
              </a:bodyPr>
              <a:lstStyle/>
              <a:p>
                <a:pPr algn="ctr"/>
                <a:r>
                  <a:rPr lang="en-US" altLang="ko-KR" sz="1400" dirty="0">
                    <a:solidFill>
                      <a:schemeClr val="bg1"/>
                    </a:solidFill>
                    <a:latin typeface="SamsungOne 700" panose="020B0803030303020204" pitchFamily="34" charset="0"/>
                    <a:ea typeface="SamsungOne 700" panose="020B0803030303020204" pitchFamily="34" charset="0"/>
                  </a:rPr>
                  <a:t>Artificial</a:t>
                </a:r>
              </a:p>
              <a:p>
                <a:pPr algn="ctr"/>
                <a:r>
                  <a:rPr lang="en-US" altLang="ko-KR" sz="1400" dirty="0">
                    <a:solidFill>
                      <a:schemeClr val="bg1"/>
                    </a:solidFill>
                    <a:latin typeface="SamsungOne 700" panose="020B0803030303020204" pitchFamily="34" charset="0"/>
                    <a:ea typeface="SamsungOne 700" panose="020B0803030303020204" pitchFamily="34" charset="0"/>
                  </a:rPr>
                  <a:t>Intelligence</a:t>
                </a:r>
                <a:endParaRPr lang="ko-KR" altLang="en-US" sz="1400" dirty="0">
                  <a:solidFill>
                    <a:schemeClr val="bg1"/>
                  </a:solidFill>
                  <a:latin typeface="SamsungOne 700" panose="020B0803030303020204" pitchFamily="34" charset="0"/>
                </a:endParaRPr>
              </a:p>
            </p:txBody>
          </p:sp>
          <p:pic>
            <p:nvPicPr>
              <p:cNvPr id="207" name="그림 186">
                <a:extLst>
                  <a:ext uri="{FF2B5EF4-FFF2-40B4-BE49-F238E27FC236}">
                    <a16:creationId xmlns:a16="http://schemas.microsoft.com/office/drawing/2014/main" xmlns="" id="{BB5E017B-B9A9-4750-B95A-FAB247E97E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83437" y="3439794"/>
                <a:ext cx="288000" cy="320572"/>
              </a:xfrm>
              <a:prstGeom prst="rect">
                <a:avLst/>
              </a:prstGeom>
            </p:spPr>
          </p:pic>
        </p:grpSp>
        <p:cxnSp>
          <p:nvCxnSpPr>
            <p:cNvPr id="154" name="직선 연결선 148">
              <a:extLst>
                <a:ext uri="{FF2B5EF4-FFF2-40B4-BE49-F238E27FC236}">
                  <a16:creationId xmlns:a16="http://schemas.microsoft.com/office/drawing/2014/main" xmlns="" id="{D24DC5FA-3DF8-4AD2-B62B-C4D32BDBC83B}"/>
                </a:ext>
              </a:extLst>
            </p:cNvPr>
            <p:cNvCxnSpPr/>
            <p:nvPr/>
          </p:nvCxnSpPr>
          <p:spPr>
            <a:xfrm>
              <a:off x="1833543" y="5260086"/>
              <a:ext cx="1895648"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155" name="그룹 154"/>
            <p:cNvGrpSpPr/>
            <p:nvPr/>
          </p:nvGrpSpPr>
          <p:grpSpPr>
            <a:xfrm>
              <a:off x="1383543" y="4613910"/>
              <a:ext cx="2795648" cy="1229520"/>
              <a:chOff x="1383543" y="4613910"/>
              <a:chExt cx="2795648" cy="1229520"/>
            </a:xfrm>
          </p:grpSpPr>
          <p:grpSp>
            <p:nvGrpSpPr>
              <p:cNvPr id="196" name="그룹 195"/>
              <p:cNvGrpSpPr/>
              <p:nvPr/>
            </p:nvGrpSpPr>
            <p:grpSpPr>
              <a:xfrm>
                <a:off x="1383543" y="5260086"/>
                <a:ext cx="900000" cy="583344"/>
                <a:chOff x="1431168" y="5260086"/>
                <a:chExt cx="900000" cy="583344"/>
              </a:xfrm>
            </p:grpSpPr>
            <p:cxnSp>
              <p:nvCxnSpPr>
                <p:cNvPr id="203" name="직선 연결선 146">
                  <a:extLst>
                    <a:ext uri="{FF2B5EF4-FFF2-40B4-BE49-F238E27FC236}">
                      <a16:creationId xmlns:a16="http://schemas.microsoft.com/office/drawing/2014/main" xmlns="" id="{02926BE6-3C9E-4E97-8C55-0B8EACA1310B}"/>
                    </a:ext>
                  </a:extLst>
                </p:cNvPr>
                <p:cNvCxnSpPr/>
                <p:nvPr/>
              </p:nvCxnSpPr>
              <p:spPr>
                <a:xfrm flipV="1">
                  <a:off x="1881168" y="5260086"/>
                  <a:ext cx="0" cy="21600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4" name="모서리가 둥근 직사각형 181">
                  <a:extLst>
                    <a:ext uri="{FF2B5EF4-FFF2-40B4-BE49-F238E27FC236}">
                      <a16:creationId xmlns:a16="http://schemas.microsoft.com/office/drawing/2014/main" xmlns="" id="{08343599-4C50-4949-AB83-DA233349F6C5}"/>
                    </a:ext>
                  </a:extLst>
                </p:cNvPr>
                <p:cNvSpPr/>
                <p:nvPr/>
              </p:nvSpPr>
              <p:spPr>
                <a:xfrm>
                  <a:off x="1431168" y="5375430"/>
                  <a:ext cx="900000" cy="468000"/>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indent="-398463" algn="ct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Deep Learning</a:t>
                  </a:r>
                  <a:endParaRPr lang="ko-KR" altLang="en-US" sz="12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grpSp>
            <p:nvGrpSpPr>
              <p:cNvPr id="197" name="그룹 196"/>
              <p:cNvGrpSpPr/>
              <p:nvPr/>
            </p:nvGrpSpPr>
            <p:grpSpPr>
              <a:xfrm>
                <a:off x="2331367" y="4613910"/>
                <a:ext cx="900000" cy="1229520"/>
                <a:chOff x="2331367" y="4613910"/>
                <a:chExt cx="900000" cy="1229520"/>
              </a:xfrm>
            </p:grpSpPr>
            <p:cxnSp>
              <p:nvCxnSpPr>
                <p:cNvPr id="201" name="직선 연결선 144">
                  <a:extLst>
                    <a:ext uri="{FF2B5EF4-FFF2-40B4-BE49-F238E27FC236}">
                      <a16:creationId xmlns:a16="http://schemas.microsoft.com/office/drawing/2014/main" xmlns="" id="{F117AB5A-BB99-4454-84CF-667E6E62D5B2}"/>
                    </a:ext>
                  </a:extLst>
                </p:cNvPr>
                <p:cNvCxnSpPr/>
                <p:nvPr/>
              </p:nvCxnSpPr>
              <p:spPr>
                <a:xfrm>
                  <a:off x="2781367" y="4613910"/>
                  <a:ext cx="0" cy="1027245"/>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2" name="모서리가 둥근 직사각형 182">
                  <a:extLst>
                    <a:ext uri="{FF2B5EF4-FFF2-40B4-BE49-F238E27FC236}">
                      <a16:creationId xmlns:a16="http://schemas.microsoft.com/office/drawing/2014/main" xmlns="" id="{53093E5F-B1A3-48A7-8C60-D69B07947F5C}"/>
                    </a:ext>
                  </a:extLst>
                </p:cNvPr>
                <p:cNvSpPr/>
                <p:nvPr/>
              </p:nvSpPr>
              <p:spPr>
                <a:xfrm>
                  <a:off x="2331367" y="5375430"/>
                  <a:ext cx="900000" cy="468000"/>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Unsupervised</a:t>
                  </a:r>
                  <a:endParaRPr lang="ko-KR" altLang="en-US" sz="12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grpSp>
            <p:nvGrpSpPr>
              <p:cNvPr id="198" name="그룹 197"/>
              <p:cNvGrpSpPr/>
              <p:nvPr/>
            </p:nvGrpSpPr>
            <p:grpSpPr>
              <a:xfrm>
                <a:off x="3279191" y="5260086"/>
                <a:ext cx="900000" cy="583344"/>
                <a:chOff x="3231566" y="5260086"/>
                <a:chExt cx="900000" cy="583344"/>
              </a:xfrm>
            </p:grpSpPr>
            <p:cxnSp>
              <p:nvCxnSpPr>
                <p:cNvPr id="199" name="직선 연결선 147">
                  <a:extLst>
                    <a:ext uri="{FF2B5EF4-FFF2-40B4-BE49-F238E27FC236}">
                      <a16:creationId xmlns:a16="http://schemas.microsoft.com/office/drawing/2014/main" xmlns="" id="{C98A0165-E95B-49D0-BE83-279D85BAB2BC}"/>
                    </a:ext>
                  </a:extLst>
                </p:cNvPr>
                <p:cNvCxnSpPr/>
                <p:nvPr/>
              </p:nvCxnSpPr>
              <p:spPr>
                <a:xfrm flipV="1">
                  <a:off x="3681566" y="5260086"/>
                  <a:ext cx="0" cy="21600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0" name="모서리가 둥근 직사각형 183">
                  <a:extLst>
                    <a:ext uri="{FF2B5EF4-FFF2-40B4-BE49-F238E27FC236}">
                      <a16:creationId xmlns:a16="http://schemas.microsoft.com/office/drawing/2014/main" xmlns="" id="{A36019CB-68AF-4C9A-A53A-39D380E31752}"/>
                    </a:ext>
                  </a:extLst>
                </p:cNvPr>
                <p:cNvSpPr/>
                <p:nvPr/>
              </p:nvSpPr>
              <p:spPr>
                <a:xfrm>
                  <a:off x="3231566" y="5375430"/>
                  <a:ext cx="900000" cy="468000"/>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indent="-398463" algn="ct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Supervised</a:t>
                  </a:r>
                  <a:endParaRPr lang="ko-KR" altLang="en-US" sz="12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grpSp>
        <p:sp>
          <p:nvSpPr>
            <p:cNvPr id="156" name="모서리가 둥근 직사각형 156">
              <a:extLst>
                <a:ext uri="{FF2B5EF4-FFF2-40B4-BE49-F238E27FC236}">
                  <a16:creationId xmlns:a16="http://schemas.microsoft.com/office/drawing/2014/main" xmlns="" id="{2902E6AF-DF71-4E34-8496-7AABFF17C98B}"/>
                </a:ext>
              </a:extLst>
            </p:cNvPr>
            <p:cNvSpPr/>
            <p:nvPr/>
          </p:nvSpPr>
          <p:spPr>
            <a:xfrm>
              <a:off x="1791367" y="4775417"/>
              <a:ext cx="1980000" cy="360000"/>
            </a:xfrm>
            <a:prstGeom prst="roundRect">
              <a:avLst/>
            </a:prstGeom>
            <a:solidFill>
              <a:schemeClr val="accent3">
                <a:lumMod val="75000"/>
              </a:schemeClr>
            </a:solid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200" dirty="0">
                  <a:solidFill>
                    <a:schemeClr val="bg1"/>
                  </a:solidFill>
                  <a:latin typeface="SamsungOne 700" panose="020B0803030303020204" pitchFamily="34" charset="0"/>
                  <a:ea typeface="SamsungOne 700" panose="020B0803030303020204" pitchFamily="34" charset="0"/>
                </a:rPr>
                <a:t>Machine Learning</a:t>
              </a:r>
              <a:endParaRPr lang="ko-KR" altLang="en-US" sz="1200" dirty="0">
                <a:solidFill>
                  <a:schemeClr val="bg1"/>
                </a:solidFill>
                <a:latin typeface="SamsungOne 700" panose="020B0803030303020204" pitchFamily="34" charset="0"/>
                <a:ea typeface="SamsungOne 700" panose="020B0803030303020204" pitchFamily="34" charset="0"/>
              </a:endParaRPr>
            </a:p>
          </p:txBody>
        </p:sp>
        <p:cxnSp>
          <p:nvCxnSpPr>
            <p:cNvPr id="157" name="직선 연결선 145">
              <a:extLst>
                <a:ext uri="{FF2B5EF4-FFF2-40B4-BE49-F238E27FC236}">
                  <a16:creationId xmlns:a16="http://schemas.microsoft.com/office/drawing/2014/main" xmlns="" id="{003C04B9-11B6-48EC-B65A-51804B71DBF7}"/>
                </a:ext>
              </a:extLst>
            </p:cNvPr>
            <p:cNvCxnSpPr/>
            <p:nvPr/>
          </p:nvCxnSpPr>
          <p:spPr>
            <a:xfrm>
              <a:off x="6974524" y="4613910"/>
              <a:ext cx="0" cy="94579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158" name="그룹 157"/>
            <p:cNvGrpSpPr/>
            <p:nvPr/>
          </p:nvGrpSpPr>
          <p:grpSpPr>
            <a:xfrm>
              <a:off x="4636900" y="5260086"/>
              <a:ext cx="4675248" cy="583344"/>
              <a:chOff x="4655950" y="5260086"/>
              <a:chExt cx="4675248" cy="583344"/>
            </a:xfrm>
          </p:grpSpPr>
          <p:cxnSp>
            <p:nvCxnSpPr>
              <p:cNvPr id="182" name="직선 연결선 154">
                <a:extLst>
                  <a:ext uri="{FF2B5EF4-FFF2-40B4-BE49-F238E27FC236}">
                    <a16:creationId xmlns:a16="http://schemas.microsoft.com/office/drawing/2014/main" xmlns="" id="{BA4D7030-25FF-4733-9640-72BDC28D5D2F}"/>
                  </a:ext>
                </a:extLst>
              </p:cNvPr>
              <p:cNvCxnSpPr/>
              <p:nvPr/>
            </p:nvCxnSpPr>
            <p:spPr>
              <a:xfrm>
                <a:off x="5105950" y="5260086"/>
                <a:ext cx="3775248"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183" name="그룹 182"/>
              <p:cNvGrpSpPr/>
              <p:nvPr/>
            </p:nvGrpSpPr>
            <p:grpSpPr>
              <a:xfrm>
                <a:off x="4655950" y="5260086"/>
                <a:ext cx="900000" cy="583344"/>
                <a:chOff x="4941700" y="5260086"/>
                <a:chExt cx="900000" cy="583344"/>
              </a:xfrm>
            </p:grpSpPr>
            <p:cxnSp>
              <p:nvCxnSpPr>
                <p:cNvPr id="194" name="직선 연결선 150">
                  <a:extLst>
                    <a:ext uri="{FF2B5EF4-FFF2-40B4-BE49-F238E27FC236}">
                      <a16:creationId xmlns:a16="http://schemas.microsoft.com/office/drawing/2014/main" xmlns="" id="{AF633C5B-5A51-40B8-A2C0-D8128F7D281E}"/>
                    </a:ext>
                  </a:extLst>
                </p:cNvPr>
                <p:cNvCxnSpPr/>
                <p:nvPr/>
              </p:nvCxnSpPr>
              <p:spPr>
                <a:xfrm flipV="1">
                  <a:off x="5391700" y="5260086"/>
                  <a:ext cx="0" cy="21600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5" name="모서리가 둥근 직사각형 176">
                  <a:extLst>
                    <a:ext uri="{FF2B5EF4-FFF2-40B4-BE49-F238E27FC236}">
                      <a16:creationId xmlns:a16="http://schemas.microsoft.com/office/drawing/2014/main" xmlns="" id="{DF56B4B9-AD4E-4A65-B445-B5D3F5EE8FD2}"/>
                    </a:ext>
                  </a:extLst>
                </p:cNvPr>
                <p:cNvSpPr/>
                <p:nvPr/>
              </p:nvSpPr>
              <p:spPr>
                <a:xfrm>
                  <a:off x="4941700" y="5375430"/>
                  <a:ext cx="900000" cy="46800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indent="-398463" algn="ct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Text Generation</a:t>
                  </a:r>
                  <a:endParaRPr lang="ko-KR" altLang="en-US" sz="12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grpSp>
            <p:nvGrpSpPr>
              <p:cNvPr id="184" name="그룹 183"/>
              <p:cNvGrpSpPr/>
              <p:nvPr/>
            </p:nvGrpSpPr>
            <p:grpSpPr>
              <a:xfrm>
                <a:off x="5599762" y="5260086"/>
                <a:ext cx="900000" cy="583344"/>
                <a:chOff x="5806931" y="5260086"/>
                <a:chExt cx="900000" cy="583344"/>
              </a:xfrm>
            </p:grpSpPr>
            <p:cxnSp>
              <p:nvCxnSpPr>
                <p:cNvPr id="192" name="직선 연결선 151">
                  <a:extLst>
                    <a:ext uri="{FF2B5EF4-FFF2-40B4-BE49-F238E27FC236}">
                      <a16:creationId xmlns:a16="http://schemas.microsoft.com/office/drawing/2014/main" xmlns="" id="{ED9F69E4-077D-4D5B-AA82-39CEFAC78E25}"/>
                    </a:ext>
                  </a:extLst>
                </p:cNvPr>
                <p:cNvCxnSpPr/>
                <p:nvPr/>
              </p:nvCxnSpPr>
              <p:spPr>
                <a:xfrm flipV="1">
                  <a:off x="6256931" y="5260086"/>
                  <a:ext cx="0" cy="21600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3" name="모서리가 둥근 직사각형 177">
                  <a:extLst>
                    <a:ext uri="{FF2B5EF4-FFF2-40B4-BE49-F238E27FC236}">
                      <a16:creationId xmlns:a16="http://schemas.microsoft.com/office/drawing/2014/main" xmlns="" id="{ABE2B6FA-A651-486F-AB22-07CF49CD3B14}"/>
                    </a:ext>
                  </a:extLst>
                </p:cNvPr>
                <p:cNvSpPr/>
                <p:nvPr/>
              </p:nvSpPr>
              <p:spPr>
                <a:xfrm>
                  <a:off x="5806931" y="5375430"/>
                  <a:ext cx="900000" cy="46800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indent="-398463" algn="ct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Question Answering</a:t>
                  </a:r>
                  <a:endParaRPr lang="ko-KR" altLang="en-US" sz="12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grpSp>
            <p:nvGrpSpPr>
              <p:cNvPr id="185" name="그룹 184"/>
              <p:cNvGrpSpPr/>
              <p:nvPr/>
            </p:nvGrpSpPr>
            <p:grpSpPr>
              <a:xfrm>
                <a:off x="7487386" y="5260086"/>
                <a:ext cx="900000" cy="583344"/>
                <a:chOff x="7537393" y="5260086"/>
                <a:chExt cx="900000" cy="583344"/>
              </a:xfrm>
            </p:grpSpPr>
            <p:cxnSp>
              <p:nvCxnSpPr>
                <p:cNvPr id="190" name="직선 연결선 152">
                  <a:extLst>
                    <a:ext uri="{FF2B5EF4-FFF2-40B4-BE49-F238E27FC236}">
                      <a16:creationId xmlns:a16="http://schemas.microsoft.com/office/drawing/2014/main" xmlns="" id="{05EFD84E-D943-47DC-BBF5-08FC715E5279}"/>
                    </a:ext>
                  </a:extLst>
                </p:cNvPr>
                <p:cNvCxnSpPr/>
                <p:nvPr/>
              </p:nvCxnSpPr>
              <p:spPr>
                <a:xfrm flipV="1">
                  <a:off x="7987393" y="5260086"/>
                  <a:ext cx="0" cy="21600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1" name="모서리가 둥근 직사각형 179">
                  <a:extLst>
                    <a:ext uri="{FF2B5EF4-FFF2-40B4-BE49-F238E27FC236}">
                      <a16:creationId xmlns:a16="http://schemas.microsoft.com/office/drawing/2014/main" xmlns="" id="{A42FA808-EE73-4AF6-8089-81298ACB033F}"/>
                    </a:ext>
                  </a:extLst>
                </p:cNvPr>
                <p:cNvSpPr/>
                <p:nvPr/>
              </p:nvSpPr>
              <p:spPr>
                <a:xfrm>
                  <a:off x="7537393" y="5375430"/>
                  <a:ext cx="900000" cy="46800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indent="-398463" algn="ct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Classification</a:t>
                  </a:r>
                  <a:endParaRPr lang="ko-KR" altLang="en-US" sz="12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grpSp>
            <p:nvGrpSpPr>
              <p:cNvPr id="186" name="그룹 185"/>
              <p:cNvGrpSpPr/>
              <p:nvPr/>
            </p:nvGrpSpPr>
            <p:grpSpPr>
              <a:xfrm>
                <a:off x="8431198" y="5260086"/>
                <a:ext cx="900000" cy="583344"/>
                <a:chOff x="8402623" y="5260086"/>
                <a:chExt cx="900000" cy="583344"/>
              </a:xfrm>
            </p:grpSpPr>
            <p:cxnSp>
              <p:nvCxnSpPr>
                <p:cNvPr id="188" name="직선 연결선 153">
                  <a:extLst>
                    <a:ext uri="{FF2B5EF4-FFF2-40B4-BE49-F238E27FC236}">
                      <a16:creationId xmlns:a16="http://schemas.microsoft.com/office/drawing/2014/main" xmlns="" id="{A150E9BD-F748-4992-B3C7-80A053D2187E}"/>
                    </a:ext>
                  </a:extLst>
                </p:cNvPr>
                <p:cNvCxnSpPr/>
                <p:nvPr/>
              </p:nvCxnSpPr>
              <p:spPr>
                <a:xfrm flipV="1">
                  <a:off x="8852623" y="5260086"/>
                  <a:ext cx="0" cy="21600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9" name="모서리가 둥근 직사각형 180">
                  <a:extLst>
                    <a:ext uri="{FF2B5EF4-FFF2-40B4-BE49-F238E27FC236}">
                      <a16:creationId xmlns:a16="http://schemas.microsoft.com/office/drawing/2014/main" xmlns="" id="{ADC55C92-0D03-4EC0-B768-16D4DA1A2119}"/>
                    </a:ext>
                  </a:extLst>
                </p:cNvPr>
                <p:cNvSpPr/>
                <p:nvPr/>
              </p:nvSpPr>
              <p:spPr>
                <a:xfrm>
                  <a:off x="8402623" y="5375430"/>
                  <a:ext cx="900000" cy="46800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Machine Translation</a:t>
                  </a:r>
                  <a:endParaRPr lang="ko-KR" altLang="en-US" sz="1200" dirty="0">
                    <a:solidFill>
                      <a:schemeClr val="tx1">
                        <a:lumMod val="75000"/>
                        <a:lumOff val="25000"/>
                      </a:schemeClr>
                    </a:solidFill>
                    <a:latin typeface="SamsungOne 400" panose="020B0503030303020204" pitchFamily="34" charset="0"/>
                  </a:endParaRPr>
                </a:p>
              </p:txBody>
            </p:sp>
          </p:grpSp>
          <p:sp>
            <p:nvSpPr>
              <p:cNvPr id="187" name="모서리가 둥근 직사각형 178">
                <a:extLst>
                  <a:ext uri="{FF2B5EF4-FFF2-40B4-BE49-F238E27FC236}">
                    <a16:creationId xmlns:a16="http://schemas.microsoft.com/office/drawing/2014/main" xmlns="" id="{D08FCEFB-2DBD-4372-A25F-B89DCEAD0825}"/>
                  </a:ext>
                </a:extLst>
              </p:cNvPr>
              <p:cNvSpPr/>
              <p:nvPr/>
            </p:nvSpPr>
            <p:spPr>
              <a:xfrm>
                <a:off x="6543574" y="5375430"/>
                <a:ext cx="900000" cy="46800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indent="-398463" algn="ct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Content Extraction</a:t>
                </a:r>
                <a:endParaRPr lang="ko-KR" altLang="en-US" sz="12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sp>
          <p:nvSpPr>
            <p:cNvPr id="159" name="모서리가 둥근 직사각형 157">
              <a:extLst>
                <a:ext uri="{FF2B5EF4-FFF2-40B4-BE49-F238E27FC236}">
                  <a16:creationId xmlns:a16="http://schemas.microsoft.com/office/drawing/2014/main" xmlns="" id="{11FB858F-2811-4787-AB98-13E7EA451D65}"/>
                </a:ext>
              </a:extLst>
            </p:cNvPr>
            <p:cNvSpPr/>
            <p:nvPr/>
          </p:nvSpPr>
          <p:spPr>
            <a:xfrm>
              <a:off x="5984524" y="4775417"/>
              <a:ext cx="1980000" cy="360000"/>
            </a:xfrm>
            <a:prstGeom prst="roundRect">
              <a:avLst/>
            </a:prstGeom>
            <a:solidFill>
              <a:schemeClr val="tx2">
                <a:lumMod val="60000"/>
                <a:lumOff val="40000"/>
              </a:schemeClr>
            </a:solid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200" dirty="0">
                  <a:solidFill>
                    <a:schemeClr val="bg1"/>
                  </a:solidFill>
                  <a:latin typeface="SamsungOne 700" panose="020B0803030303020204" pitchFamily="34" charset="0"/>
                  <a:ea typeface="SamsungOne 700" panose="020B0803030303020204" pitchFamily="34" charset="0"/>
                </a:rPr>
                <a:t>Natural Language Processing</a:t>
              </a:r>
              <a:endParaRPr lang="ko-KR" altLang="en-US" sz="1200" dirty="0">
                <a:solidFill>
                  <a:schemeClr val="bg1"/>
                </a:solidFill>
                <a:latin typeface="SamsungOne 700" panose="020B0803030303020204" pitchFamily="34" charset="0"/>
                <a:ea typeface="SamsungOne 700" panose="020B0803030303020204" pitchFamily="34" charset="0"/>
              </a:endParaRPr>
            </a:p>
          </p:txBody>
        </p:sp>
        <p:cxnSp>
          <p:nvCxnSpPr>
            <p:cNvPr id="160" name="직선 연결선 158">
              <a:extLst>
                <a:ext uri="{FF2B5EF4-FFF2-40B4-BE49-F238E27FC236}">
                  <a16:creationId xmlns:a16="http://schemas.microsoft.com/office/drawing/2014/main" xmlns="" id="{E32C2AD5-7980-461B-80CD-1B6BA8610341}"/>
                </a:ext>
              </a:extLst>
            </p:cNvPr>
            <p:cNvCxnSpPr/>
            <p:nvPr/>
          </p:nvCxnSpPr>
          <p:spPr>
            <a:xfrm>
              <a:off x="2782418" y="4613910"/>
              <a:ext cx="4189882"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161" name="그룹 160"/>
            <p:cNvGrpSpPr/>
            <p:nvPr/>
          </p:nvGrpSpPr>
          <p:grpSpPr>
            <a:xfrm>
              <a:off x="5893598" y="3474562"/>
              <a:ext cx="2537329" cy="839288"/>
              <a:chOff x="5893598" y="3474562"/>
              <a:chExt cx="2537329" cy="839288"/>
            </a:xfrm>
          </p:grpSpPr>
          <p:grpSp>
            <p:nvGrpSpPr>
              <p:cNvPr id="174" name="그룹 67">
                <a:extLst>
                  <a:ext uri="{FF2B5EF4-FFF2-40B4-BE49-F238E27FC236}">
                    <a16:creationId xmlns:a16="http://schemas.microsoft.com/office/drawing/2014/main" xmlns="" id="{0915AAC5-7625-4FEC-BF50-0FC1530526AD}"/>
                  </a:ext>
                </a:extLst>
              </p:cNvPr>
              <p:cNvGrpSpPr/>
              <p:nvPr/>
            </p:nvGrpSpPr>
            <p:grpSpPr>
              <a:xfrm>
                <a:off x="6997699" y="3657912"/>
                <a:ext cx="221441" cy="472588"/>
                <a:chOff x="7213345" y="3592581"/>
                <a:chExt cx="221441" cy="472588"/>
              </a:xfrm>
            </p:grpSpPr>
            <p:cxnSp>
              <p:nvCxnSpPr>
                <p:cNvPr id="179" name="직선 연결선 166">
                  <a:extLst>
                    <a:ext uri="{FF2B5EF4-FFF2-40B4-BE49-F238E27FC236}">
                      <a16:creationId xmlns:a16="http://schemas.microsoft.com/office/drawing/2014/main" xmlns="" id="{F34C5E83-A4F4-47D8-A7AC-F70D5579A698}"/>
                    </a:ext>
                  </a:extLst>
                </p:cNvPr>
                <p:cNvCxnSpPr/>
                <p:nvPr/>
              </p:nvCxnSpPr>
              <p:spPr>
                <a:xfrm flipH="1">
                  <a:off x="7218786" y="3592581"/>
                  <a:ext cx="216000"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0" name="직선 연결선 167">
                  <a:extLst>
                    <a:ext uri="{FF2B5EF4-FFF2-40B4-BE49-F238E27FC236}">
                      <a16:creationId xmlns:a16="http://schemas.microsoft.com/office/drawing/2014/main" xmlns="" id="{88E9DEEA-B4C4-42CB-A26E-B793294A9BE8}"/>
                    </a:ext>
                  </a:extLst>
                </p:cNvPr>
                <p:cNvCxnSpPr/>
                <p:nvPr/>
              </p:nvCxnSpPr>
              <p:spPr>
                <a:xfrm flipH="1">
                  <a:off x="7218786" y="4065169"/>
                  <a:ext cx="216000"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1" name="직선 연결선 168">
                  <a:extLst>
                    <a:ext uri="{FF2B5EF4-FFF2-40B4-BE49-F238E27FC236}">
                      <a16:creationId xmlns:a16="http://schemas.microsoft.com/office/drawing/2014/main" xmlns="" id="{62C6E425-DF14-4F3B-884F-D0CD861FE589}"/>
                    </a:ext>
                  </a:extLst>
                </p:cNvPr>
                <p:cNvCxnSpPr/>
                <p:nvPr/>
              </p:nvCxnSpPr>
              <p:spPr>
                <a:xfrm flipH="1">
                  <a:off x="7213345" y="3592581"/>
                  <a:ext cx="0" cy="472588"/>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sp>
            <p:nvSpPr>
              <p:cNvPr id="175" name="모서리가 둥근 직사각형 162">
                <a:extLst>
                  <a:ext uri="{FF2B5EF4-FFF2-40B4-BE49-F238E27FC236}">
                    <a16:creationId xmlns:a16="http://schemas.microsoft.com/office/drawing/2014/main" xmlns="" id="{73528427-AF76-4611-A935-CD6C89596150}"/>
                  </a:ext>
                </a:extLst>
              </p:cNvPr>
              <p:cNvSpPr/>
              <p:nvPr/>
            </p:nvSpPr>
            <p:spPr>
              <a:xfrm>
                <a:off x="5893598" y="3714206"/>
                <a:ext cx="900000" cy="360000"/>
              </a:xfrm>
              <a:prstGeom prst="round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200" dirty="0">
                    <a:solidFill>
                      <a:srgbClr val="193EB0"/>
                    </a:solidFill>
                    <a:latin typeface="SamsungOne 700" panose="020B0803030303020204" pitchFamily="34" charset="0"/>
                    <a:ea typeface="SamsungOne 700" panose="020B0803030303020204" pitchFamily="34" charset="0"/>
                  </a:rPr>
                  <a:t>Vision</a:t>
                </a:r>
                <a:endParaRPr lang="ko-KR" altLang="en-US" sz="1200" dirty="0">
                  <a:solidFill>
                    <a:srgbClr val="193EB0"/>
                  </a:solidFill>
                  <a:latin typeface="SamsungOne 700" panose="020B0803030303020204" pitchFamily="34" charset="0"/>
                  <a:ea typeface="SamsungOne 700" panose="020B0803030303020204" pitchFamily="34" charset="0"/>
                </a:endParaRPr>
              </a:p>
            </p:txBody>
          </p:sp>
          <p:grpSp>
            <p:nvGrpSpPr>
              <p:cNvPr id="176" name="그룹 163">
                <a:extLst>
                  <a:ext uri="{FF2B5EF4-FFF2-40B4-BE49-F238E27FC236}">
                    <a16:creationId xmlns:a16="http://schemas.microsoft.com/office/drawing/2014/main" xmlns="" id="{55BB7C10-CAC5-47E7-A86D-2299C18A5165}"/>
                  </a:ext>
                </a:extLst>
              </p:cNvPr>
              <p:cNvGrpSpPr/>
              <p:nvPr/>
            </p:nvGrpSpPr>
            <p:grpSpPr>
              <a:xfrm>
                <a:off x="7170927" y="3474562"/>
                <a:ext cx="1260000" cy="839288"/>
                <a:chOff x="7439532" y="3282529"/>
                <a:chExt cx="792000" cy="839288"/>
              </a:xfrm>
              <a:solidFill>
                <a:schemeClr val="bg1">
                  <a:lumMod val="95000"/>
                </a:schemeClr>
              </a:solidFill>
            </p:grpSpPr>
            <p:sp>
              <p:nvSpPr>
                <p:cNvPr id="177" name="모서리가 둥근 직사각형 164">
                  <a:extLst>
                    <a:ext uri="{FF2B5EF4-FFF2-40B4-BE49-F238E27FC236}">
                      <a16:creationId xmlns:a16="http://schemas.microsoft.com/office/drawing/2014/main" xmlns="" id="{632E6118-40F9-4F75-8E95-D2D2E6C7B6D0}"/>
                    </a:ext>
                  </a:extLst>
                </p:cNvPr>
                <p:cNvSpPr/>
                <p:nvPr/>
              </p:nvSpPr>
              <p:spPr>
                <a:xfrm>
                  <a:off x="7439532" y="3282529"/>
                  <a:ext cx="792000" cy="360000"/>
                </a:xfrm>
                <a:prstGeom prst="roundRect">
                  <a:avLst/>
                </a:prstGeom>
                <a:grp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Image Recognition</a:t>
                  </a:r>
                  <a:endParaRPr lang="ko-KR" altLang="en-US" sz="3600" dirty="0"/>
                </a:p>
              </p:txBody>
            </p:sp>
            <p:sp>
              <p:nvSpPr>
                <p:cNvPr id="178" name="모서리가 둥근 직사각형 165">
                  <a:extLst>
                    <a:ext uri="{FF2B5EF4-FFF2-40B4-BE49-F238E27FC236}">
                      <a16:creationId xmlns:a16="http://schemas.microsoft.com/office/drawing/2014/main" xmlns="" id="{F357E6F6-7F41-4DA7-A139-1B98B5F1B18F}"/>
                    </a:ext>
                  </a:extLst>
                </p:cNvPr>
                <p:cNvSpPr/>
                <p:nvPr/>
              </p:nvSpPr>
              <p:spPr>
                <a:xfrm>
                  <a:off x="7439532" y="3761817"/>
                  <a:ext cx="792000" cy="360000"/>
                </a:xfrm>
                <a:prstGeom prst="roundRect">
                  <a:avLst/>
                </a:prstGeom>
                <a:grp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Machine Vision</a:t>
                  </a:r>
                  <a:endParaRPr lang="ko-KR" altLang="en-US" sz="3600" dirty="0">
                    <a:latin typeface="SamsungOne 400" panose="020B0503030303020204" pitchFamily="34" charset="0"/>
                  </a:endParaRPr>
                </a:p>
              </p:txBody>
            </p:sp>
          </p:grpSp>
        </p:grpSp>
        <p:grpSp>
          <p:nvGrpSpPr>
            <p:cNvPr id="162" name="그룹 161"/>
            <p:cNvGrpSpPr/>
            <p:nvPr/>
          </p:nvGrpSpPr>
          <p:grpSpPr>
            <a:xfrm>
              <a:off x="1516134" y="3474562"/>
              <a:ext cx="2420670" cy="839288"/>
              <a:chOff x="1516134" y="3474562"/>
              <a:chExt cx="2420670" cy="839288"/>
            </a:xfrm>
          </p:grpSpPr>
          <p:sp>
            <p:nvSpPr>
              <p:cNvPr id="166" name="모서리가 둥근 직사각형 173">
                <a:extLst>
                  <a:ext uri="{FF2B5EF4-FFF2-40B4-BE49-F238E27FC236}">
                    <a16:creationId xmlns:a16="http://schemas.microsoft.com/office/drawing/2014/main" xmlns="" id="{6941C1E9-362A-44CE-B29C-1F8E37E71210}"/>
                  </a:ext>
                </a:extLst>
              </p:cNvPr>
              <p:cNvSpPr/>
              <p:nvPr/>
            </p:nvSpPr>
            <p:spPr>
              <a:xfrm>
                <a:off x="3036804" y="3714206"/>
                <a:ext cx="900000" cy="360000"/>
              </a:xfrm>
              <a:prstGeom prst="round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200" dirty="0">
                    <a:solidFill>
                      <a:srgbClr val="193EB0"/>
                    </a:solidFill>
                    <a:latin typeface="SamsungOne 700" panose="020B0803030303020204" pitchFamily="34" charset="0"/>
                    <a:ea typeface="SamsungOne 700" panose="020B0803030303020204" pitchFamily="34" charset="0"/>
                  </a:rPr>
                  <a:t>Speech</a:t>
                </a:r>
                <a:endParaRPr lang="ko-KR" altLang="en-US" sz="1200" dirty="0">
                  <a:solidFill>
                    <a:srgbClr val="193EB0"/>
                  </a:solidFill>
                  <a:latin typeface="SamsungOne 700" panose="020B0803030303020204" pitchFamily="34" charset="0"/>
                  <a:ea typeface="SamsungOne 700" panose="020B0803030303020204" pitchFamily="34" charset="0"/>
                </a:endParaRPr>
              </a:p>
            </p:txBody>
          </p:sp>
          <p:grpSp>
            <p:nvGrpSpPr>
              <p:cNvPr id="167" name="그룹 66">
                <a:extLst>
                  <a:ext uri="{FF2B5EF4-FFF2-40B4-BE49-F238E27FC236}">
                    <a16:creationId xmlns:a16="http://schemas.microsoft.com/office/drawing/2014/main" xmlns="" id="{83D44B8A-1A85-4962-A30D-1D0B0D390FCA}"/>
                  </a:ext>
                </a:extLst>
              </p:cNvPr>
              <p:cNvGrpSpPr/>
              <p:nvPr/>
            </p:nvGrpSpPr>
            <p:grpSpPr>
              <a:xfrm>
                <a:off x="2670948" y="3657912"/>
                <a:ext cx="220916" cy="472588"/>
                <a:chOff x="2398152" y="3592581"/>
                <a:chExt cx="220916" cy="472588"/>
              </a:xfrm>
            </p:grpSpPr>
            <p:cxnSp>
              <p:nvCxnSpPr>
                <p:cNvPr id="171" name="직선 연결선 169">
                  <a:extLst>
                    <a:ext uri="{FF2B5EF4-FFF2-40B4-BE49-F238E27FC236}">
                      <a16:creationId xmlns:a16="http://schemas.microsoft.com/office/drawing/2014/main" xmlns="" id="{2C8E4797-C85F-4DF2-BE10-D7ADEA1462B6}"/>
                    </a:ext>
                  </a:extLst>
                </p:cNvPr>
                <p:cNvCxnSpPr/>
                <p:nvPr/>
              </p:nvCxnSpPr>
              <p:spPr>
                <a:xfrm>
                  <a:off x="2400533" y="3592581"/>
                  <a:ext cx="216000"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2" name="직선 연결선 170">
                  <a:extLst>
                    <a:ext uri="{FF2B5EF4-FFF2-40B4-BE49-F238E27FC236}">
                      <a16:creationId xmlns:a16="http://schemas.microsoft.com/office/drawing/2014/main" xmlns="" id="{D52B02B8-40A0-41AC-B6E8-5C490FBDF4B6}"/>
                    </a:ext>
                  </a:extLst>
                </p:cNvPr>
                <p:cNvCxnSpPr/>
                <p:nvPr/>
              </p:nvCxnSpPr>
              <p:spPr>
                <a:xfrm>
                  <a:off x="2398152" y="4065169"/>
                  <a:ext cx="216000"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3" name="직선 연결선 171">
                  <a:extLst>
                    <a:ext uri="{FF2B5EF4-FFF2-40B4-BE49-F238E27FC236}">
                      <a16:creationId xmlns:a16="http://schemas.microsoft.com/office/drawing/2014/main" xmlns="" id="{993C7261-88F9-4E18-943D-58FBE5C92766}"/>
                    </a:ext>
                  </a:extLst>
                </p:cNvPr>
                <p:cNvCxnSpPr/>
                <p:nvPr/>
              </p:nvCxnSpPr>
              <p:spPr>
                <a:xfrm>
                  <a:off x="2619068" y="3592581"/>
                  <a:ext cx="0" cy="472588"/>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grpSp>
            <p:nvGrpSpPr>
              <p:cNvPr id="168" name="그룹 172">
                <a:extLst>
                  <a:ext uri="{FF2B5EF4-FFF2-40B4-BE49-F238E27FC236}">
                    <a16:creationId xmlns:a16="http://schemas.microsoft.com/office/drawing/2014/main" xmlns="" id="{D797BDD3-7E74-427A-9BC8-2C64F2FE1FAC}"/>
                  </a:ext>
                </a:extLst>
              </p:cNvPr>
              <p:cNvGrpSpPr/>
              <p:nvPr/>
            </p:nvGrpSpPr>
            <p:grpSpPr>
              <a:xfrm>
                <a:off x="1516134" y="3474562"/>
                <a:ext cx="1260000" cy="839288"/>
                <a:chOff x="1787477" y="3358431"/>
                <a:chExt cx="798350" cy="839288"/>
              </a:xfrm>
              <a:solidFill>
                <a:schemeClr val="bg1">
                  <a:lumMod val="95000"/>
                </a:schemeClr>
              </a:solidFill>
            </p:grpSpPr>
            <p:sp>
              <p:nvSpPr>
                <p:cNvPr id="169" name="모서리가 둥근 직사각형 174">
                  <a:extLst>
                    <a:ext uri="{FF2B5EF4-FFF2-40B4-BE49-F238E27FC236}">
                      <a16:creationId xmlns:a16="http://schemas.microsoft.com/office/drawing/2014/main" xmlns="" id="{81FA63CE-764A-433A-A0A6-2C775B97FC72}"/>
                    </a:ext>
                  </a:extLst>
                </p:cNvPr>
                <p:cNvSpPr/>
                <p:nvPr/>
              </p:nvSpPr>
              <p:spPr>
                <a:xfrm>
                  <a:off x="1793827" y="3358431"/>
                  <a:ext cx="792000" cy="360000"/>
                </a:xfrm>
                <a:prstGeom prst="roundRect">
                  <a:avLst/>
                </a:prstGeom>
                <a:grp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Speech to text</a:t>
                  </a:r>
                  <a:endParaRPr lang="ko-KR" altLang="en-US" sz="3600" dirty="0"/>
                </a:p>
              </p:txBody>
            </p:sp>
            <p:sp>
              <p:nvSpPr>
                <p:cNvPr id="170" name="모서리가 둥근 직사각형 175">
                  <a:extLst>
                    <a:ext uri="{FF2B5EF4-FFF2-40B4-BE49-F238E27FC236}">
                      <a16:creationId xmlns:a16="http://schemas.microsoft.com/office/drawing/2014/main" xmlns="" id="{D38ABB1C-24E2-4E44-9C2A-F115192FA706}"/>
                    </a:ext>
                  </a:extLst>
                </p:cNvPr>
                <p:cNvSpPr/>
                <p:nvPr/>
              </p:nvSpPr>
              <p:spPr>
                <a:xfrm>
                  <a:off x="1787477" y="3837719"/>
                  <a:ext cx="792000" cy="360000"/>
                </a:xfrm>
                <a:prstGeom prst="roundRect">
                  <a:avLst/>
                </a:prstGeom>
                <a:grp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Text to</a:t>
                  </a:r>
                  <a:r>
                    <a:rPr lang="ko-KR" altLang="en-US" sz="1200" dirty="0">
                      <a:solidFill>
                        <a:schemeClr val="tx1">
                          <a:lumMod val="75000"/>
                          <a:lumOff val="25000"/>
                        </a:schemeClr>
                      </a:solidFill>
                      <a:latin typeface="SamsungOne 400" panose="020B0503030303020204" pitchFamily="34" charset="0"/>
                      <a:ea typeface="SamsungOne 400" panose="020B0503030303020204" pitchFamily="34" charset="0"/>
                    </a:rPr>
                    <a:t> </a:t>
                  </a: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speech</a:t>
                  </a:r>
                  <a:endParaRPr lang="ko-KR" altLang="en-US" sz="3600" dirty="0">
                    <a:latin typeface="SamsungOne 400" panose="020B0503030303020204" pitchFamily="34" charset="0"/>
                  </a:endParaRPr>
                </a:p>
              </p:txBody>
            </p:sp>
          </p:grpSp>
        </p:grpSp>
        <p:sp>
          <p:nvSpPr>
            <p:cNvPr id="163" name="모서리가 둥근 직사각형 187">
              <a:extLst>
                <a:ext uri="{FF2B5EF4-FFF2-40B4-BE49-F238E27FC236}">
                  <a16:creationId xmlns:a16="http://schemas.microsoft.com/office/drawing/2014/main" xmlns="" id="{6E1E9D31-B436-45B7-98C8-31B6DFB6323F}"/>
                </a:ext>
              </a:extLst>
            </p:cNvPr>
            <p:cNvSpPr/>
            <p:nvPr/>
          </p:nvSpPr>
          <p:spPr>
            <a:xfrm>
              <a:off x="2987280" y="2641035"/>
              <a:ext cx="1152000" cy="360000"/>
            </a:xfrm>
            <a:prstGeom prst="round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398463" indent="-398463" algn="ctr"/>
              <a:r>
                <a:rPr lang="en-US" altLang="ko-KR" sz="1400" dirty="0">
                  <a:solidFill>
                    <a:schemeClr val="bg1"/>
                  </a:solidFill>
                  <a:latin typeface="SamsungOne 400" panose="020B0503030303020204" pitchFamily="34" charset="0"/>
                  <a:ea typeface="SamsungOne 400" panose="020B0503030303020204" pitchFamily="34" charset="0"/>
                </a:rPr>
                <a:t>Planning</a:t>
              </a:r>
              <a:endParaRPr lang="ko-KR" altLang="en-US" sz="1400" dirty="0">
                <a:solidFill>
                  <a:schemeClr val="bg1"/>
                </a:solidFill>
                <a:latin typeface="SamsungOne 400" panose="020B0503030303020204" pitchFamily="34" charset="0"/>
              </a:endParaRPr>
            </a:p>
          </p:txBody>
        </p:sp>
        <p:sp>
          <p:nvSpPr>
            <p:cNvPr id="164" name="모서리가 둥근 직사각형 188">
              <a:extLst>
                <a:ext uri="{FF2B5EF4-FFF2-40B4-BE49-F238E27FC236}">
                  <a16:creationId xmlns:a16="http://schemas.microsoft.com/office/drawing/2014/main" xmlns="" id="{ECD987F8-DF24-4096-B1C1-21EDAF915FFF}"/>
                </a:ext>
              </a:extLst>
            </p:cNvPr>
            <p:cNvSpPr/>
            <p:nvPr/>
          </p:nvSpPr>
          <p:spPr>
            <a:xfrm>
              <a:off x="4332955" y="2641035"/>
              <a:ext cx="1152000" cy="360000"/>
            </a:xfrm>
            <a:prstGeom prst="roundRect">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398463" indent="-398463" algn="ctr"/>
              <a:r>
                <a:rPr lang="en-US" altLang="ko-KR" sz="1400" dirty="0">
                  <a:solidFill>
                    <a:schemeClr val="bg1"/>
                  </a:solidFill>
                  <a:latin typeface="SamsungOne 400" panose="020B0503030303020204" pitchFamily="34" charset="0"/>
                  <a:ea typeface="SamsungOne 400" panose="020B0503030303020204" pitchFamily="34" charset="0"/>
                </a:rPr>
                <a:t>Expert Systems</a:t>
              </a:r>
              <a:endParaRPr lang="ko-KR" altLang="en-US" sz="1400" dirty="0">
                <a:solidFill>
                  <a:schemeClr val="bg1"/>
                </a:solidFill>
                <a:latin typeface="SamsungOne 400" panose="020B0503030303020204" pitchFamily="34" charset="0"/>
              </a:endParaRPr>
            </a:p>
          </p:txBody>
        </p:sp>
        <p:sp>
          <p:nvSpPr>
            <p:cNvPr id="165" name="모서리가 둥근 직사각형 189">
              <a:extLst>
                <a:ext uri="{FF2B5EF4-FFF2-40B4-BE49-F238E27FC236}">
                  <a16:creationId xmlns:a16="http://schemas.microsoft.com/office/drawing/2014/main" xmlns="" id="{D33A0C50-908F-4DF1-9603-575751E6105D}"/>
                </a:ext>
              </a:extLst>
            </p:cNvPr>
            <p:cNvSpPr/>
            <p:nvPr/>
          </p:nvSpPr>
          <p:spPr>
            <a:xfrm>
              <a:off x="5678631" y="2641035"/>
              <a:ext cx="1152000" cy="360000"/>
            </a:xfrm>
            <a:prstGeom prst="roundRect">
              <a:avLst/>
            </a:prstGeom>
            <a:solidFill>
              <a:srgbClr val="00C3B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398463" indent="-398463" algn="ctr"/>
              <a:r>
                <a:rPr lang="en-US" altLang="ko-KR" sz="1400" dirty="0">
                  <a:solidFill>
                    <a:schemeClr val="bg1"/>
                  </a:solidFill>
                  <a:latin typeface="SamsungOne 400" panose="020B0503030303020204" pitchFamily="34" charset="0"/>
                  <a:ea typeface="SamsungOne 400" panose="020B0503030303020204" pitchFamily="34" charset="0"/>
                </a:rPr>
                <a:t>Robotics</a:t>
              </a:r>
              <a:endParaRPr lang="ko-KR" altLang="en-US" sz="1400" dirty="0">
                <a:solidFill>
                  <a:schemeClr val="bg1"/>
                </a:solidFill>
                <a:latin typeface="SamsungOne 400" panose="020B0503030303020204" pitchFamily="34" charset="0"/>
              </a:endParaRPr>
            </a:p>
          </p:txBody>
        </p:sp>
      </p:grpSp>
      <p:sp>
        <p:nvSpPr>
          <p:cNvPr id="208" name="사각형: 둥근 모서리 32">
            <a:extLst>
              <a:ext uri="{FF2B5EF4-FFF2-40B4-BE49-F238E27FC236}">
                <a16:creationId xmlns:a16="http://schemas.microsoft.com/office/drawing/2014/main" xmlns="" id="{9F9FFF6C-7C72-4E08-8072-03F5113CBF51}"/>
              </a:ext>
            </a:extLst>
          </p:cNvPr>
          <p:cNvSpPr/>
          <p:nvPr/>
        </p:nvSpPr>
        <p:spPr>
          <a:xfrm>
            <a:off x="8460256" y="6073473"/>
            <a:ext cx="1004701" cy="212364"/>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latin typeface="SamsungOne 400" panose="020B0503030303020204" pitchFamily="34" charset="0"/>
                <a:ea typeface="SamsungOne 400" panose="020B0503030303020204" pitchFamily="34" charset="0"/>
              </a:rPr>
              <a:t>Hackernoon</a:t>
            </a:r>
          </a:p>
        </p:txBody>
      </p:sp>
      <p:grpSp>
        <p:nvGrpSpPr>
          <p:cNvPr id="212" name="그룹 2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13" name="직사각형 21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2.1. Applications of Artificial Intelligence</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214" name="직사각형 21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74" name="직사각형 73">
            <a:extLst>
              <a:ext uri="{FF2B5EF4-FFF2-40B4-BE49-F238E27FC236}">
                <a16:creationId xmlns:a16="http://schemas.microsoft.com/office/drawing/2014/main" xmlns="" id="{9B5EBB42-B7BC-4C17-ABA3-B801A7ED3671}"/>
              </a:ext>
            </a:extLst>
          </p:cNvPr>
          <p:cNvSpPr/>
          <p:nvPr/>
        </p:nvSpPr>
        <p:spPr>
          <a:xfrm>
            <a:off x="558924" y="1428745"/>
            <a:ext cx="8909075"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Machine learning plays a huge role in our daily lives and will become increasingly important. The following are the various applications of artificial intelligence. </a:t>
            </a:r>
          </a:p>
        </p:txBody>
      </p:sp>
    </p:spTree>
    <p:custDataLst>
      <p:tags r:id="rId1"/>
    </p:custDataLst>
    <p:extLst>
      <p:ext uri="{BB962C8B-B14F-4D97-AF65-F5344CB8AC3E}">
        <p14:creationId xmlns:p14="http://schemas.microsoft.com/office/powerpoint/2010/main" val="40184049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765060" cy="39772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Image Classification: Automatically classify product images by analyzing them on the production line.</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Semantic Segmentation: Scan the brain to diagnose tumors.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Text Classification (Natural Language Processing): Automatically classify news articles</a:t>
            </a:r>
            <a:r>
              <a:rPr lang="en-US" altLang="ko-KR" sz="1300" dirty="0">
                <a:solidFill>
                  <a:prstClr val="black">
                    <a:lumMod val="85000"/>
                    <a:lumOff val="15000"/>
                  </a:prstClr>
                </a:solidFill>
                <a:latin typeface="SamsungOne 400" panose="020B0503030303020204" pitchFamily="34" charset="0"/>
              </a:rPr>
              <a:t>.</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Text Classification: Automatically distinguish negative comments in the discussion forum.</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Text Summary: Automatically summarize a long document.</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Understanding Natural Language: Make a chatbot or a personal secretary.</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Regression Analysis: Predict the company’s revenue for next year.</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Voice Recognition: The app responds to voice commands</a:t>
            </a:r>
            <a:r>
              <a:rPr lang="en-US" altLang="ko-KR" sz="1300" dirty="0">
                <a:solidFill>
                  <a:prstClr val="black">
                    <a:lumMod val="85000"/>
                    <a:lumOff val="15000"/>
                  </a:prstClr>
                </a:solidFill>
                <a:latin typeface="SamsungOne 400" panose="020B0503030303020204" pitchFamily="34" charset="0"/>
              </a:rPr>
              <a:t>.</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Outlier Detection: Detect fraudulent credit card transactions.</a:t>
            </a:r>
            <a:r>
              <a:rPr lang="ko-KR" altLang="en-US" sz="1300" dirty="0">
                <a:solidFill>
                  <a:prstClr val="black">
                    <a:lumMod val="85000"/>
                    <a:lumOff val="15000"/>
                  </a:prstClr>
                </a:solidFill>
                <a:latin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Cluster Work: Divide customers based on purchase history and plan different marketing strategies for each set.</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Data Visualization: Express a complex dataset in a clear and meaningful graph.</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Recommendation System: Recommend products a customer may be interested in based on purchase history.</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Reinforcement Learning: Make intelligent game bots.</a:t>
            </a:r>
          </a:p>
        </p:txBody>
      </p:sp>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2.1. Applications of Artificial Intelligence</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6" name="직사각형 15">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1" name="직사각형 10">
            <a:extLst>
              <a:ext uri="{FF2B5EF4-FFF2-40B4-BE49-F238E27FC236}">
                <a16:creationId xmlns:a16="http://schemas.microsoft.com/office/drawing/2014/main" xmlns="" id="{4C169145-7F30-4F22-9274-5BA58A4DE8B7}"/>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Applications of Artificial Intelligence</a:t>
            </a:r>
          </a:p>
        </p:txBody>
      </p:sp>
    </p:spTree>
    <p:custDataLst>
      <p:tags r:id="rId1"/>
    </p:custDataLst>
    <p:extLst>
      <p:ext uri="{BB962C8B-B14F-4D97-AF65-F5344CB8AC3E}">
        <p14:creationId xmlns:p14="http://schemas.microsoft.com/office/powerpoint/2010/main" val="21443154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2.1. Applications of Artificial Intelligence</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6" name="직사각형 15">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1" name="직사각형 10">
            <a:extLst>
              <a:ext uri="{FF2B5EF4-FFF2-40B4-BE49-F238E27FC236}">
                <a16:creationId xmlns:a16="http://schemas.microsoft.com/office/drawing/2014/main" xmlns="" id="{4C169145-7F30-4F22-9274-5BA58A4DE8B7}"/>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Applications of Artificial Intelligence</a:t>
            </a:r>
          </a:p>
        </p:txBody>
      </p:sp>
      <p:pic>
        <p:nvPicPr>
          <p:cNvPr id="44" name="그림 43">
            <a:extLst>
              <a:ext uri="{FF2B5EF4-FFF2-40B4-BE49-F238E27FC236}">
                <a16:creationId xmlns:a16="http://schemas.microsoft.com/office/drawing/2014/main" xmlns="" id="{550894F1-35E1-46FB-AFA9-3DA4B91D394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1851"/>
          <a:stretch/>
        </p:blipFill>
        <p:spPr>
          <a:xfrm>
            <a:off x="705168" y="1653714"/>
            <a:ext cx="8600800" cy="4775661"/>
          </a:xfrm>
          <a:prstGeom prst="rect">
            <a:avLst/>
          </a:prstGeom>
        </p:spPr>
      </p:pic>
    </p:spTree>
    <p:custDataLst>
      <p:tags r:id="rId1"/>
    </p:custDataLst>
    <p:extLst>
      <p:ext uri="{BB962C8B-B14F-4D97-AF65-F5344CB8AC3E}">
        <p14:creationId xmlns:p14="http://schemas.microsoft.com/office/powerpoint/2010/main" val="30931669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Applications of Artificial Intelligence</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4" name="직사각형 23">
            <a:extLst>
              <a:ext uri="{FF2B5EF4-FFF2-40B4-BE49-F238E27FC236}">
                <a16:creationId xmlns:a16="http://schemas.microsoft.com/office/drawing/2014/main" xmlns="" id="{6D758366-4E80-4BD9-BD0C-9AE56716EB41}"/>
              </a:ext>
            </a:extLst>
          </p:cNvPr>
          <p:cNvSpPr/>
          <p:nvPr/>
        </p:nvSpPr>
        <p:spPr>
          <a:xfrm>
            <a:off x="1054111" y="3929021"/>
            <a:ext cx="8286680" cy="1588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1"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2.1. Applications of Artificial Intelligence</a:t>
            </a:r>
          </a:p>
          <a:p>
            <a:pPr marL="176213" indent="-176213" defTabSz="914400" fontAlgn="base" latinLnBrk="1">
              <a:spcBef>
                <a:spcPct val="0"/>
              </a:spcBef>
              <a:spcAft>
                <a:spcPts val="1000"/>
              </a:spcAft>
              <a:buSzPct val="120000"/>
              <a:buBlip>
                <a:blip r:embed="rId5"/>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2.2. Image Recognition</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2.3. Computer Vision &amp; Machine Vision</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2.4. Speech Intelligence</a:t>
            </a:r>
          </a:p>
        </p:txBody>
      </p:sp>
    </p:spTree>
    <p:custDataLst>
      <p:tags r:id="rId1"/>
    </p:custDataLst>
    <p:extLst>
      <p:ext uri="{BB962C8B-B14F-4D97-AF65-F5344CB8AC3E}">
        <p14:creationId xmlns:p14="http://schemas.microsoft.com/office/powerpoint/2010/main" val="13151572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594141" y="3003676"/>
            <a:ext cx="8641085" cy="3236665"/>
            <a:chOff x="630038" y="2975782"/>
            <a:chExt cx="8641085" cy="3236665"/>
          </a:xfrm>
        </p:grpSpPr>
        <p:sp>
          <p:nvSpPr>
            <p:cNvPr id="35" name="모서리가 둥근 직사각형 4">
              <a:extLst>
                <a:ext uri="{FF2B5EF4-FFF2-40B4-BE49-F238E27FC236}">
                  <a16:creationId xmlns:a16="http://schemas.microsoft.com/office/drawing/2014/main" xmlns="" id="{C3569CBD-5212-483A-A582-6794A42BDB63}"/>
                </a:ext>
              </a:extLst>
            </p:cNvPr>
            <p:cNvSpPr/>
            <p:nvPr/>
          </p:nvSpPr>
          <p:spPr>
            <a:xfrm>
              <a:off x="630038" y="3111520"/>
              <a:ext cx="8641085" cy="310092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36" name="Group 4">
              <a:extLst>
                <a:ext uri="{FF2B5EF4-FFF2-40B4-BE49-F238E27FC236}">
                  <a16:creationId xmlns:a16="http://schemas.microsoft.com/office/drawing/2014/main" xmlns="" id="{C2F26028-34FA-4E6B-93C1-9CC14D286FEF}"/>
                </a:ext>
              </a:extLst>
            </p:cNvPr>
            <p:cNvGrpSpPr/>
            <p:nvPr/>
          </p:nvGrpSpPr>
          <p:grpSpPr>
            <a:xfrm>
              <a:off x="1711052" y="2975782"/>
              <a:ext cx="6101391" cy="3116122"/>
              <a:chOff x="2128745" y="3177894"/>
              <a:chExt cx="5618761" cy="2869633"/>
            </a:xfrm>
          </p:grpSpPr>
          <p:sp>
            <p:nvSpPr>
              <p:cNvPr id="37" name="Right Brace 28">
                <a:extLst>
                  <a:ext uri="{FF2B5EF4-FFF2-40B4-BE49-F238E27FC236}">
                    <a16:creationId xmlns:a16="http://schemas.microsoft.com/office/drawing/2014/main" xmlns="" id="{15F93C24-7093-4311-8D79-9997D7CE323F}"/>
                  </a:ext>
                </a:extLst>
              </p:cNvPr>
              <p:cNvSpPr/>
              <p:nvPr/>
            </p:nvSpPr>
            <p:spPr>
              <a:xfrm rot="5400000">
                <a:off x="2900390" y="5147902"/>
                <a:ext cx="180000" cy="1079143"/>
              </a:xfrm>
              <a:prstGeom prst="rightBrace">
                <a:avLst>
                  <a:gd name="adj1" fmla="val 144498"/>
                  <a:gd name="adj2" fmla="val 500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dirty="0">
                  <a:latin typeface="SamsungOne 400" pitchFamily="34" charset="0"/>
                </a:endParaRPr>
              </a:p>
            </p:txBody>
          </p:sp>
          <p:sp>
            <p:nvSpPr>
              <p:cNvPr id="38" name="TextBox 37">
                <a:extLst>
                  <a:ext uri="{FF2B5EF4-FFF2-40B4-BE49-F238E27FC236}">
                    <a16:creationId xmlns:a16="http://schemas.microsoft.com/office/drawing/2014/main" xmlns="" id="{7FB4BF48-5892-422F-B9ED-BAA58B5E5489}"/>
                  </a:ext>
                </a:extLst>
              </p:cNvPr>
              <p:cNvSpPr txBox="1"/>
              <p:nvPr/>
            </p:nvSpPr>
            <p:spPr>
              <a:xfrm>
                <a:off x="2128745" y="5778267"/>
                <a:ext cx="1723290" cy="269260"/>
              </a:xfrm>
              <a:prstGeom prst="rect">
                <a:avLst/>
              </a:prstGeom>
              <a:noFill/>
            </p:spPr>
            <p:txBody>
              <a:bodyPr wrap="square" rtlCol="0">
                <a:spAutoFit/>
              </a:bodyPr>
              <a:lstStyle/>
              <a:p>
                <a:pPr algn="ctr" defTabSz="914400" latinLnBrk="1"/>
                <a:r>
                  <a:rPr lang="en-US" altLang="ko-KR" sz="1300" dirty="0">
                    <a:latin typeface="SamsungOne 400" panose="020B0503030303020204" pitchFamily="34" charset="0"/>
                    <a:ea typeface="SamsungOne 400" panose="020B0503030303020204" pitchFamily="34" charset="0"/>
                  </a:rPr>
                  <a:t>Feature Engineering</a:t>
                </a:r>
                <a:endParaRPr lang="ko-KR" altLang="en-US" sz="1300" dirty="0">
                  <a:latin typeface="SamsungOne 400" panose="020B0503030303020204" pitchFamily="34" charset="0"/>
                  <a:ea typeface="SamsungOne 400" panose="020B0503030303020204" pitchFamily="34" charset="0"/>
                </a:endParaRPr>
              </a:p>
            </p:txBody>
          </p:sp>
          <p:sp>
            <p:nvSpPr>
              <p:cNvPr id="39" name="TextBox 38">
                <a:extLst>
                  <a:ext uri="{FF2B5EF4-FFF2-40B4-BE49-F238E27FC236}">
                    <a16:creationId xmlns:a16="http://schemas.microsoft.com/office/drawing/2014/main" xmlns="" id="{6688C3E7-410A-4B62-8BB4-FBBB4AB685AD}"/>
                  </a:ext>
                </a:extLst>
              </p:cNvPr>
              <p:cNvSpPr txBox="1"/>
              <p:nvPr/>
            </p:nvSpPr>
            <p:spPr>
              <a:xfrm>
                <a:off x="4480892" y="5778267"/>
                <a:ext cx="2409417" cy="239475"/>
              </a:xfrm>
              <a:prstGeom prst="rect">
                <a:avLst/>
              </a:prstGeom>
              <a:noFill/>
            </p:spPr>
            <p:txBody>
              <a:bodyPr wrap="square" rtlCol="0">
                <a:spAutoFit/>
              </a:bodyPr>
              <a:lstStyle/>
              <a:p>
                <a:pPr algn="ctr" defTabSz="914400" latinLnBrk="1"/>
                <a:r>
                  <a:rPr lang="en-US" altLang="ko-KR" sz="1300" dirty="0">
                    <a:latin typeface="SamsungOne 400" panose="020B0503030303020204" pitchFamily="34" charset="0"/>
                    <a:ea typeface="SamsungOne 400" panose="020B0503030303020204" pitchFamily="34" charset="0"/>
                  </a:rPr>
                  <a:t>Convolutional Neural Networks</a:t>
                </a:r>
                <a:endParaRPr lang="ko-KR" altLang="en-US" sz="1300" dirty="0">
                  <a:latin typeface="SamsungOne 400" panose="020B0503030303020204" pitchFamily="34" charset="0"/>
                  <a:ea typeface="SamsungOne 400" panose="020B0503030303020204" pitchFamily="34" charset="0"/>
                </a:endParaRPr>
              </a:p>
            </p:txBody>
          </p:sp>
          <p:sp>
            <p:nvSpPr>
              <p:cNvPr id="40" name="Right Brace 7">
                <a:extLst>
                  <a:ext uri="{FF2B5EF4-FFF2-40B4-BE49-F238E27FC236}">
                    <a16:creationId xmlns:a16="http://schemas.microsoft.com/office/drawing/2014/main" xmlns="" id="{A2AE5EF4-2812-40FC-A982-DAE7A46EEBE2}"/>
                  </a:ext>
                </a:extLst>
              </p:cNvPr>
              <p:cNvSpPr/>
              <p:nvPr/>
            </p:nvSpPr>
            <p:spPr>
              <a:xfrm rot="5400000">
                <a:off x="5595600" y="3713845"/>
                <a:ext cx="180000" cy="3947259"/>
              </a:xfrm>
              <a:prstGeom prst="rightBrace">
                <a:avLst>
                  <a:gd name="adj1" fmla="val 144498"/>
                  <a:gd name="adj2" fmla="val 500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dirty="0">
                  <a:latin typeface="SamsungOne 400" pitchFamily="34" charset="0"/>
                </a:endParaRPr>
              </a:p>
            </p:txBody>
          </p:sp>
          <p:graphicFrame>
            <p:nvGraphicFramePr>
              <p:cNvPr id="41" name="차트 9">
                <a:extLst>
                  <a:ext uri="{FF2B5EF4-FFF2-40B4-BE49-F238E27FC236}">
                    <a16:creationId xmlns:a16="http://schemas.microsoft.com/office/drawing/2014/main" xmlns="" id="{C2960805-9EB4-4B55-A11B-F567F81A49DE}"/>
                  </a:ext>
                </a:extLst>
              </p:cNvPr>
              <p:cNvGraphicFramePr/>
              <p:nvPr>
                <p:extLst>
                  <p:ext uri="{D42A27DB-BD31-4B8C-83A1-F6EECF244321}">
                    <p14:modId xmlns:p14="http://schemas.microsoft.com/office/powerpoint/2010/main" val="482829184"/>
                  </p:ext>
                </p:extLst>
              </p:nvPr>
            </p:nvGraphicFramePr>
            <p:xfrm>
              <a:off x="2143412" y="3462684"/>
              <a:ext cx="5604094" cy="1958555"/>
            </p:xfrm>
            <a:graphic>
              <a:graphicData uri="http://schemas.openxmlformats.org/drawingml/2006/chart">
                <c:chart xmlns:c="http://schemas.openxmlformats.org/drawingml/2006/chart" xmlns:r="http://schemas.openxmlformats.org/officeDocument/2006/relationships" r:id="rId4"/>
              </a:graphicData>
            </a:graphic>
          </p:graphicFrame>
          <p:sp>
            <p:nvSpPr>
              <p:cNvPr id="42" name="Rectangle 15">
                <a:extLst>
                  <a:ext uri="{FF2B5EF4-FFF2-40B4-BE49-F238E27FC236}">
                    <a16:creationId xmlns:a16="http://schemas.microsoft.com/office/drawing/2014/main" xmlns="" id="{2C0489F5-9DB1-4489-A7D9-9B9641FBB7BC}"/>
                  </a:ext>
                </a:extLst>
              </p:cNvPr>
              <p:cNvSpPr/>
              <p:nvPr/>
            </p:nvSpPr>
            <p:spPr>
              <a:xfrm>
                <a:off x="2535845" y="5363928"/>
                <a:ext cx="464771" cy="126039"/>
              </a:xfrm>
              <a:prstGeom prst="rect">
                <a:avLst/>
              </a:prstGeom>
            </p:spPr>
            <p:txBody>
              <a:bodyPr wrap="non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00" dirty="0">
                    <a:latin typeface="SamsungOne 400" panose="020B0503030303020204" pitchFamily="34" charset="0"/>
                    <a:ea typeface="SamsungOne 400" panose="020B0503030303020204" pitchFamily="34" charset="0"/>
                  </a:rPr>
                  <a:t>NEC-UIUC</a:t>
                </a:r>
                <a:endParaRPr lang="ko-KR" altLang="en-US" sz="1000" dirty="0">
                  <a:latin typeface="SamsungOne 400" panose="020B0503030303020204" pitchFamily="34" charset="0"/>
                  <a:ea typeface="SamsungOne 400" panose="020B0503030303020204" pitchFamily="34" charset="0"/>
                </a:endParaRPr>
              </a:p>
            </p:txBody>
          </p:sp>
          <p:sp>
            <p:nvSpPr>
              <p:cNvPr id="43" name="Rectangle 15">
                <a:extLst>
                  <a:ext uri="{FF2B5EF4-FFF2-40B4-BE49-F238E27FC236}">
                    <a16:creationId xmlns:a16="http://schemas.microsoft.com/office/drawing/2014/main" xmlns="" id="{3D32991D-EE1C-49E6-912D-DC40D9D8EC17}"/>
                  </a:ext>
                </a:extLst>
              </p:cNvPr>
              <p:cNvSpPr/>
              <p:nvPr/>
            </p:nvSpPr>
            <p:spPr>
              <a:xfrm>
                <a:off x="3220664" y="5363928"/>
                <a:ext cx="246828" cy="126039"/>
              </a:xfrm>
              <a:prstGeom prst="rect">
                <a:avLst/>
              </a:prstGeom>
            </p:spPr>
            <p:txBody>
              <a:bodyPr wrap="non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00" dirty="0">
                    <a:latin typeface="SamsungOne 400" panose="020B0503030303020204" pitchFamily="34" charset="0"/>
                    <a:ea typeface="SamsungOne 400" panose="020B0503030303020204" pitchFamily="34" charset="0"/>
                  </a:rPr>
                  <a:t>XRCE</a:t>
                </a:r>
                <a:endParaRPr lang="ko-KR" altLang="en-US" sz="1000" dirty="0">
                  <a:latin typeface="SamsungOne 400" panose="020B0503030303020204" pitchFamily="34" charset="0"/>
                  <a:ea typeface="SamsungOne 400" panose="020B0503030303020204" pitchFamily="34" charset="0"/>
                </a:endParaRPr>
              </a:p>
            </p:txBody>
          </p:sp>
          <p:sp>
            <p:nvSpPr>
              <p:cNvPr id="44" name="Rectangle 15">
                <a:extLst>
                  <a:ext uri="{FF2B5EF4-FFF2-40B4-BE49-F238E27FC236}">
                    <a16:creationId xmlns:a16="http://schemas.microsoft.com/office/drawing/2014/main" xmlns="" id="{9E9BBB7C-B57B-48EA-BCC4-F0F4830362A5}"/>
                  </a:ext>
                </a:extLst>
              </p:cNvPr>
              <p:cNvSpPr/>
              <p:nvPr/>
            </p:nvSpPr>
            <p:spPr>
              <a:xfrm>
                <a:off x="3748072" y="5363928"/>
                <a:ext cx="338731" cy="126039"/>
              </a:xfrm>
              <a:prstGeom prst="rect">
                <a:avLst/>
              </a:prstGeom>
            </p:spPr>
            <p:txBody>
              <a:bodyPr wrap="non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00" dirty="0">
                    <a:latin typeface="SamsungOne 400" panose="020B0503030303020204" pitchFamily="34" charset="0"/>
                    <a:ea typeface="SamsungOne 400" panose="020B0503030303020204" pitchFamily="34" charset="0"/>
                  </a:rPr>
                  <a:t>AlexNet</a:t>
                </a:r>
                <a:endParaRPr lang="ko-KR" altLang="en-US" sz="1000" dirty="0">
                  <a:latin typeface="SamsungOne 400" panose="020B0503030303020204" pitchFamily="34" charset="0"/>
                  <a:ea typeface="SamsungOne 400" panose="020B0503030303020204" pitchFamily="34" charset="0"/>
                </a:endParaRPr>
              </a:p>
            </p:txBody>
          </p:sp>
          <p:sp>
            <p:nvSpPr>
              <p:cNvPr id="45" name="Rectangle 15">
                <a:extLst>
                  <a:ext uri="{FF2B5EF4-FFF2-40B4-BE49-F238E27FC236}">
                    <a16:creationId xmlns:a16="http://schemas.microsoft.com/office/drawing/2014/main" xmlns="" id="{E602AF09-2D72-4390-A311-F3EF2374B299}"/>
                  </a:ext>
                </a:extLst>
              </p:cNvPr>
              <p:cNvSpPr/>
              <p:nvPr/>
            </p:nvSpPr>
            <p:spPr>
              <a:xfrm>
                <a:off x="4333572" y="5363928"/>
                <a:ext cx="253391" cy="126039"/>
              </a:xfrm>
              <a:prstGeom prst="rect">
                <a:avLst/>
              </a:prstGeom>
            </p:spPr>
            <p:txBody>
              <a:bodyPr wrap="non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00" dirty="0">
                    <a:latin typeface="SamsungOne 400" panose="020B0503030303020204" pitchFamily="34" charset="0"/>
                    <a:ea typeface="SamsungOne 400" panose="020B0503030303020204" pitchFamily="34" charset="0"/>
                  </a:rPr>
                  <a:t>ZFNet</a:t>
                </a:r>
                <a:endParaRPr lang="ko-KR" altLang="en-US" sz="1000" dirty="0">
                  <a:latin typeface="SamsungOne 400" panose="020B0503030303020204" pitchFamily="34" charset="0"/>
                  <a:ea typeface="SamsungOne 400" panose="020B0503030303020204" pitchFamily="34" charset="0"/>
                </a:endParaRPr>
              </a:p>
            </p:txBody>
          </p:sp>
          <p:sp>
            <p:nvSpPr>
              <p:cNvPr id="46" name="Rectangle 15">
                <a:extLst>
                  <a:ext uri="{FF2B5EF4-FFF2-40B4-BE49-F238E27FC236}">
                    <a16:creationId xmlns:a16="http://schemas.microsoft.com/office/drawing/2014/main" xmlns="" id="{0881B3E0-5B0B-4D62-AB28-A50BE9DAE2FC}"/>
                  </a:ext>
                </a:extLst>
              </p:cNvPr>
              <p:cNvSpPr/>
              <p:nvPr/>
            </p:nvSpPr>
            <p:spPr>
              <a:xfrm>
                <a:off x="4744540" y="5363928"/>
                <a:ext cx="519913" cy="252079"/>
              </a:xfrm>
              <a:prstGeom prst="rect">
                <a:avLst/>
              </a:prstGeom>
            </p:spPr>
            <p:txBody>
              <a:bodyPr wrap="non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000" spc="-50" dirty="0">
                    <a:latin typeface="SamsungOne 400" panose="020B0503030303020204" pitchFamily="34" charset="0"/>
                    <a:ea typeface="SamsungOne 400" panose="020B0503030303020204" pitchFamily="34" charset="0"/>
                  </a:rPr>
                  <a:t>1. GoogLeNet</a:t>
                </a:r>
              </a:p>
              <a:p>
                <a:r>
                  <a:rPr lang="en-US" altLang="ko-KR" sz="1000" spc="-50" dirty="0">
                    <a:latin typeface="SamsungOne 400" panose="020B0503030303020204" pitchFamily="34" charset="0"/>
                    <a:ea typeface="SamsungOne 400" panose="020B0503030303020204" pitchFamily="34" charset="0"/>
                  </a:rPr>
                  <a:t>2. VGGNet</a:t>
                </a:r>
                <a:endParaRPr lang="ko-KR" altLang="en-US" sz="1000" spc="-50" dirty="0">
                  <a:latin typeface="SamsungOne 400" panose="020B0503030303020204" pitchFamily="34" charset="0"/>
                  <a:ea typeface="SamsungOne 400" panose="020B0503030303020204" pitchFamily="34" charset="0"/>
                </a:endParaRPr>
              </a:p>
            </p:txBody>
          </p:sp>
          <p:sp>
            <p:nvSpPr>
              <p:cNvPr id="47" name="Rectangle 15">
                <a:extLst>
                  <a:ext uri="{FF2B5EF4-FFF2-40B4-BE49-F238E27FC236}">
                    <a16:creationId xmlns:a16="http://schemas.microsoft.com/office/drawing/2014/main" xmlns="" id="{221B28C6-BB7D-4D8B-81A8-7C4D8207EE07}"/>
                  </a:ext>
                </a:extLst>
              </p:cNvPr>
              <p:cNvSpPr/>
              <p:nvPr/>
            </p:nvSpPr>
            <p:spPr>
              <a:xfrm>
                <a:off x="6040335" y="5363928"/>
                <a:ext cx="305909" cy="126039"/>
              </a:xfrm>
              <a:prstGeom prst="rect">
                <a:avLst/>
              </a:prstGeom>
            </p:spPr>
            <p:txBody>
              <a:bodyPr wrap="non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00" dirty="0">
                    <a:latin typeface="SamsungOne 400" panose="020B0503030303020204" pitchFamily="34" charset="0"/>
                    <a:ea typeface="SamsungOne 400" panose="020B0503030303020204" pitchFamily="34" charset="0"/>
                  </a:rPr>
                  <a:t>ResNet</a:t>
                </a:r>
                <a:endParaRPr lang="ko-KR" altLang="en-US" sz="1000" dirty="0">
                  <a:latin typeface="SamsungOne 400" panose="020B0503030303020204" pitchFamily="34" charset="0"/>
                  <a:ea typeface="SamsungOne 400" panose="020B0503030303020204" pitchFamily="34" charset="0"/>
                </a:endParaRPr>
              </a:p>
            </p:txBody>
          </p:sp>
          <p:sp>
            <p:nvSpPr>
              <p:cNvPr id="48" name="Rectangle 15">
                <a:extLst>
                  <a:ext uri="{FF2B5EF4-FFF2-40B4-BE49-F238E27FC236}">
                    <a16:creationId xmlns:a16="http://schemas.microsoft.com/office/drawing/2014/main" xmlns="" id="{6157BA4F-7430-44D1-8143-58A2FA43AA92}"/>
                  </a:ext>
                </a:extLst>
              </p:cNvPr>
              <p:cNvSpPr/>
              <p:nvPr/>
            </p:nvSpPr>
            <p:spPr>
              <a:xfrm>
                <a:off x="6495591" y="5363928"/>
                <a:ext cx="557059" cy="252079"/>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00" dirty="0">
                    <a:latin typeface="SamsungOne 400" pitchFamily="34" charset="0"/>
                    <a:ea typeface="SamsungOne 400" pitchFamily="34" charset="0"/>
                  </a:rPr>
                  <a:t>GoogLeNet-v4</a:t>
                </a:r>
              </a:p>
            </p:txBody>
          </p:sp>
          <p:sp>
            <p:nvSpPr>
              <p:cNvPr id="49" name="Rectangle 15">
                <a:extLst>
                  <a:ext uri="{FF2B5EF4-FFF2-40B4-BE49-F238E27FC236}">
                    <a16:creationId xmlns:a16="http://schemas.microsoft.com/office/drawing/2014/main" xmlns="" id="{201F8244-099D-42D4-A3BB-81DA9891368B}"/>
                  </a:ext>
                </a:extLst>
              </p:cNvPr>
              <p:cNvSpPr/>
              <p:nvPr/>
            </p:nvSpPr>
            <p:spPr>
              <a:xfrm>
                <a:off x="7218022" y="5363928"/>
                <a:ext cx="256018" cy="126039"/>
              </a:xfrm>
              <a:prstGeom prst="rect">
                <a:avLst/>
              </a:prstGeom>
            </p:spPr>
            <p:txBody>
              <a:bodyPr wrap="non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00" dirty="0">
                    <a:latin typeface="SamsungOne 400" panose="020B0503030303020204" pitchFamily="34" charset="0"/>
                    <a:ea typeface="SamsungOne 400" panose="020B0503030303020204" pitchFamily="34" charset="0"/>
                  </a:rPr>
                  <a:t>SENet</a:t>
                </a:r>
                <a:endParaRPr lang="ko-KR" altLang="en-US" sz="1000" dirty="0">
                  <a:latin typeface="SamsungOne 400" panose="020B0503030303020204" pitchFamily="34" charset="0"/>
                  <a:ea typeface="SamsungOne 400" panose="020B0503030303020204" pitchFamily="34" charset="0"/>
                </a:endParaRPr>
              </a:p>
            </p:txBody>
          </p:sp>
          <p:sp>
            <p:nvSpPr>
              <p:cNvPr id="50" name="Rectangle 15">
                <a:extLst>
                  <a:ext uri="{FF2B5EF4-FFF2-40B4-BE49-F238E27FC236}">
                    <a16:creationId xmlns:a16="http://schemas.microsoft.com/office/drawing/2014/main" xmlns="" id="{E4F30A4B-7B7C-47CB-8AD8-3F094FB557EF}"/>
                  </a:ext>
                </a:extLst>
              </p:cNvPr>
              <p:cNvSpPr/>
              <p:nvPr/>
            </p:nvSpPr>
            <p:spPr>
              <a:xfrm>
                <a:off x="2623477" y="3524378"/>
                <a:ext cx="270461" cy="163852"/>
              </a:xfrm>
              <a:prstGeom prst="rect">
                <a:avLst/>
              </a:prstGeom>
            </p:spPr>
            <p:txBody>
              <a:bodyPr wrap="non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25000"/>
                      </a:schemeClr>
                    </a:solidFill>
                    <a:latin typeface="SamsungOne 400" pitchFamily="34" charset="0"/>
                    <a:ea typeface="SamsungOne 400" pitchFamily="34" charset="0"/>
                  </a:rPr>
                  <a:t>28%</a:t>
                </a:r>
                <a:endParaRPr lang="ko-KR" altLang="en-US" sz="1300" dirty="0">
                  <a:solidFill>
                    <a:schemeClr val="bg2">
                      <a:lumMod val="25000"/>
                    </a:schemeClr>
                  </a:solidFill>
                  <a:latin typeface="SamsungOne 400" pitchFamily="34" charset="0"/>
                </a:endParaRPr>
              </a:p>
            </p:txBody>
          </p:sp>
          <p:sp>
            <p:nvSpPr>
              <p:cNvPr id="51" name="Rectangle 15">
                <a:extLst>
                  <a:ext uri="{FF2B5EF4-FFF2-40B4-BE49-F238E27FC236}">
                    <a16:creationId xmlns:a16="http://schemas.microsoft.com/office/drawing/2014/main" xmlns="" id="{6A22503B-01BA-48CC-883D-4D2E7D50BF2B}"/>
                  </a:ext>
                </a:extLst>
              </p:cNvPr>
              <p:cNvSpPr/>
              <p:nvPr/>
            </p:nvSpPr>
            <p:spPr>
              <a:xfrm>
                <a:off x="3195870" y="3625137"/>
                <a:ext cx="267835" cy="163852"/>
              </a:xfrm>
              <a:prstGeom prst="rect">
                <a:avLst/>
              </a:prstGeom>
            </p:spPr>
            <p:txBody>
              <a:bodyPr wrap="non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25000"/>
                      </a:schemeClr>
                    </a:solidFill>
                    <a:latin typeface="SamsungOne 400" pitchFamily="34" charset="0"/>
                    <a:ea typeface="SamsungOne 400" pitchFamily="34" charset="0"/>
                  </a:rPr>
                  <a:t>26%</a:t>
                </a:r>
                <a:endParaRPr lang="ko-KR" altLang="en-US" sz="1300" dirty="0">
                  <a:solidFill>
                    <a:schemeClr val="bg2">
                      <a:lumMod val="25000"/>
                    </a:schemeClr>
                  </a:solidFill>
                  <a:latin typeface="SamsungOne 400" pitchFamily="34" charset="0"/>
                </a:endParaRPr>
              </a:p>
            </p:txBody>
          </p:sp>
          <p:sp>
            <p:nvSpPr>
              <p:cNvPr id="52" name="Rectangle 15">
                <a:extLst>
                  <a:ext uri="{FF2B5EF4-FFF2-40B4-BE49-F238E27FC236}">
                    <a16:creationId xmlns:a16="http://schemas.microsoft.com/office/drawing/2014/main" xmlns="" id="{E6028F94-9405-450D-B626-CDD159FA1AC8}"/>
                  </a:ext>
                </a:extLst>
              </p:cNvPr>
              <p:cNvSpPr/>
              <p:nvPr/>
            </p:nvSpPr>
            <p:spPr>
              <a:xfrm>
                <a:off x="3770091" y="4126805"/>
                <a:ext cx="256018" cy="163852"/>
              </a:xfrm>
              <a:prstGeom prst="rect">
                <a:avLst/>
              </a:prstGeom>
            </p:spPr>
            <p:txBody>
              <a:bodyPr wrap="non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25000"/>
                      </a:schemeClr>
                    </a:solidFill>
                    <a:latin typeface="SamsungOne 400" pitchFamily="34" charset="0"/>
                    <a:ea typeface="SamsungOne 400" pitchFamily="34" charset="0"/>
                  </a:rPr>
                  <a:t>16%</a:t>
                </a:r>
                <a:endParaRPr lang="ko-KR" altLang="en-US" sz="1300" dirty="0">
                  <a:solidFill>
                    <a:schemeClr val="bg2">
                      <a:lumMod val="25000"/>
                    </a:schemeClr>
                  </a:solidFill>
                  <a:latin typeface="SamsungOne 400" pitchFamily="34" charset="0"/>
                </a:endParaRPr>
              </a:p>
            </p:txBody>
          </p:sp>
          <p:sp>
            <p:nvSpPr>
              <p:cNvPr id="53" name="Rectangle 15">
                <a:extLst>
                  <a:ext uri="{FF2B5EF4-FFF2-40B4-BE49-F238E27FC236}">
                    <a16:creationId xmlns:a16="http://schemas.microsoft.com/office/drawing/2014/main" xmlns="" id="{574309A5-A946-4A15-9143-0FE0E069E99F}"/>
                  </a:ext>
                </a:extLst>
              </p:cNvPr>
              <p:cNvSpPr/>
              <p:nvPr/>
            </p:nvSpPr>
            <p:spPr>
              <a:xfrm>
                <a:off x="4340318" y="4330360"/>
                <a:ext cx="252080" cy="163852"/>
              </a:xfrm>
              <a:prstGeom prst="rect">
                <a:avLst/>
              </a:prstGeom>
            </p:spPr>
            <p:txBody>
              <a:bodyPr wrap="non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25000"/>
                      </a:schemeClr>
                    </a:solidFill>
                    <a:latin typeface="SamsungOne 400" pitchFamily="34" charset="0"/>
                    <a:ea typeface="SamsungOne 400" pitchFamily="34" charset="0"/>
                  </a:rPr>
                  <a:t>12%</a:t>
                </a:r>
                <a:endParaRPr lang="ko-KR" altLang="en-US" sz="1300" dirty="0">
                  <a:solidFill>
                    <a:schemeClr val="bg2">
                      <a:lumMod val="25000"/>
                    </a:schemeClr>
                  </a:solidFill>
                  <a:latin typeface="SamsungOne 400" pitchFamily="34" charset="0"/>
                </a:endParaRPr>
              </a:p>
            </p:txBody>
          </p:sp>
          <p:sp>
            <p:nvSpPr>
              <p:cNvPr id="54" name="Rectangle 15">
                <a:extLst>
                  <a:ext uri="{FF2B5EF4-FFF2-40B4-BE49-F238E27FC236}">
                    <a16:creationId xmlns:a16="http://schemas.microsoft.com/office/drawing/2014/main" xmlns="" id="{0FCD17E9-DBB8-4C3A-B4C7-FC9064F9BE4E}"/>
                  </a:ext>
                </a:extLst>
              </p:cNvPr>
              <p:cNvSpPr/>
              <p:nvPr/>
            </p:nvSpPr>
            <p:spPr>
              <a:xfrm>
                <a:off x="4941784" y="4576340"/>
                <a:ext cx="187747" cy="163852"/>
              </a:xfrm>
              <a:prstGeom prst="rect">
                <a:avLst/>
              </a:prstGeom>
            </p:spPr>
            <p:txBody>
              <a:bodyPr wrap="non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25000"/>
                      </a:schemeClr>
                    </a:solidFill>
                    <a:latin typeface="SamsungOne 400" pitchFamily="34" charset="0"/>
                    <a:ea typeface="SamsungOne 400" pitchFamily="34" charset="0"/>
                  </a:rPr>
                  <a:t>7%</a:t>
                </a:r>
                <a:endParaRPr lang="ko-KR" altLang="en-US" sz="1300" dirty="0">
                  <a:solidFill>
                    <a:schemeClr val="bg2">
                      <a:lumMod val="25000"/>
                    </a:schemeClr>
                  </a:solidFill>
                  <a:latin typeface="SamsungOne 400" pitchFamily="34" charset="0"/>
                </a:endParaRPr>
              </a:p>
            </p:txBody>
          </p:sp>
          <p:sp>
            <p:nvSpPr>
              <p:cNvPr id="55" name="Rectangle 15">
                <a:extLst>
                  <a:ext uri="{FF2B5EF4-FFF2-40B4-BE49-F238E27FC236}">
                    <a16:creationId xmlns:a16="http://schemas.microsoft.com/office/drawing/2014/main" xmlns="" id="{C799FA13-8257-42E7-B027-4EB356D41A1C}"/>
                  </a:ext>
                </a:extLst>
              </p:cNvPr>
              <p:cNvSpPr/>
              <p:nvPr/>
            </p:nvSpPr>
            <p:spPr>
              <a:xfrm>
                <a:off x="5515716" y="4677920"/>
                <a:ext cx="195624" cy="163852"/>
              </a:xfrm>
              <a:prstGeom prst="rect">
                <a:avLst/>
              </a:prstGeom>
            </p:spPr>
            <p:txBody>
              <a:bodyPr wrap="non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rgbClr val="193EB0"/>
                    </a:solidFill>
                    <a:latin typeface="SamsungOne 400" pitchFamily="34" charset="0"/>
                    <a:ea typeface="SamsungOne 400" pitchFamily="34" charset="0"/>
                  </a:rPr>
                  <a:t>5%</a:t>
                </a:r>
                <a:endParaRPr lang="ko-KR" altLang="en-US" sz="1300" dirty="0">
                  <a:solidFill>
                    <a:srgbClr val="193EB0"/>
                  </a:solidFill>
                  <a:latin typeface="SamsungOne 400" pitchFamily="34" charset="0"/>
                </a:endParaRPr>
              </a:p>
            </p:txBody>
          </p:sp>
          <p:sp>
            <p:nvSpPr>
              <p:cNvPr id="56" name="Rectangle 15">
                <a:extLst>
                  <a:ext uri="{FF2B5EF4-FFF2-40B4-BE49-F238E27FC236}">
                    <a16:creationId xmlns:a16="http://schemas.microsoft.com/office/drawing/2014/main" xmlns="" id="{236EB8D2-B62D-46B9-817C-5352D74A5D31}"/>
                  </a:ext>
                </a:extLst>
              </p:cNvPr>
              <p:cNvSpPr/>
              <p:nvPr/>
            </p:nvSpPr>
            <p:spPr>
              <a:xfrm>
                <a:off x="6027328" y="4750101"/>
                <a:ext cx="304596" cy="163852"/>
              </a:xfrm>
              <a:prstGeom prst="rect">
                <a:avLst/>
              </a:prstGeom>
            </p:spPr>
            <p:txBody>
              <a:bodyPr wrap="non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25000"/>
                      </a:schemeClr>
                    </a:solidFill>
                    <a:latin typeface="SamsungOne 400" pitchFamily="34" charset="0"/>
                    <a:ea typeface="SamsungOne 400" pitchFamily="34" charset="0"/>
                  </a:rPr>
                  <a:t>3.6%</a:t>
                </a:r>
                <a:endParaRPr lang="ko-KR" altLang="en-US" sz="1300" dirty="0">
                  <a:solidFill>
                    <a:schemeClr val="bg2">
                      <a:lumMod val="25000"/>
                    </a:schemeClr>
                  </a:solidFill>
                  <a:latin typeface="SamsungOne 400" pitchFamily="34" charset="0"/>
                </a:endParaRPr>
              </a:p>
            </p:txBody>
          </p:sp>
          <p:sp>
            <p:nvSpPr>
              <p:cNvPr id="57" name="Rectangle 15">
                <a:extLst>
                  <a:ext uri="{FF2B5EF4-FFF2-40B4-BE49-F238E27FC236}">
                    <a16:creationId xmlns:a16="http://schemas.microsoft.com/office/drawing/2014/main" xmlns="" id="{0F831226-FDFF-4149-BD44-2132954E90B8}"/>
                  </a:ext>
                </a:extLst>
              </p:cNvPr>
              <p:cNvSpPr/>
              <p:nvPr/>
            </p:nvSpPr>
            <p:spPr>
              <a:xfrm>
                <a:off x="6650061" y="4774149"/>
                <a:ext cx="196936" cy="163852"/>
              </a:xfrm>
              <a:prstGeom prst="rect">
                <a:avLst/>
              </a:prstGeom>
            </p:spPr>
            <p:txBody>
              <a:bodyPr wrap="non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25000"/>
                      </a:schemeClr>
                    </a:solidFill>
                    <a:latin typeface="SamsungOne 400" pitchFamily="34" charset="0"/>
                    <a:ea typeface="SamsungOne 400" pitchFamily="34" charset="0"/>
                  </a:rPr>
                  <a:t>3%</a:t>
                </a:r>
                <a:endParaRPr lang="ko-KR" altLang="en-US" sz="1300" dirty="0">
                  <a:solidFill>
                    <a:schemeClr val="bg2">
                      <a:lumMod val="25000"/>
                    </a:schemeClr>
                  </a:solidFill>
                  <a:latin typeface="SamsungOne 400" pitchFamily="34" charset="0"/>
                </a:endParaRPr>
              </a:p>
            </p:txBody>
          </p:sp>
          <p:sp>
            <p:nvSpPr>
              <p:cNvPr id="58" name="Rectangle 15">
                <a:extLst>
                  <a:ext uri="{FF2B5EF4-FFF2-40B4-BE49-F238E27FC236}">
                    <a16:creationId xmlns:a16="http://schemas.microsoft.com/office/drawing/2014/main" xmlns="" id="{5CBC2659-7E93-48AA-AF91-2CB3F7BD655F}"/>
                  </a:ext>
                </a:extLst>
              </p:cNvPr>
              <p:cNvSpPr/>
              <p:nvPr/>
            </p:nvSpPr>
            <p:spPr>
              <a:xfrm>
                <a:off x="7224133" y="4802981"/>
                <a:ext cx="192998" cy="163852"/>
              </a:xfrm>
              <a:prstGeom prst="rect">
                <a:avLst/>
              </a:prstGeom>
            </p:spPr>
            <p:txBody>
              <a:bodyPr wrap="non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25000"/>
                      </a:schemeClr>
                    </a:solidFill>
                    <a:latin typeface="SamsungOne 400" pitchFamily="34" charset="0"/>
                    <a:ea typeface="SamsungOne 400" pitchFamily="34" charset="0"/>
                  </a:rPr>
                  <a:t>2%</a:t>
                </a:r>
                <a:endParaRPr lang="ko-KR" altLang="en-US" sz="1300" dirty="0">
                  <a:solidFill>
                    <a:schemeClr val="bg2">
                      <a:lumMod val="25000"/>
                    </a:schemeClr>
                  </a:solidFill>
                  <a:latin typeface="SamsungOne 400" pitchFamily="34" charset="0"/>
                </a:endParaRPr>
              </a:p>
            </p:txBody>
          </p:sp>
          <p:sp>
            <p:nvSpPr>
              <p:cNvPr id="59" name="Rectangle 15">
                <a:extLst>
                  <a:ext uri="{FF2B5EF4-FFF2-40B4-BE49-F238E27FC236}">
                    <a16:creationId xmlns:a16="http://schemas.microsoft.com/office/drawing/2014/main" xmlns="" id="{4657D835-37B5-4BD0-8B8D-F13A15387902}"/>
                  </a:ext>
                </a:extLst>
              </p:cNvPr>
              <p:cNvSpPr/>
              <p:nvPr/>
            </p:nvSpPr>
            <p:spPr>
              <a:xfrm>
                <a:off x="3071783" y="3177894"/>
                <a:ext cx="3747355" cy="226745"/>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600" b="1" dirty="0">
                    <a:solidFill>
                      <a:srgbClr val="1429A0"/>
                    </a:solidFill>
                    <a:latin typeface="SamsungOne 400" pitchFamily="34" charset="0"/>
                    <a:ea typeface="SamsungOne 400" pitchFamily="34" charset="0"/>
                  </a:rPr>
                  <a:t>Winning algorithm’s classification error rate</a:t>
                </a:r>
                <a:endParaRPr lang="ko-KR" altLang="en-US" sz="1600" b="1" dirty="0">
                  <a:solidFill>
                    <a:srgbClr val="1429A0"/>
                  </a:solidFill>
                  <a:latin typeface="SamsungOne 400" pitchFamily="34" charset="0"/>
                  <a:ea typeface="SamsungOne 700" panose="020B0803030303020204" pitchFamily="34" charset="0"/>
                </a:endParaRPr>
              </a:p>
            </p:txBody>
          </p:sp>
        </p:grpSp>
        <p:sp>
          <p:nvSpPr>
            <p:cNvPr id="60" name="사각형: 둥근 모서리 32">
              <a:extLst>
                <a:ext uri="{FF2B5EF4-FFF2-40B4-BE49-F238E27FC236}">
                  <a16:creationId xmlns:a16="http://schemas.microsoft.com/office/drawing/2014/main" xmlns="" id="{9F9FFF6C-7C72-4E08-8072-03F5113CBF51}"/>
                </a:ext>
              </a:extLst>
            </p:cNvPr>
            <p:cNvSpPr/>
            <p:nvPr/>
          </p:nvSpPr>
          <p:spPr>
            <a:xfrm>
              <a:off x="8205992" y="5931469"/>
              <a:ext cx="1004701" cy="212364"/>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dirty="0">
                  <a:latin typeface="SamsungOne 400" panose="020B0503030303020204" pitchFamily="34" charset="0"/>
                  <a:ea typeface="SamsungOne 400" panose="020B0503030303020204" pitchFamily="34" charset="0"/>
                </a:rPr>
                <a:t>ImageNet</a:t>
              </a:r>
            </a:p>
          </p:txBody>
        </p:sp>
      </p:grpSp>
      <p:grpSp>
        <p:nvGrpSpPr>
          <p:cNvPr id="62" name="그룹 6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63" name="직사각형 6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2.2. Image Recognition</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64" name="직사각형 6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67" name="직사각형 66">
            <a:extLst>
              <a:ext uri="{FF2B5EF4-FFF2-40B4-BE49-F238E27FC236}">
                <a16:creationId xmlns:a16="http://schemas.microsoft.com/office/drawing/2014/main" xmlns="" id="{4C065641-3666-4F94-9243-1B1A99D79ED7}"/>
              </a:ext>
            </a:extLst>
          </p:cNvPr>
          <p:cNvSpPr/>
          <p:nvPr/>
        </p:nvSpPr>
        <p:spPr>
          <a:xfrm>
            <a:off x="558924" y="1879047"/>
            <a:ext cx="8896060" cy="9900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The benchmark ImageNet classification error rate fell from 26 percent in 2011 to 3.1 percent in 2016, surpassing far beyond the human capability of a 5% error rate.</a:t>
            </a:r>
          </a:p>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It was not until the adoption of Convolutional Neural Networks that the image recognition’s accuracy was dramatically improved.</a:t>
            </a:r>
          </a:p>
        </p:txBody>
      </p:sp>
      <p:sp>
        <p:nvSpPr>
          <p:cNvPr id="68" name="직사각형 67">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Image Recognition</a:t>
            </a:r>
          </a:p>
        </p:txBody>
      </p:sp>
    </p:spTree>
    <p:custDataLst>
      <p:tags r:id="rId1"/>
    </p:custDataLst>
    <p:extLst>
      <p:ext uri="{BB962C8B-B14F-4D97-AF65-F5344CB8AC3E}">
        <p14:creationId xmlns:p14="http://schemas.microsoft.com/office/powerpoint/2010/main" val="3664774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16535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There is an abundance of structured and unstructured data in the modern tech era.</a:t>
            </a:r>
            <a:endParaRPr lang="ko-KR" altLang="en-US" sz="1300" dirty="0">
              <a:solidFill>
                <a:prstClr val="black">
                  <a:lumMod val="85000"/>
                  <a:lumOff val="15000"/>
                </a:prstClr>
              </a:solidFill>
              <a:latin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Machine learning emerged in the late 20th century as a sub-field of artificial intelligence (AI) related to self-learning algorithms that extract and predict knowledge from data.</a:t>
            </a:r>
            <a:endParaRPr lang="ko-KR" altLang="en-US" sz="1300" dirty="0">
              <a:solidFill>
                <a:prstClr val="black">
                  <a:lumMod val="85000"/>
                  <a:lumOff val="15000"/>
                </a:prstClr>
              </a:solidFill>
              <a:latin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Humans manually analyze large amounts of data to induce rules and make models.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Machine learning can gradually improve predictive models and data-based decision-making performance by extracting knowledge more efficiently from data.</a:t>
            </a:r>
          </a:p>
        </p:txBody>
      </p:sp>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Definition of Artificial Intelligence</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2" name="직사각형 1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3" name="직사각형 12">
            <a:extLst>
              <a:ext uri="{FF2B5EF4-FFF2-40B4-BE49-F238E27FC236}">
                <a16:creationId xmlns:a16="http://schemas.microsoft.com/office/drawing/2014/main" xmlns="" id="{F48F775B-3BA6-4DA4-93E4-035FEE2FCDDF}"/>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Building an Intelligent System that Transforms Data into Knowledge</a:t>
            </a:r>
          </a:p>
        </p:txBody>
      </p:sp>
      <p:grpSp>
        <p:nvGrpSpPr>
          <p:cNvPr id="6" name="그룹 5">
            <a:extLst>
              <a:ext uri="{FF2B5EF4-FFF2-40B4-BE49-F238E27FC236}">
                <a16:creationId xmlns:a16="http://schemas.microsoft.com/office/drawing/2014/main" xmlns="" id="{DD4836B8-8412-4586-B91B-5373CA154A16}"/>
              </a:ext>
            </a:extLst>
          </p:cNvPr>
          <p:cNvGrpSpPr/>
          <p:nvPr/>
        </p:nvGrpSpPr>
        <p:grpSpPr>
          <a:xfrm>
            <a:off x="2176439" y="3422394"/>
            <a:ext cx="5549946" cy="2808312"/>
            <a:chOff x="2071092" y="3429000"/>
            <a:chExt cx="5549946" cy="2808312"/>
          </a:xfrm>
        </p:grpSpPr>
        <p:grpSp>
          <p:nvGrpSpPr>
            <p:cNvPr id="3" name="그룹 2">
              <a:extLst>
                <a:ext uri="{FF2B5EF4-FFF2-40B4-BE49-F238E27FC236}">
                  <a16:creationId xmlns:a16="http://schemas.microsoft.com/office/drawing/2014/main" xmlns="" id="{856939D8-4B20-4C7C-A8B8-7DCCDB295E86}"/>
                </a:ext>
              </a:extLst>
            </p:cNvPr>
            <p:cNvGrpSpPr/>
            <p:nvPr/>
          </p:nvGrpSpPr>
          <p:grpSpPr>
            <a:xfrm>
              <a:off x="2071092" y="3429000"/>
              <a:ext cx="5549946" cy="2808312"/>
              <a:chOff x="2264662" y="3429000"/>
              <a:chExt cx="5155902" cy="2608923"/>
            </a:xfrm>
          </p:grpSpPr>
          <p:pic>
            <p:nvPicPr>
              <p:cNvPr id="2" name="그림 1"/>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2264662" y="3429000"/>
                <a:ext cx="5155902" cy="2608923"/>
              </a:xfrm>
              <a:prstGeom prst="rect">
                <a:avLst/>
              </a:prstGeom>
            </p:spPr>
          </p:pic>
          <p:sp>
            <p:nvSpPr>
              <p:cNvPr id="15" name="Rectangle 15">
                <a:extLst>
                  <a:ext uri="{FF2B5EF4-FFF2-40B4-BE49-F238E27FC236}">
                    <a16:creationId xmlns:a16="http://schemas.microsoft.com/office/drawing/2014/main" xmlns="" id="{32E23BCB-F99F-4A33-984C-2ADE5E9920A4}"/>
                  </a:ext>
                </a:extLst>
              </p:cNvPr>
              <p:cNvSpPr/>
              <p:nvPr/>
            </p:nvSpPr>
            <p:spPr>
              <a:xfrm>
                <a:off x="2328305" y="3446481"/>
                <a:ext cx="2796852" cy="276999"/>
              </a:xfrm>
              <a:prstGeom prst="rect">
                <a:avLst/>
              </a:prstGeom>
              <a:solidFill>
                <a:srgbClr val="AAAAAA"/>
              </a:solidFill>
            </p:spPr>
            <p:txBody>
              <a:bodyPr wrap="square" lIns="0" tIns="0" rIns="0" bIns="0">
                <a:spAutoFit/>
                <a:scene3d>
                  <a:camera prst="orthographicFront"/>
                  <a:lightRig rig="threePt" dir="t"/>
                </a:scene3d>
                <a:sp3d>
                  <a:bevelT w="0" h="6350"/>
                </a:sp3d>
              </a:bodyPr>
              <a:lstStyle/>
              <a:p>
                <a:pPr marL="398463" indent="-398463"/>
                <a:r>
                  <a:rPr lang="en-US" altLang="ko-KR" dirty="0">
                    <a:solidFill>
                      <a:schemeClr val="bg1"/>
                    </a:solidFill>
                    <a:latin typeface="SamsungOne 700" panose="020B0803030303020204" pitchFamily="34" charset="0"/>
                    <a:ea typeface="SamsungOne 700" panose="020B0803030303020204" pitchFamily="34" charset="0"/>
                  </a:rPr>
                  <a:t>ARTIFICIAL INTELLIGENCE</a:t>
                </a:r>
              </a:p>
            </p:txBody>
          </p:sp>
          <p:sp>
            <p:nvSpPr>
              <p:cNvPr id="16" name="Rectangle 15">
                <a:extLst>
                  <a:ext uri="{FF2B5EF4-FFF2-40B4-BE49-F238E27FC236}">
                    <a16:creationId xmlns:a16="http://schemas.microsoft.com/office/drawing/2014/main" xmlns="" id="{879A8AF4-96B6-4136-898C-86BE24E5FA72}"/>
                  </a:ext>
                </a:extLst>
              </p:cNvPr>
              <p:cNvSpPr/>
              <p:nvPr/>
            </p:nvSpPr>
            <p:spPr>
              <a:xfrm>
                <a:off x="2354851" y="3688358"/>
                <a:ext cx="724353" cy="150111"/>
              </a:xfrm>
              <a:prstGeom prst="rect">
                <a:avLst/>
              </a:prstGeom>
              <a:solidFill>
                <a:srgbClr val="AAAAAA"/>
              </a:solidFill>
            </p:spPr>
            <p:txBody>
              <a:bodyPr wrap="square" lIns="0" tIns="0" rIns="0" bIns="0">
                <a:spAutoFit/>
                <a:scene3d>
                  <a:camera prst="orthographicFront"/>
                  <a:lightRig rig="threePt" dir="t"/>
                </a:scene3d>
                <a:sp3d>
                  <a:bevelT w="0" h="6350"/>
                </a:sp3d>
              </a:bodyPr>
              <a:lstStyle/>
              <a:p>
                <a:pPr marL="398463" indent="-398463"/>
                <a:r>
                  <a:rPr lang="en-US" altLang="ko-KR" sz="1050" dirty="0">
                    <a:solidFill>
                      <a:schemeClr val="bg1"/>
                    </a:solidFill>
                    <a:latin typeface="SamsungOne 700" panose="020B0803030303020204" pitchFamily="34" charset="0"/>
                    <a:ea typeface="SamsungOne 700" panose="020B0803030303020204" pitchFamily="34" charset="0"/>
                  </a:rPr>
                  <a:t>IS NOT NEW</a:t>
                </a:r>
              </a:p>
            </p:txBody>
          </p:sp>
          <p:sp>
            <p:nvSpPr>
              <p:cNvPr id="17" name="Rectangle 15">
                <a:extLst>
                  <a:ext uri="{FF2B5EF4-FFF2-40B4-BE49-F238E27FC236}">
                    <a16:creationId xmlns:a16="http://schemas.microsoft.com/office/drawing/2014/main" xmlns="" id="{4066E0C1-6142-48A0-AD0A-49D22FC224B6}"/>
                  </a:ext>
                </a:extLst>
              </p:cNvPr>
              <p:cNvSpPr/>
              <p:nvPr/>
            </p:nvSpPr>
            <p:spPr>
              <a:xfrm>
                <a:off x="2539588" y="3951088"/>
                <a:ext cx="2016224" cy="200055"/>
              </a:xfrm>
              <a:prstGeom prst="rect">
                <a:avLst/>
              </a:prstGeom>
              <a:solidFill>
                <a:srgbClr val="707070"/>
              </a:solidFill>
            </p:spPr>
            <p:txBody>
              <a:bodyPr wrap="square" lIns="0" tIns="0" rIns="0" bIns="0">
                <a:spAutoFit/>
                <a:scene3d>
                  <a:camera prst="orthographicFront"/>
                  <a:lightRig rig="threePt" dir="t"/>
                </a:scene3d>
                <a:sp3d>
                  <a:bevelT w="0" h="6350"/>
                </a:sp3d>
              </a:bodyPr>
              <a:lstStyle/>
              <a:p>
                <a:pPr marL="398463" indent="-398463"/>
                <a:r>
                  <a:rPr lang="en-US" altLang="ko-KR" sz="1300" dirty="0">
                    <a:solidFill>
                      <a:schemeClr val="bg1"/>
                    </a:solidFill>
                    <a:latin typeface="SamsungOne 700" panose="020B0803030303020204" pitchFamily="34" charset="0"/>
                    <a:ea typeface="SamsungOne 700" panose="020B0803030303020204" pitchFamily="34" charset="0"/>
                  </a:rPr>
                  <a:t>ARTIFICIAL INTELLIGENCE</a:t>
                </a:r>
              </a:p>
            </p:txBody>
          </p:sp>
          <p:sp>
            <p:nvSpPr>
              <p:cNvPr id="18" name="Rectangle 15">
                <a:extLst>
                  <a:ext uri="{FF2B5EF4-FFF2-40B4-BE49-F238E27FC236}">
                    <a16:creationId xmlns:a16="http://schemas.microsoft.com/office/drawing/2014/main" xmlns="" id="{160F9028-BAA1-4DA9-AB33-592BFA150ED4}"/>
                  </a:ext>
                </a:extLst>
              </p:cNvPr>
              <p:cNvSpPr/>
              <p:nvPr/>
            </p:nvSpPr>
            <p:spPr>
              <a:xfrm>
                <a:off x="2577689" y="4206096"/>
                <a:ext cx="1432324" cy="686219"/>
              </a:xfrm>
              <a:prstGeom prst="rect">
                <a:avLst/>
              </a:prstGeom>
              <a:solidFill>
                <a:srgbClr val="707070"/>
              </a:solidFill>
            </p:spPr>
            <p:txBody>
              <a:bodyPr wrap="square" lIns="0" tIns="0" rIns="0" bIns="0">
                <a:spAutoFit/>
                <a:scene3d>
                  <a:camera prst="orthographicFront"/>
                  <a:lightRig rig="threePt" dir="t"/>
                </a:scene3d>
                <a:sp3d>
                  <a:bevelT w="0" h="6350"/>
                </a:sp3d>
              </a:bodyPr>
              <a:lstStyle/>
              <a:p>
                <a:r>
                  <a:rPr lang="en-US" altLang="ko-KR" sz="1200" dirty="0">
                    <a:solidFill>
                      <a:schemeClr val="bg1"/>
                    </a:solidFill>
                    <a:latin typeface="SamsungOne 700" panose="020B0803030303020204" pitchFamily="34" charset="0"/>
                    <a:ea typeface="SamsungOne 700" panose="020B0803030303020204" pitchFamily="34" charset="0"/>
                  </a:rPr>
                  <a:t>Any technique which enables computer to mimic human behavior</a:t>
                </a:r>
              </a:p>
            </p:txBody>
          </p:sp>
          <p:sp>
            <p:nvSpPr>
              <p:cNvPr id="19" name="Rectangle 15">
                <a:extLst>
                  <a:ext uri="{FF2B5EF4-FFF2-40B4-BE49-F238E27FC236}">
                    <a16:creationId xmlns:a16="http://schemas.microsoft.com/office/drawing/2014/main" xmlns="" id="{4F7E4579-ECFE-4E46-9718-B4712EB9A6A2}"/>
                  </a:ext>
                </a:extLst>
              </p:cNvPr>
              <p:cNvSpPr/>
              <p:nvPr/>
            </p:nvSpPr>
            <p:spPr>
              <a:xfrm>
                <a:off x="4087316" y="4261049"/>
                <a:ext cx="2016224" cy="200055"/>
              </a:xfrm>
              <a:prstGeom prst="rect">
                <a:avLst/>
              </a:prstGeom>
              <a:solidFill>
                <a:srgbClr val="A3A3A3"/>
              </a:solidFill>
            </p:spPr>
            <p:txBody>
              <a:bodyPr wrap="square" lIns="0" tIns="0" rIns="0" bIns="0">
                <a:spAutoFit/>
                <a:scene3d>
                  <a:camera prst="orthographicFront"/>
                  <a:lightRig rig="threePt" dir="t"/>
                </a:scene3d>
                <a:sp3d>
                  <a:bevelT w="0" h="6350"/>
                </a:sp3d>
              </a:bodyPr>
              <a:lstStyle/>
              <a:p>
                <a:pPr marL="398463" indent="-398463"/>
                <a:r>
                  <a:rPr lang="en-US" altLang="ko-KR" sz="1300" dirty="0">
                    <a:solidFill>
                      <a:srgbClr val="3E4E5B"/>
                    </a:solidFill>
                    <a:latin typeface="SamsungOne 700" panose="020B0803030303020204" pitchFamily="34" charset="0"/>
                    <a:ea typeface="SamsungOne 700" panose="020B0803030303020204" pitchFamily="34" charset="0"/>
                  </a:rPr>
                  <a:t>MACHINE LEARNING</a:t>
                </a:r>
              </a:p>
            </p:txBody>
          </p:sp>
          <p:sp>
            <p:nvSpPr>
              <p:cNvPr id="20" name="Rectangle 15">
                <a:extLst>
                  <a:ext uri="{FF2B5EF4-FFF2-40B4-BE49-F238E27FC236}">
                    <a16:creationId xmlns:a16="http://schemas.microsoft.com/office/drawing/2014/main" xmlns="" id="{EC8229CE-D4AD-48C4-A592-902BBF4D2514}"/>
                  </a:ext>
                </a:extLst>
              </p:cNvPr>
              <p:cNvSpPr/>
              <p:nvPr/>
            </p:nvSpPr>
            <p:spPr>
              <a:xfrm>
                <a:off x="4105018" y="4459769"/>
                <a:ext cx="1533889" cy="1161729"/>
              </a:xfrm>
              <a:prstGeom prst="rect">
                <a:avLst/>
              </a:prstGeom>
              <a:solidFill>
                <a:srgbClr val="A3A3A3"/>
              </a:solidFill>
            </p:spPr>
            <p:txBody>
              <a:bodyPr wrap="square" lIns="0" tIns="0" rIns="0" bIns="0">
                <a:noAutofit/>
                <a:scene3d>
                  <a:camera prst="orthographicFront"/>
                  <a:lightRig rig="threePt" dir="t"/>
                </a:scene3d>
                <a:sp3d>
                  <a:bevelT w="0" h="6350"/>
                </a:sp3d>
              </a:bodyPr>
              <a:lstStyle/>
              <a:p>
                <a:r>
                  <a:rPr lang="en-US" altLang="ko-KR" sz="1200" dirty="0">
                    <a:solidFill>
                      <a:srgbClr val="3E4E5B"/>
                    </a:solidFill>
                    <a:latin typeface="SamsungOne 700" panose="020B0803030303020204" pitchFamily="34" charset="0"/>
                    <a:ea typeface="SamsungOne 700" panose="020B0803030303020204" pitchFamily="34" charset="0"/>
                  </a:rPr>
                  <a:t>AI techniques that give computers the ability to learn without being explicitly programmed to do so</a:t>
                </a:r>
              </a:p>
            </p:txBody>
          </p:sp>
          <p:sp>
            <p:nvSpPr>
              <p:cNvPr id="21" name="Rectangle 15">
                <a:extLst>
                  <a:ext uri="{FF2B5EF4-FFF2-40B4-BE49-F238E27FC236}">
                    <a16:creationId xmlns:a16="http://schemas.microsoft.com/office/drawing/2014/main" xmlns="" id="{BA28C217-3BFA-40B1-A910-2E1A38F6578E}"/>
                  </a:ext>
                </a:extLst>
              </p:cNvPr>
              <p:cNvSpPr/>
              <p:nvPr/>
            </p:nvSpPr>
            <p:spPr>
              <a:xfrm>
                <a:off x="5685103" y="4595498"/>
                <a:ext cx="1282533" cy="200055"/>
              </a:xfrm>
              <a:prstGeom prst="rect">
                <a:avLst/>
              </a:prstGeom>
              <a:solidFill>
                <a:srgbClr val="C1C1C1"/>
              </a:solidFill>
            </p:spPr>
            <p:txBody>
              <a:bodyPr wrap="square" lIns="0" tIns="0" rIns="0" bIns="0">
                <a:spAutoFit/>
                <a:scene3d>
                  <a:camera prst="orthographicFront"/>
                  <a:lightRig rig="threePt" dir="t"/>
                </a:scene3d>
                <a:sp3d>
                  <a:bevelT w="0" h="6350"/>
                </a:sp3d>
              </a:bodyPr>
              <a:lstStyle/>
              <a:p>
                <a:pPr marL="398463" indent="-398463"/>
                <a:r>
                  <a:rPr lang="en-US" altLang="ko-KR" sz="1300" dirty="0">
                    <a:solidFill>
                      <a:srgbClr val="3E4E5B"/>
                    </a:solidFill>
                    <a:latin typeface="SamsungOne 700" panose="020B0803030303020204" pitchFamily="34" charset="0"/>
                    <a:ea typeface="SamsungOne 700" panose="020B0803030303020204" pitchFamily="34" charset="0"/>
                  </a:rPr>
                  <a:t>DEEP LEARNING</a:t>
                </a:r>
              </a:p>
            </p:txBody>
          </p:sp>
          <p:sp>
            <p:nvSpPr>
              <p:cNvPr id="22" name="Rectangle 15">
                <a:extLst>
                  <a:ext uri="{FF2B5EF4-FFF2-40B4-BE49-F238E27FC236}">
                    <a16:creationId xmlns:a16="http://schemas.microsoft.com/office/drawing/2014/main" xmlns="" id="{3C218BC0-9F7E-4CF6-8512-7733DCD4305A}"/>
                  </a:ext>
                </a:extLst>
              </p:cNvPr>
              <p:cNvSpPr/>
              <p:nvPr/>
            </p:nvSpPr>
            <p:spPr>
              <a:xfrm>
                <a:off x="5702806" y="4797319"/>
                <a:ext cx="1494938" cy="919579"/>
              </a:xfrm>
              <a:prstGeom prst="rect">
                <a:avLst/>
              </a:prstGeom>
              <a:solidFill>
                <a:srgbClr val="C1C1C1"/>
              </a:solidFill>
            </p:spPr>
            <p:txBody>
              <a:bodyPr wrap="square" lIns="0" tIns="0" rIns="0" bIns="0">
                <a:noAutofit/>
                <a:scene3d>
                  <a:camera prst="orthographicFront"/>
                  <a:lightRig rig="threePt" dir="t"/>
                </a:scene3d>
                <a:sp3d>
                  <a:bevelT w="0" h="6350"/>
                </a:sp3d>
              </a:bodyPr>
              <a:lstStyle/>
              <a:p>
                <a:r>
                  <a:rPr lang="en-US" altLang="ko-KR" sz="1200" dirty="0">
                    <a:solidFill>
                      <a:srgbClr val="3E4E5B"/>
                    </a:solidFill>
                    <a:latin typeface="SamsungOne 700" panose="020B0803030303020204" pitchFamily="34" charset="0"/>
                    <a:ea typeface="SamsungOne 700" panose="020B0803030303020204" pitchFamily="34" charset="0"/>
                  </a:rPr>
                  <a:t>A subset of ML which make the computation of multi-layer neural networks feasible</a:t>
                </a:r>
              </a:p>
            </p:txBody>
          </p:sp>
          <p:sp>
            <p:nvSpPr>
              <p:cNvPr id="23" name="Rectangle 15">
                <a:extLst>
                  <a:ext uri="{FF2B5EF4-FFF2-40B4-BE49-F238E27FC236}">
                    <a16:creationId xmlns:a16="http://schemas.microsoft.com/office/drawing/2014/main" xmlns="" id="{612F0C27-2743-4252-B8EE-5621680A6578}"/>
                  </a:ext>
                </a:extLst>
              </p:cNvPr>
              <p:cNvSpPr/>
              <p:nvPr/>
            </p:nvSpPr>
            <p:spPr>
              <a:xfrm>
                <a:off x="2447260" y="5892750"/>
                <a:ext cx="360000" cy="123111"/>
              </a:xfrm>
              <a:prstGeom prst="rect">
                <a:avLst/>
              </a:prstGeom>
              <a:solidFill>
                <a:srgbClr val="909090"/>
              </a:solidFill>
            </p:spPr>
            <p:txBody>
              <a:bodyPr wrap="square" lIns="0" tIns="0" rIns="0" bIns="0">
                <a:spAutoFit/>
                <a:scene3d>
                  <a:camera prst="orthographicFront"/>
                  <a:lightRig rig="threePt" dir="t"/>
                </a:scene3d>
                <a:sp3d>
                  <a:bevelT w="0" h="6350"/>
                </a:sp3d>
              </a:bodyPr>
              <a:lstStyle/>
              <a:p>
                <a:pPr algn="ctr"/>
                <a:r>
                  <a:rPr lang="en-US" altLang="ko-KR" sz="800" dirty="0">
                    <a:solidFill>
                      <a:schemeClr val="bg1"/>
                    </a:solidFill>
                    <a:latin typeface="SamsungOne 700" panose="020B0803030303020204" pitchFamily="34" charset="0"/>
                    <a:ea typeface="SamsungOne 700" panose="020B0803030303020204" pitchFamily="34" charset="0"/>
                  </a:rPr>
                  <a:t>1950’s</a:t>
                </a:r>
              </a:p>
            </p:txBody>
          </p:sp>
          <p:sp>
            <p:nvSpPr>
              <p:cNvPr id="24" name="Rectangle 15">
                <a:extLst>
                  <a:ext uri="{FF2B5EF4-FFF2-40B4-BE49-F238E27FC236}">
                    <a16:creationId xmlns:a16="http://schemas.microsoft.com/office/drawing/2014/main" xmlns="" id="{0BCF6670-D9F3-4A9E-887A-EC47124E9466}"/>
                  </a:ext>
                </a:extLst>
              </p:cNvPr>
              <p:cNvSpPr/>
              <p:nvPr/>
            </p:nvSpPr>
            <p:spPr>
              <a:xfrm>
                <a:off x="2922211" y="5892750"/>
                <a:ext cx="360000" cy="123111"/>
              </a:xfrm>
              <a:prstGeom prst="rect">
                <a:avLst/>
              </a:prstGeom>
              <a:solidFill>
                <a:srgbClr val="909090"/>
              </a:solidFill>
            </p:spPr>
            <p:txBody>
              <a:bodyPr wrap="square" lIns="0" tIns="0" rIns="0" bIns="0">
                <a:spAutoFit/>
                <a:scene3d>
                  <a:camera prst="orthographicFront"/>
                  <a:lightRig rig="threePt" dir="t"/>
                </a:scene3d>
                <a:sp3d>
                  <a:bevelT w="0" h="6350"/>
                </a:sp3d>
              </a:bodyPr>
              <a:lstStyle/>
              <a:p>
                <a:pPr algn="ctr"/>
                <a:r>
                  <a:rPr lang="en-US" altLang="ko-KR" sz="800" dirty="0">
                    <a:solidFill>
                      <a:schemeClr val="bg1"/>
                    </a:solidFill>
                    <a:latin typeface="SamsungOne 700" panose="020B0803030303020204" pitchFamily="34" charset="0"/>
                    <a:ea typeface="SamsungOne 700" panose="020B0803030303020204" pitchFamily="34" charset="0"/>
                  </a:rPr>
                  <a:t>1960’s</a:t>
                </a:r>
              </a:p>
            </p:txBody>
          </p:sp>
          <p:sp>
            <p:nvSpPr>
              <p:cNvPr id="25" name="Rectangle 15">
                <a:extLst>
                  <a:ext uri="{FF2B5EF4-FFF2-40B4-BE49-F238E27FC236}">
                    <a16:creationId xmlns:a16="http://schemas.microsoft.com/office/drawing/2014/main" xmlns="" id="{F01CF0DB-E694-4CE5-A530-200C9EFAC850}"/>
                  </a:ext>
                </a:extLst>
              </p:cNvPr>
              <p:cNvSpPr/>
              <p:nvPr/>
            </p:nvSpPr>
            <p:spPr>
              <a:xfrm>
                <a:off x="3401912" y="5892750"/>
                <a:ext cx="360000" cy="123111"/>
              </a:xfrm>
              <a:prstGeom prst="rect">
                <a:avLst/>
              </a:prstGeom>
              <a:solidFill>
                <a:srgbClr val="909090"/>
              </a:solidFill>
            </p:spPr>
            <p:txBody>
              <a:bodyPr wrap="square" lIns="0" tIns="0" rIns="0" bIns="0">
                <a:spAutoFit/>
                <a:scene3d>
                  <a:camera prst="orthographicFront"/>
                  <a:lightRig rig="threePt" dir="t"/>
                </a:scene3d>
                <a:sp3d>
                  <a:bevelT w="0" h="6350"/>
                </a:sp3d>
              </a:bodyPr>
              <a:lstStyle/>
              <a:p>
                <a:pPr algn="ctr"/>
                <a:r>
                  <a:rPr lang="en-US" altLang="ko-KR" sz="800" dirty="0">
                    <a:solidFill>
                      <a:schemeClr val="bg1"/>
                    </a:solidFill>
                    <a:latin typeface="SamsungOne 700" panose="020B0803030303020204" pitchFamily="34" charset="0"/>
                    <a:ea typeface="SamsungOne 700" panose="020B0803030303020204" pitchFamily="34" charset="0"/>
                  </a:rPr>
                  <a:t>1970’s</a:t>
                </a:r>
              </a:p>
            </p:txBody>
          </p:sp>
          <p:sp>
            <p:nvSpPr>
              <p:cNvPr id="26" name="Rectangle 15">
                <a:extLst>
                  <a:ext uri="{FF2B5EF4-FFF2-40B4-BE49-F238E27FC236}">
                    <a16:creationId xmlns:a16="http://schemas.microsoft.com/office/drawing/2014/main" xmlns="" id="{AF5B3107-A09E-4183-99CB-A4C29DAA4CD2}"/>
                  </a:ext>
                </a:extLst>
              </p:cNvPr>
              <p:cNvSpPr/>
              <p:nvPr/>
            </p:nvSpPr>
            <p:spPr>
              <a:xfrm>
                <a:off x="3897018" y="5892750"/>
                <a:ext cx="360000" cy="123111"/>
              </a:xfrm>
              <a:prstGeom prst="rect">
                <a:avLst/>
              </a:prstGeom>
              <a:solidFill>
                <a:srgbClr val="909090"/>
              </a:solidFill>
            </p:spPr>
            <p:txBody>
              <a:bodyPr wrap="square" lIns="0" tIns="0" rIns="0" bIns="0">
                <a:spAutoFit/>
                <a:scene3d>
                  <a:camera prst="orthographicFront"/>
                  <a:lightRig rig="threePt" dir="t"/>
                </a:scene3d>
                <a:sp3d>
                  <a:bevelT w="0" h="6350"/>
                </a:sp3d>
              </a:bodyPr>
              <a:lstStyle/>
              <a:p>
                <a:pPr algn="ctr"/>
                <a:r>
                  <a:rPr lang="en-US" altLang="ko-KR" sz="800" dirty="0">
                    <a:solidFill>
                      <a:schemeClr val="bg1"/>
                    </a:solidFill>
                    <a:latin typeface="SamsungOne 700" panose="020B0803030303020204" pitchFamily="34" charset="0"/>
                    <a:ea typeface="SamsungOne 700" panose="020B0803030303020204" pitchFamily="34" charset="0"/>
                  </a:rPr>
                  <a:t>1980’s</a:t>
                </a:r>
              </a:p>
            </p:txBody>
          </p:sp>
          <p:sp>
            <p:nvSpPr>
              <p:cNvPr id="27" name="Rectangle 15">
                <a:extLst>
                  <a:ext uri="{FF2B5EF4-FFF2-40B4-BE49-F238E27FC236}">
                    <a16:creationId xmlns:a16="http://schemas.microsoft.com/office/drawing/2014/main" xmlns="" id="{1B66BA8B-C7F4-4A01-8AD4-C5BE88FFCBFF}"/>
                  </a:ext>
                </a:extLst>
              </p:cNvPr>
              <p:cNvSpPr/>
              <p:nvPr/>
            </p:nvSpPr>
            <p:spPr>
              <a:xfrm>
                <a:off x="4427684" y="5892750"/>
                <a:ext cx="360000" cy="123111"/>
              </a:xfrm>
              <a:prstGeom prst="rect">
                <a:avLst/>
              </a:prstGeom>
              <a:solidFill>
                <a:srgbClr val="909090"/>
              </a:solidFill>
            </p:spPr>
            <p:txBody>
              <a:bodyPr wrap="square" lIns="0" tIns="0" rIns="0" bIns="0">
                <a:spAutoFit/>
                <a:scene3d>
                  <a:camera prst="orthographicFront"/>
                  <a:lightRig rig="threePt" dir="t"/>
                </a:scene3d>
                <a:sp3d>
                  <a:bevelT w="0" h="6350"/>
                </a:sp3d>
              </a:bodyPr>
              <a:lstStyle/>
              <a:p>
                <a:pPr algn="ctr"/>
                <a:r>
                  <a:rPr lang="en-US" altLang="ko-KR" sz="800" dirty="0">
                    <a:solidFill>
                      <a:schemeClr val="bg1"/>
                    </a:solidFill>
                    <a:latin typeface="SamsungOne 700" panose="020B0803030303020204" pitchFamily="34" charset="0"/>
                    <a:ea typeface="SamsungOne 700" panose="020B0803030303020204" pitchFamily="34" charset="0"/>
                  </a:rPr>
                  <a:t>1990’s</a:t>
                </a:r>
              </a:p>
            </p:txBody>
          </p:sp>
          <p:sp>
            <p:nvSpPr>
              <p:cNvPr id="28" name="Rectangle 15">
                <a:extLst>
                  <a:ext uri="{FF2B5EF4-FFF2-40B4-BE49-F238E27FC236}">
                    <a16:creationId xmlns:a16="http://schemas.microsoft.com/office/drawing/2014/main" xmlns="" id="{6C5954BD-2D60-454A-94AE-0364533D2577}"/>
                  </a:ext>
                </a:extLst>
              </p:cNvPr>
              <p:cNvSpPr/>
              <p:nvPr/>
            </p:nvSpPr>
            <p:spPr>
              <a:xfrm>
                <a:off x="4956816" y="5892750"/>
                <a:ext cx="360000" cy="123111"/>
              </a:xfrm>
              <a:prstGeom prst="rect">
                <a:avLst/>
              </a:prstGeom>
              <a:solidFill>
                <a:srgbClr val="909090"/>
              </a:solidFill>
            </p:spPr>
            <p:txBody>
              <a:bodyPr wrap="square" lIns="0" tIns="0" rIns="0" bIns="0">
                <a:spAutoFit/>
                <a:scene3d>
                  <a:camera prst="orthographicFront"/>
                  <a:lightRig rig="threePt" dir="t"/>
                </a:scene3d>
                <a:sp3d>
                  <a:bevelT w="0" h="6350"/>
                </a:sp3d>
              </a:bodyPr>
              <a:lstStyle/>
              <a:p>
                <a:pPr algn="ctr"/>
                <a:r>
                  <a:rPr lang="en-US" altLang="ko-KR" sz="800" dirty="0">
                    <a:solidFill>
                      <a:schemeClr val="bg1"/>
                    </a:solidFill>
                    <a:latin typeface="SamsungOne 700" panose="020B0803030303020204" pitchFamily="34" charset="0"/>
                    <a:ea typeface="SamsungOne 700" panose="020B0803030303020204" pitchFamily="34" charset="0"/>
                  </a:rPr>
                  <a:t>2000’s</a:t>
                </a:r>
              </a:p>
            </p:txBody>
          </p:sp>
          <p:sp>
            <p:nvSpPr>
              <p:cNvPr id="29" name="Rectangle 15">
                <a:extLst>
                  <a:ext uri="{FF2B5EF4-FFF2-40B4-BE49-F238E27FC236}">
                    <a16:creationId xmlns:a16="http://schemas.microsoft.com/office/drawing/2014/main" xmlns="" id="{19E7AF9A-1D34-4A5A-9B4D-702A81DBAF64}"/>
                  </a:ext>
                </a:extLst>
              </p:cNvPr>
              <p:cNvSpPr/>
              <p:nvPr/>
            </p:nvSpPr>
            <p:spPr>
              <a:xfrm>
                <a:off x="5465628" y="5892750"/>
                <a:ext cx="360000" cy="123111"/>
              </a:xfrm>
              <a:prstGeom prst="rect">
                <a:avLst/>
              </a:prstGeom>
              <a:solidFill>
                <a:srgbClr val="909090"/>
              </a:solidFill>
            </p:spPr>
            <p:txBody>
              <a:bodyPr wrap="square" lIns="0" tIns="0" rIns="0" bIns="0">
                <a:spAutoFit/>
                <a:scene3d>
                  <a:camera prst="orthographicFront"/>
                  <a:lightRig rig="threePt" dir="t"/>
                </a:scene3d>
                <a:sp3d>
                  <a:bevelT w="0" h="6350"/>
                </a:sp3d>
              </a:bodyPr>
              <a:lstStyle/>
              <a:p>
                <a:pPr algn="ctr"/>
                <a:r>
                  <a:rPr lang="en-US" altLang="ko-KR" sz="800" dirty="0">
                    <a:solidFill>
                      <a:schemeClr val="bg1"/>
                    </a:solidFill>
                    <a:latin typeface="SamsungOne 700" panose="020B0803030303020204" pitchFamily="34" charset="0"/>
                    <a:ea typeface="SamsungOne 700" panose="020B0803030303020204" pitchFamily="34" charset="0"/>
                  </a:rPr>
                  <a:t>2010’s</a:t>
                </a:r>
              </a:p>
            </p:txBody>
          </p:sp>
          <p:sp>
            <p:nvSpPr>
              <p:cNvPr id="32" name="Rectangle 15">
                <a:extLst>
                  <a:ext uri="{FF2B5EF4-FFF2-40B4-BE49-F238E27FC236}">
                    <a16:creationId xmlns:a16="http://schemas.microsoft.com/office/drawing/2014/main" xmlns="" id="{54B158A1-FD6E-465F-88EC-F76F5F8FD8D2}"/>
                  </a:ext>
                </a:extLst>
              </p:cNvPr>
              <p:cNvSpPr/>
              <p:nvPr/>
            </p:nvSpPr>
            <p:spPr>
              <a:xfrm>
                <a:off x="2601444" y="4889145"/>
                <a:ext cx="1160467" cy="686218"/>
              </a:xfrm>
              <a:prstGeom prst="rect">
                <a:avLst/>
              </a:prstGeom>
              <a:solidFill>
                <a:srgbClr val="707070"/>
              </a:solidFill>
            </p:spPr>
            <p:txBody>
              <a:bodyPr wrap="square" lIns="0" tIns="0" rIns="0" bIns="0">
                <a:spAutoFit/>
                <a:scene3d>
                  <a:camera prst="orthographicFront"/>
                  <a:lightRig rig="threePt" dir="t"/>
                </a:scene3d>
                <a:sp3d>
                  <a:bevelT w="0" h="6350"/>
                </a:sp3d>
              </a:bodyPr>
              <a:lstStyle/>
              <a:p>
                <a:endParaRPr lang="en-US" altLang="ko-KR" sz="1200" dirty="0">
                  <a:solidFill>
                    <a:schemeClr val="bg1"/>
                  </a:solidFill>
                  <a:latin typeface="SamsungOne 700" panose="020B0803030303020204" pitchFamily="34" charset="0"/>
                  <a:ea typeface="SamsungOne 700" panose="020B0803030303020204" pitchFamily="34" charset="0"/>
                </a:endParaRPr>
              </a:p>
            </p:txBody>
          </p:sp>
          <p:pic>
            <p:nvPicPr>
              <p:cNvPr id="31" name="그림 30">
                <a:extLst>
                  <a:ext uri="{FF2B5EF4-FFF2-40B4-BE49-F238E27FC236}">
                    <a16:creationId xmlns:a16="http://schemas.microsoft.com/office/drawing/2014/main" xmlns="" id="{6453D25D-F2BE-4F0E-8D0F-DC7BF920910C}"/>
                  </a:ext>
                </a:extLst>
              </p:cNvPr>
              <p:cNvPicPr>
                <a:picLocks noChangeAspect="1"/>
              </p:cNvPicPr>
              <p:nvPr/>
            </p:nvPicPr>
            <p:blipFill rotWithShape="1">
              <a:blip r:embed="rId6" cstate="print">
                <a:grayscl/>
                <a:extLst>
                  <a:ext uri="{28A0092B-C50C-407E-A947-70E740481C1C}">
                    <a14:useLocalDpi xmlns:a14="http://schemas.microsoft.com/office/drawing/2010/main" val="0"/>
                  </a:ext>
                </a:extLst>
              </a:blip>
              <a:srcRect l="8854" t="50043" r="76539" b="18403"/>
              <a:stretch/>
            </p:blipFill>
            <p:spPr>
              <a:xfrm>
                <a:off x="2915103" y="4921002"/>
                <a:ext cx="640878" cy="700497"/>
              </a:xfrm>
              <a:prstGeom prst="rect">
                <a:avLst/>
              </a:prstGeom>
            </p:spPr>
          </p:pic>
          <p:pic>
            <p:nvPicPr>
              <p:cNvPr id="33" name="그림 32">
                <a:extLst>
                  <a:ext uri="{FF2B5EF4-FFF2-40B4-BE49-F238E27FC236}">
                    <a16:creationId xmlns:a16="http://schemas.microsoft.com/office/drawing/2014/main" xmlns="" id="{C6E1E7BF-7195-457A-ABDD-E90969EA014D}"/>
                  </a:ext>
                </a:extLst>
              </p:cNvPr>
              <p:cNvPicPr>
                <a:picLocks noChangeAspect="1"/>
              </p:cNvPicPr>
              <p:nvPr/>
            </p:nvPicPr>
            <p:blipFill rotWithShape="1">
              <a:blip r:embed="rId7" cstate="print">
                <a:grayscl/>
                <a:extLst>
                  <a:ext uri="{28A0092B-C50C-407E-A947-70E740481C1C}">
                    <a14:useLocalDpi xmlns:a14="http://schemas.microsoft.com/office/drawing/2010/main" val="0"/>
                  </a:ext>
                </a:extLst>
              </a:blip>
              <a:srcRect l="42986" t="60300" r="42407" b="15749"/>
              <a:stretch/>
            </p:blipFill>
            <p:spPr>
              <a:xfrm>
                <a:off x="4726946" y="5181937"/>
                <a:ext cx="524904" cy="435493"/>
              </a:xfrm>
              <a:prstGeom prst="rect">
                <a:avLst/>
              </a:prstGeom>
            </p:spPr>
          </p:pic>
        </p:grpSp>
        <p:sp>
          <p:nvSpPr>
            <p:cNvPr id="5" name="직사각형 4">
              <a:extLst>
                <a:ext uri="{FF2B5EF4-FFF2-40B4-BE49-F238E27FC236}">
                  <a16:creationId xmlns:a16="http://schemas.microsoft.com/office/drawing/2014/main" xmlns="" id="{F3BF6E55-B789-418B-A9E6-2885381B6232}"/>
                </a:ext>
              </a:extLst>
            </p:cNvPr>
            <p:cNvSpPr/>
            <p:nvPr/>
          </p:nvSpPr>
          <p:spPr>
            <a:xfrm>
              <a:off x="6498875" y="5758451"/>
              <a:ext cx="213599" cy="190059"/>
            </a:xfrm>
            <a:prstGeom prst="rect">
              <a:avLst/>
            </a:prstGeom>
            <a:solidFill>
              <a:srgbClr val="C1C1C1"/>
            </a:solidFill>
          </p:spPr>
          <p:txBody>
            <a:bodyPr wrap="square" lIns="0" tIns="0" rIns="0" bIns="0">
              <a:noAutofit/>
              <a:scene3d>
                <a:camera prst="orthographicFront"/>
                <a:lightRig rig="threePt" dir="t"/>
              </a:scene3d>
              <a:sp3d>
                <a:bevelT w="0" h="6350"/>
              </a:sp3d>
            </a:bodyPr>
            <a:lstStyle/>
            <a:p>
              <a:endParaRPr lang="ko-KR" altLang="en-US" sz="1200">
                <a:solidFill>
                  <a:srgbClr val="3E4E5B"/>
                </a:solidFill>
                <a:latin typeface="SamsungOne 700" panose="020B0803030303020204" pitchFamily="34" charset="0"/>
              </a:endParaRPr>
            </a:p>
          </p:txBody>
        </p:sp>
      </p:grpSp>
    </p:spTree>
    <p:custDataLst>
      <p:tags r:id="rId1"/>
    </p:custDataLst>
    <p:extLst>
      <p:ext uri="{BB962C8B-B14F-4D97-AF65-F5344CB8AC3E}">
        <p14:creationId xmlns:p14="http://schemas.microsoft.com/office/powerpoint/2010/main" val="20771810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594141" y="2724983"/>
            <a:ext cx="8641085" cy="3199724"/>
            <a:chOff x="594141" y="2724983"/>
            <a:chExt cx="8641085" cy="3199724"/>
          </a:xfrm>
        </p:grpSpPr>
        <p:sp>
          <p:nvSpPr>
            <p:cNvPr id="28" name="모서리가 둥근 직사각형 4">
              <a:extLst>
                <a:ext uri="{FF2B5EF4-FFF2-40B4-BE49-F238E27FC236}">
                  <a16:creationId xmlns:a16="http://schemas.microsoft.com/office/drawing/2014/main" xmlns="" id="{C3569CBD-5212-483A-A582-6794A42BDB63}"/>
                </a:ext>
              </a:extLst>
            </p:cNvPr>
            <p:cNvSpPr/>
            <p:nvPr/>
          </p:nvSpPr>
          <p:spPr>
            <a:xfrm>
              <a:off x="594141" y="2724983"/>
              <a:ext cx="8641085" cy="319972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31" name="그룹 30"/>
            <p:cNvGrpSpPr/>
            <p:nvPr/>
          </p:nvGrpSpPr>
          <p:grpSpPr>
            <a:xfrm>
              <a:off x="1729705" y="3008152"/>
              <a:ext cx="6443414" cy="2795916"/>
              <a:chOff x="1883116" y="3641381"/>
              <a:chExt cx="5855098" cy="2540635"/>
            </a:xfrm>
          </p:grpSpPr>
          <p:sp>
            <p:nvSpPr>
              <p:cNvPr id="32" name="Rectangle 15">
                <a:extLst>
                  <a:ext uri="{FF2B5EF4-FFF2-40B4-BE49-F238E27FC236}">
                    <a16:creationId xmlns:a16="http://schemas.microsoft.com/office/drawing/2014/main" xmlns="" id="{19E255E2-A0E6-4A3F-AD4F-3C952BA6C9F9}"/>
                  </a:ext>
                </a:extLst>
              </p:cNvPr>
              <p:cNvSpPr/>
              <p:nvPr/>
            </p:nvSpPr>
            <p:spPr>
              <a:xfrm>
                <a:off x="5792263" y="5790471"/>
                <a:ext cx="1191416" cy="195773"/>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dirty="0">
                    <a:latin typeface="SamsungOne 400" panose="020B0503030303020204" pitchFamily="34" charset="0"/>
                    <a:ea typeface="SamsungOne 400" panose="020B0503030303020204" pitchFamily="34" charset="0"/>
                  </a:rPr>
                  <a:t>Multiple Object</a:t>
                </a:r>
                <a:endParaRPr lang="ko-KR" altLang="en-US" sz="1400" b="1" dirty="0">
                  <a:latin typeface="SamsungOne 400" panose="020B0503030303020204" pitchFamily="34" charset="0"/>
                </a:endParaRPr>
              </a:p>
            </p:txBody>
          </p:sp>
          <p:sp>
            <p:nvSpPr>
              <p:cNvPr id="33" name="양쪽 중괄호 4">
                <a:extLst>
                  <a:ext uri="{FF2B5EF4-FFF2-40B4-BE49-F238E27FC236}">
                    <a16:creationId xmlns:a16="http://schemas.microsoft.com/office/drawing/2014/main" xmlns="" id="{44B3F294-F691-4BF5-B2C6-69D1863B9D6D}"/>
                  </a:ext>
                </a:extLst>
              </p:cNvPr>
              <p:cNvSpPr/>
              <p:nvPr/>
            </p:nvSpPr>
            <p:spPr>
              <a:xfrm rot="5400000">
                <a:off x="6320167" y="4253272"/>
                <a:ext cx="135608" cy="2700486"/>
              </a:xfrm>
              <a:custGeom>
                <a:avLst/>
                <a:gdLst>
                  <a:gd name="connsiteX0" fmla="*/ 236719 w 1420368"/>
                  <a:gd name="connsiteY0" fmla="*/ 2326676 h 2326676"/>
                  <a:gd name="connsiteX1" fmla="*/ 118360 w 1420368"/>
                  <a:gd name="connsiteY1" fmla="*/ 2208317 h 2326676"/>
                  <a:gd name="connsiteX2" fmla="*/ 118359 w 1420368"/>
                  <a:gd name="connsiteY2" fmla="*/ 1281697 h 2326676"/>
                  <a:gd name="connsiteX3" fmla="*/ 0 w 1420368"/>
                  <a:gd name="connsiteY3" fmla="*/ 1163338 h 2326676"/>
                  <a:gd name="connsiteX4" fmla="*/ 118359 w 1420368"/>
                  <a:gd name="connsiteY4" fmla="*/ 1044979 h 2326676"/>
                  <a:gd name="connsiteX5" fmla="*/ 118359 w 1420368"/>
                  <a:gd name="connsiteY5" fmla="*/ 118359 h 2326676"/>
                  <a:gd name="connsiteX6" fmla="*/ 236718 w 1420368"/>
                  <a:gd name="connsiteY6" fmla="*/ 0 h 2326676"/>
                  <a:gd name="connsiteX7" fmla="*/ 1183649 w 1420368"/>
                  <a:gd name="connsiteY7" fmla="*/ 0 h 2326676"/>
                  <a:gd name="connsiteX8" fmla="*/ 1302008 w 1420368"/>
                  <a:gd name="connsiteY8" fmla="*/ 118359 h 2326676"/>
                  <a:gd name="connsiteX9" fmla="*/ 1302009 w 1420368"/>
                  <a:gd name="connsiteY9" fmla="*/ 1044979 h 2326676"/>
                  <a:gd name="connsiteX10" fmla="*/ 1420368 w 1420368"/>
                  <a:gd name="connsiteY10" fmla="*/ 1163338 h 2326676"/>
                  <a:gd name="connsiteX11" fmla="*/ 1302009 w 1420368"/>
                  <a:gd name="connsiteY11" fmla="*/ 1281697 h 2326676"/>
                  <a:gd name="connsiteX12" fmla="*/ 1302009 w 1420368"/>
                  <a:gd name="connsiteY12" fmla="*/ 2208317 h 2326676"/>
                  <a:gd name="connsiteX13" fmla="*/ 1183650 w 1420368"/>
                  <a:gd name="connsiteY13" fmla="*/ 2326676 h 2326676"/>
                  <a:gd name="connsiteX14" fmla="*/ 236719 w 1420368"/>
                  <a:gd name="connsiteY14" fmla="*/ 2326676 h 2326676"/>
                  <a:gd name="connsiteX0" fmla="*/ 236719 w 1420368"/>
                  <a:gd name="connsiteY0" fmla="*/ 2326676 h 2326676"/>
                  <a:gd name="connsiteX1" fmla="*/ 118360 w 1420368"/>
                  <a:gd name="connsiteY1" fmla="*/ 2208317 h 2326676"/>
                  <a:gd name="connsiteX2" fmla="*/ 118359 w 1420368"/>
                  <a:gd name="connsiteY2" fmla="*/ 1281697 h 2326676"/>
                  <a:gd name="connsiteX3" fmla="*/ 0 w 1420368"/>
                  <a:gd name="connsiteY3" fmla="*/ 1163338 h 2326676"/>
                  <a:gd name="connsiteX4" fmla="*/ 118359 w 1420368"/>
                  <a:gd name="connsiteY4" fmla="*/ 1044979 h 2326676"/>
                  <a:gd name="connsiteX5" fmla="*/ 118359 w 1420368"/>
                  <a:gd name="connsiteY5" fmla="*/ 118359 h 2326676"/>
                  <a:gd name="connsiteX6" fmla="*/ 236718 w 1420368"/>
                  <a:gd name="connsiteY6" fmla="*/ 0 h 2326676"/>
                  <a:gd name="connsiteX7" fmla="*/ 1183649 w 1420368"/>
                  <a:gd name="connsiteY7" fmla="*/ 0 h 2326676"/>
                  <a:gd name="connsiteX8" fmla="*/ 1302008 w 1420368"/>
                  <a:gd name="connsiteY8" fmla="*/ 118359 h 2326676"/>
                  <a:gd name="connsiteX9" fmla="*/ 1302009 w 1420368"/>
                  <a:gd name="connsiteY9" fmla="*/ 1044979 h 2326676"/>
                  <a:gd name="connsiteX10" fmla="*/ 1420368 w 1420368"/>
                  <a:gd name="connsiteY10" fmla="*/ 1163338 h 2326676"/>
                  <a:gd name="connsiteX11" fmla="*/ 1302009 w 1420368"/>
                  <a:gd name="connsiteY11" fmla="*/ 1281697 h 2326676"/>
                  <a:gd name="connsiteX12" fmla="*/ 1302009 w 1420368"/>
                  <a:gd name="connsiteY12" fmla="*/ 2208317 h 2326676"/>
                  <a:gd name="connsiteX13" fmla="*/ 1183650 w 1420368"/>
                  <a:gd name="connsiteY13" fmla="*/ 2326676 h 2326676"/>
                  <a:gd name="connsiteX0" fmla="*/ 236719 w 1420368"/>
                  <a:gd name="connsiteY0" fmla="*/ 2326676 h 2326676"/>
                  <a:gd name="connsiteX1" fmla="*/ 118360 w 1420368"/>
                  <a:gd name="connsiteY1" fmla="*/ 2208317 h 2326676"/>
                  <a:gd name="connsiteX2" fmla="*/ 118359 w 1420368"/>
                  <a:gd name="connsiteY2" fmla="*/ 1281697 h 2326676"/>
                  <a:gd name="connsiteX3" fmla="*/ 0 w 1420368"/>
                  <a:gd name="connsiteY3" fmla="*/ 1163338 h 2326676"/>
                  <a:gd name="connsiteX4" fmla="*/ 118359 w 1420368"/>
                  <a:gd name="connsiteY4" fmla="*/ 1044979 h 2326676"/>
                  <a:gd name="connsiteX5" fmla="*/ 118359 w 1420368"/>
                  <a:gd name="connsiteY5" fmla="*/ 118359 h 2326676"/>
                  <a:gd name="connsiteX6" fmla="*/ 236718 w 1420368"/>
                  <a:gd name="connsiteY6" fmla="*/ 0 h 2326676"/>
                  <a:gd name="connsiteX7" fmla="*/ 1183649 w 1420368"/>
                  <a:gd name="connsiteY7" fmla="*/ 0 h 2326676"/>
                  <a:gd name="connsiteX8" fmla="*/ 1302008 w 1420368"/>
                  <a:gd name="connsiteY8" fmla="*/ 118359 h 2326676"/>
                  <a:gd name="connsiteX9" fmla="*/ 1302009 w 1420368"/>
                  <a:gd name="connsiteY9" fmla="*/ 1044979 h 2326676"/>
                  <a:gd name="connsiteX10" fmla="*/ 1420368 w 1420368"/>
                  <a:gd name="connsiteY10" fmla="*/ 1163338 h 2326676"/>
                  <a:gd name="connsiteX11" fmla="*/ 1302009 w 1420368"/>
                  <a:gd name="connsiteY11" fmla="*/ 1281697 h 2326676"/>
                  <a:gd name="connsiteX12" fmla="*/ 1302009 w 1420368"/>
                  <a:gd name="connsiteY12" fmla="*/ 2208317 h 2326676"/>
                  <a:gd name="connsiteX13" fmla="*/ 1183650 w 1420368"/>
                  <a:gd name="connsiteY13" fmla="*/ 2326676 h 2326676"/>
                  <a:gd name="connsiteX14" fmla="*/ 236719 w 1420368"/>
                  <a:gd name="connsiteY14" fmla="*/ 2326676 h 2326676"/>
                  <a:gd name="connsiteX0" fmla="*/ 236719 w 1420368"/>
                  <a:gd name="connsiteY0" fmla="*/ 2326676 h 2326676"/>
                  <a:gd name="connsiteX1" fmla="*/ 118360 w 1420368"/>
                  <a:gd name="connsiteY1" fmla="*/ 2208317 h 2326676"/>
                  <a:gd name="connsiteX2" fmla="*/ 118359 w 1420368"/>
                  <a:gd name="connsiteY2" fmla="*/ 1281697 h 2326676"/>
                  <a:gd name="connsiteX3" fmla="*/ 118359 w 1420368"/>
                  <a:gd name="connsiteY3" fmla="*/ 1044979 h 2326676"/>
                  <a:gd name="connsiteX4" fmla="*/ 118359 w 1420368"/>
                  <a:gd name="connsiteY4" fmla="*/ 118359 h 2326676"/>
                  <a:gd name="connsiteX5" fmla="*/ 236718 w 1420368"/>
                  <a:gd name="connsiteY5" fmla="*/ 0 h 2326676"/>
                  <a:gd name="connsiteX6" fmla="*/ 1183649 w 1420368"/>
                  <a:gd name="connsiteY6" fmla="*/ 0 h 2326676"/>
                  <a:gd name="connsiteX7" fmla="*/ 1302008 w 1420368"/>
                  <a:gd name="connsiteY7" fmla="*/ 118359 h 2326676"/>
                  <a:gd name="connsiteX8" fmla="*/ 1302009 w 1420368"/>
                  <a:gd name="connsiteY8" fmla="*/ 1044979 h 2326676"/>
                  <a:gd name="connsiteX9" fmla="*/ 1420368 w 1420368"/>
                  <a:gd name="connsiteY9" fmla="*/ 1163338 h 2326676"/>
                  <a:gd name="connsiteX10" fmla="*/ 1302009 w 1420368"/>
                  <a:gd name="connsiteY10" fmla="*/ 1281697 h 2326676"/>
                  <a:gd name="connsiteX11" fmla="*/ 1302009 w 1420368"/>
                  <a:gd name="connsiteY11" fmla="*/ 2208317 h 2326676"/>
                  <a:gd name="connsiteX12" fmla="*/ 1183650 w 1420368"/>
                  <a:gd name="connsiteY12" fmla="*/ 2326676 h 2326676"/>
                  <a:gd name="connsiteX0" fmla="*/ 236719 w 1420368"/>
                  <a:gd name="connsiteY0" fmla="*/ 2326676 h 2347845"/>
                  <a:gd name="connsiteX1" fmla="*/ 118360 w 1420368"/>
                  <a:gd name="connsiteY1" fmla="*/ 2208317 h 2347845"/>
                  <a:gd name="connsiteX2" fmla="*/ 118359 w 1420368"/>
                  <a:gd name="connsiteY2" fmla="*/ 1281697 h 2347845"/>
                  <a:gd name="connsiteX3" fmla="*/ 0 w 1420368"/>
                  <a:gd name="connsiteY3" fmla="*/ 1163338 h 2347845"/>
                  <a:gd name="connsiteX4" fmla="*/ 118359 w 1420368"/>
                  <a:gd name="connsiteY4" fmla="*/ 1044979 h 2347845"/>
                  <a:gd name="connsiteX5" fmla="*/ 118359 w 1420368"/>
                  <a:gd name="connsiteY5" fmla="*/ 118359 h 2347845"/>
                  <a:gd name="connsiteX6" fmla="*/ 236718 w 1420368"/>
                  <a:gd name="connsiteY6" fmla="*/ 0 h 2347845"/>
                  <a:gd name="connsiteX7" fmla="*/ 1183649 w 1420368"/>
                  <a:gd name="connsiteY7" fmla="*/ 0 h 2347845"/>
                  <a:gd name="connsiteX8" fmla="*/ 1302008 w 1420368"/>
                  <a:gd name="connsiteY8" fmla="*/ 118359 h 2347845"/>
                  <a:gd name="connsiteX9" fmla="*/ 1302009 w 1420368"/>
                  <a:gd name="connsiteY9" fmla="*/ 1044979 h 2347845"/>
                  <a:gd name="connsiteX10" fmla="*/ 1420368 w 1420368"/>
                  <a:gd name="connsiteY10" fmla="*/ 1163338 h 2347845"/>
                  <a:gd name="connsiteX11" fmla="*/ 1302009 w 1420368"/>
                  <a:gd name="connsiteY11" fmla="*/ 1281697 h 2347845"/>
                  <a:gd name="connsiteX12" fmla="*/ 1302009 w 1420368"/>
                  <a:gd name="connsiteY12" fmla="*/ 2208317 h 2347845"/>
                  <a:gd name="connsiteX13" fmla="*/ 1183650 w 1420368"/>
                  <a:gd name="connsiteY13" fmla="*/ 2326676 h 2347845"/>
                  <a:gd name="connsiteX14" fmla="*/ 236719 w 1420368"/>
                  <a:gd name="connsiteY14" fmla="*/ 2326676 h 2347845"/>
                  <a:gd name="connsiteX0" fmla="*/ 236719 w 1420368"/>
                  <a:gd name="connsiteY0" fmla="*/ 2326676 h 2347845"/>
                  <a:gd name="connsiteX1" fmla="*/ 118360 w 1420368"/>
                  <a:gd name="connsiteY1" fmla="*/ 2208317 h 2347845"/>
                  <a:gd name="connsiteX2" fmla="*/ 118359 w 1420368"/>
                  <a:gd name="connsiteY2" fmla="*/ 1044979 h 2347845"/>
                  <a:gd name="connsiteX3" fmla="*/ 118359 w 1420368"/>
                  <a:gd name="connsiteY3" fmla="*/ 118359 h 2347845"/>
                  <a:gd name="connsiteX4" fmla="*/ 236718 w 1420368"/>
                  <a:gd name="connsiteY4" fmla="*/ 0 h 2347845"/>
                  <a:gd name="connsiteX5" fmla="*/ 1183649 w 1420368"/>
                  <a:gd name="connsiteY5" fmla="*/ 0 h 2347845"/>
                  <a:gd name="connsiteX6" fmla="*/ 1302008 w 1420368"/>
                  <a:gd name="connsiteY6" fmla="*/ 118359 h 2347845"/>
                  <a:gd name="connsiteX7" fmla="*/ 1302009 w 1420368"/>
                  <a:gd name="connsiteY7" fmla="*/ 1044979 h 2347845"/>
                  <a:gd name="connsiteX8" fmla="*/ 1420368 w 1420368"/>
                  <a:gd name="connsiteY8" fmla="*/ 1163338 h 2347845"/>
                  <a:gd name="connsiteX9" fmla="*/ 1302009 w 1420368"/>
                  <a:gd name="connsiteY9" fmla="*/ 1281697 h 2347845"/>
                  <a:gd name="connsiteX10" fmla="*/ 1302009 w 1420368"/>
                  <a:gd name="connsiteY10" fmla="*/ 2208317 h 2347845"/>
                  <a:gd name="connsiteX11" fmla="*/ 1183650 w 1420368"/>
                  <a:gd name="connsiteY11" fmla="*/ 2326676 h 2347845"/>
                  <a:gd name="connsiteX0" fmla="*/ 236719 w 1420368"/>
                  <a:gd name="connsiteY0" fmla="*/ 2326676 h 2409432"/>
                  <a:gd name="connsiteX1" fmla="*/ 118360 w 1420368"/>
                  <a:gd name="connsiteY1" fmla="*/ 2208317 h 2409432"/>
                  <a:gd name="connsiteX2" fmla="*/ 118359 w 1420368"/>
                  <a:gd name="connsiteY2" fmla="*/ 1281697 h 2409432"/>
                  <a:gd name="connsiteX3" fmla="*/ 0 w 1420368"/>
                  <a:gd name="connsiteY3" fmla="*/ 1163338 h 2409432"/>
                  <a:gd name="connsiteX4" fmla="*/ 118359 w 1420368"/>
                  <a:gd name="connsiteY4" fmla="*/ 1044979 h 2409432"/>
                  <a:gd name="connsiteX5" fmla="*/ 118359 w 1420368"/>
                  <a:gd name="connsiteY5" fmla="*/ 118359 h 2409432"/>
                  <a:gd name="connsiteX6" fmla="*/ 236718 w 1420368"/>
                  <a:gd name="connsiteY6" fmla="*/ 0 h 2409432"/>
                  <a:gd name="connsiteX7" fmla="*/ 1183649 w 1420368"/>
                  <a:gd name="connsiteY7" fmla="*/ 0 h 2409432"/>
                  <a:gd name="connsiteX8" fmla="*/ 1302008 w 1420368"/>
                  <a:gd name="connsiteY8" fmla="*/ 118359 h 2409432"/>
                  <a:gd name="connsiteX9" fmla="*/ 1302009 w 1420368"/>
                  <a:gd name="connsiteY9" fmla="*/ 1044979 h 2409432"/>
                  <a:gd name="connsiteX10" fmla="*/ 1420368 w 1420368"/>
                  <a:gd name="connsiteY10" fmla="*/ 1163338 h 2409432"/>
                  <a:gd name="connsiteX11" fmla="*/ 1302009 w 1420368"/>
                  <a:gd name="connsiteY11" fmla="*/ 1281697 h 2409432"/>
                  <a:gd name="connsiteX12" fmla="*/ 1302009 w 1420368"/>
                  <a:gd name="connsiteY12" fmla="*/ 2208317 h 2409432"/>
                  <a:gd name="connsiteX13" fmla="*/ 1183650 w 1420368"/>
                  <a:gd name="connsiteY13" fmla="*/ 2326676 h 2409432"/>
                  <a:gd name="connsiteX14" fmla="*/ 236719 w 1420368"/>
                  <a:gd name="connsiteY14" fmla="*/ 2326676 h 2409432"/>
                  <a:gd name="connsiteX0" fmla="*/ 236719 w 1420368"/>
                  <a:gd name="connsiteY0" fmla="*/ 2326676 h 2409432"/>
                  <a:gd name="connsiteX1" fmla="*/ 118360 w 1420368"/>
                  <a:gd name="connsiteY1" fmla="*/ 2208317 h 2409432"/>
                  <a:gd name="connsiteX2" fmla="*/ 118359 w 1420368"/>
                  <a:gd name="connsiteY2" fmla="*/ 118359 h 2409432"/>
                  <a:gd name="connsiteX3" fmla="*/ 236718 w 1420368"/>
                  <a:gd name="connsiteY3" fmla="*/ 0 h 2409432"/>
                  <a:gd name="connsiteX4" fmla="*/ 1183649 w 1420368"/>
                  <a:gd name="connsiteY4" fmla="*/ 0 h 2409432"/>
                  <a:gd name="connsiteX5" fmla="*/ 1302008 w 1420368"/>
                  <a:gd name="connsiteY5" fmla="*/ 118359 h 2409432"/>
                  <a:gd name="connsiteX6" fmla="*/ 1302009 w 1420368"/>
                  <a:gd name="connsiteY6" fmla="*/ 1044979 h 2409432"/>
                  <a:gd name="connsiteX7" fmla="*/ 1420368 w 1420368"/>
                  <a:gd name="connsiteY7" fmla="*/ 1163338 h 2409432"/>
                  <a:gd name="connsiteX8" fmla="*/ 1302009 w 1420368"/>
                  <a:gd name="connsiteY8" fmla="*/ 1281697 h 2409432"/>
                  <a:gd name="connsiteX9" fmla="*/ 1302009 w 1420368"/>
                  <a:gd name="connsiteY9" fmla="*/ 2208317 h 2409432"/>
                  <a:gd name="connsiteX10" fmla="*/ 1183650 w 1420368"/>
                  <a:gd name="connsiteY10" fmla="*/ 2326676 h 2409432"/>
                  <a:gd name="connsiteX0" fmla="*/ 403032 w 1586681"/>
                  <a:gd name="connsiteY0" fmla="*/ 2326676 h 2409432"/>
                  <a:gd name="connsiteX1" fmla="*/ 284673 w 1586681"/>
                  <a:gd name="connsiteY1" fmla="*/ 2208317 h 2409432"/>
                  <a:gd name="connsiteX2" fmla="*/ 284672 w 1586681"/>
                  <a:gd name="connsiteY2" fmla="*/ 1281697 h 2409432"/>
                  <a:gd name="connsiteX3" fmla="*/ 166313 w 1586681"/>
                  <a:gd name="connsiteY3" fmla="*/ 1163338 h 2409432"/>
                  <a:gd name="connsiteX4" fmla="*/ 0 w 1586681"/>
                  <a:gd name="connsiteY4" fmla="*/ 967341 h 2409432"/>
                  <a:gd name="connsiteX5" fmla="*/ 284672 w 1586681"/>
                  <a:gd name="connsiteY5" fmla="*/ 118359 h 2409432"/>
                  <a:gd name="connsiteX6" fmla="*/ 403031 w 1586681"/>
                  <a:gd name="connsiteY6" fmla="*/ 0 h 2409432"/>
                  <a:gd name="connsiteX7" fmla="*/ 1349962 w 1586681"/>
                  <a:gd name="connsiteY7" fmla="*/ 0 h 2409432"/>
                  <a:gd name="connsiteX8" fmla="*/ 1468321 w 1586681"/>
                  <a:gd name="connsiteY8" fmla="*/ 118359 h 2409432"/>
                  <a:gd name="connsiteX9" fmla="*/ 1468322 w 1586681"/>
                  <a:gd name="connsiteY9" fmla="*/ 1044979 h 2409432"/>
                  <a:gd name="connsiteX10" fmla="*/ 1586681 w 1586681"/>
                  <a:gd name="connsiteY10" fmla="*/ 1163338 h 2409432"/>
                  <a:gd name="connsiteX11" fmla="*/ 1468322 w 1586681"/>
                  <a:gd name="connsiteY11" fmla="*/ 1281697 h 2409432"/>
                  <a:gd name="connsiteX12" fmla="*/ 1468322 w 1586681"/>
                  <a:gd name="connsiteY12" fmla="*/ 2208317 h 2409432"/>
                  <a:gd name="connsiteX13" fmla="*/ 1349963 w 1586681"/>
                  <a:gd name="connsiteY13" fmla="*/ 2326676 h 2409432"/>
                  <a:gd name="connsiteX14" fmla="*/ 403032 w 1586681"/>
                  <a:gd name="connsiteY14" fmla="*/ 2326676 h 2409432"/>
                  <a:gd name="connsiteX0" fmla="*/ 403032 w 1586681"/>
                  <a:gd name="connsiteY0" fmla="*/ 2326676 h 2409432"/>
                  <a:gd name="connsiteX1" fmla="*/ 284673 w 1586681"/>
                  <a:gd name="connsiteY1" fmla="*/ 2208317 h 2409432"/>
                  <a:gd name="connsiteX2" fmla="*/ 284672 w 1586681"/>
                  <a:gd name="connsiteY2" fmla="*/ 118359 h 2409432"/>
                  <a:gd name="connsiteX3" fmla="*/ 403031 w 1586681"/>
                  <a:gd name="connsiteY3" fmla="*/ 0 h 2409432"/>
                  <a:gd name="connsiteX4" fmla="*/ 1349962 w 1586681"/>
                  <a:gd name="connsiteY4" fmla="*/ 0 h 2409432"/>
                  <a:gd name="connsiteX5" fmla="*/ 1468321 w 1586681"/>
                  <a:gd name="connsiteY5" fmla="*/ 118359 h 2409432"/>
                  <a:gd name="connsiteX6" fmla="*/ 1468322 w 1586681"/>
                  <a:gd name="connsiteY6" fmla="*/ 1044979 h 2409432"/>
                  <a:gd name="connsiteX7" fmla="*/ 1586681 w 1586681"/>
                  <a:gd name="connsiteY7" fmla="*/ 1163338 h 2409432"/>
                  <a:gd name="connsiteX8" fmla="*/ 1468322 w 1586681"/>
                  <a:gd name="connsiteY8" fmla="*/ 1281697 h 2409432"/>
                  <a:gd name="connsiteX9" fmla="*/ 1468322 w 1586681"/>
                  <a:gd name="connsiteY9" fmla="*/ 2208317 h 2409432"/>
                  <a:gd name="connsiteX10" fmla="*/ 1349963 w 1586681"/>
                  <a:gd name="connsiteY10" fmla="*/ 2326676 h 2409432"/>
                  <a:gd name="connsiteX0" fmla="*/ 724061 w 1907710"/>
                  <a:gd name="connsiteY0" fmla="*/ 2326676 h 2409432"/>
                  <a:gd name="connsiteX1" fmla="*/ 605702 w 1907710"/>
                  <a:gd name="connsiteY1" fmla="*/ 2208317 h 2409432"/>
                  <a:gd name="connsiteX2" fmla="*/ 605701 w 1907710"/>
                  <a:gd name="connsiteY2" fmla="*/ 1281697 h 2409432"/>
                  <a:gd name="connsiteX3" fmla="*/ 4263 w 1907710"/>
                  <a:gd name="connsiteY3" fmla="*/ 1318613 h 2409432"/>
                  <a:gd name="connsiteX4" fmla="*/ 321029 w 1907710"/>
                  <a:gd name="connsiteY4" fmla="*/ 967341 h 2409432"/>
                  <a:gd name="connsiteX5" fmla="*/ 605701 w 1907710"/>
                  <a:gd name="connsiteY5" fmla="*/ 118359 h 2409432"/>
                  <a:gd name="connsiteX6" fmla="*/ 724060 w 1907710"/>
                  <a:gd name="connsiteY6" fmla="*/ 0 h 2409432"/>
                  <a:gd name="connsiteX7" fmla="*/ 1670991 w 1907710"/>
                  <a:gd name="connsiteY7" fmla="*/ 0 h 2409432"/>
                  <a:gd name="connsiteX8" fmla="*/ 1789350 w 1907710"/>
                  <a:gd name="connsiteY8" fmla="*/ 118359 h 2409432"/>
                  <a:gd name="connsiteX9" fmla="*/ 1789351 w 1907710"/>
                  <a:gd name="connsiteY9" fmla="*/ 1044979 h 2409432"/>
                  <a:gd name="connsiteX10" fmla="*/ 1907710 w 1907710"/>
                  <a:gd name="connsiteY10" fmla="*/ 1163338 h 2409432"/>
                  <a:gd name="connsiteX11" fmla="*/ 1789351 w 1907710"/>
                  <a:gd name="connsiteY11" fmla="*/ 1281697 h 2409432"/>
                  <a:gd name="connsiteX12" fmla="*/ 1789351 w 1907710"/>
                  <a:gd name="connsiteY12" fmla="*/ 2208317 h 2409432"/>
                  <a:gd name="connsiteX13" fmla="*/ 1670992 w 1907710"/>
                  <a:gd name="connsiteY13" fmla="*/ 2326676 h 2409432"/>
                  <a:gd name="connsiteX14" fmla="*/ 724061 w 1907710"/>
                  <a:gd name="connsiteY14" fmla="*/ 2326676 h 2409432"/>
                  <a:gd name="connsiteX0" fmla="*/ 724061 w 1907710"/>
                  <a:gd name="connsiteY0" fmla="*/ 2326676 h 2409432"/>
                  <a:gd name="connsiteX1" fmla="*/ 605702 w 1907710"/>
                  <a:gd name="connsiteY1" fmla="*/ 2208317 h 2409432"/>
                  <a:gd name="connsiteX2" fmla="*/ 605701 w 1907710"/>
                  <a:gd name="connsiteY2" fmla="*/ 118359 h 2409432"/>
                  <a:gd name="connsiteX3" fmla="*/ 724060 w 1907710"/>
                  <a:gd name="connsiteY3" fmla="*/ 0 h 2409432"/>
                  <a:gd name="connsiteX4" fmla="*/ 1670991 w 1907710"/>
                  <a:gd name="connsiteY4" fmla="*/ 0 h 2409432"/>
                  <a:gd name="connsiteX5" fmla="*/ 1789350 w 1907710"/>
                  <a:gd name="connsiteY5" fmla="*/ 118359 h 2409432"/>
                  <a:gd name="connsiteX6" fmla="*/ 1789351 w 1907710"/>
                  <a:gd name="connsiteY6" fmla="*/ 1044979 h 2409432"/>
                  <a:gd name="connsiteX7" fmla="*/ 1907710 w 1907710"/>
                  <a:gd name="connsiteY7" fmla="*/ 1163338 h 2409432"/>
                  <a:gd name="connsiteX8" fmla="*/ 1789351 w 1907710"/>
                  <a:gd name="connsiteY8" fmla="*/ 1281697 h 2409432"/>
                  <a:gd name="connsiteX9" fmla="*/ 1789351 w 1907710"/>
                  <a:gd name="connsiteY9" fmla="*/ 2208317 h 2409432"/>
                  <a:gd name="connsiteX10" fmla="*/ 1670992 w 1907710"/>
                  <a:gd name="connsiteY10" fmla="*/ 2326676 h 2409432"/>
                  <a:gd name="connsiteX0" fmla="*/ 720109 w 1903758"/>
                  <a:gd name="connsiteY0" fmla="*/ 2326676 h 2409432"/>
                  <a:gd name="connsiteX1" fmla="*/ 601750 w 1903758"/>
                  <a:gd name="connsiteY1" fmla="*/ 2208317 h 2409432"/>
                  <a:gd name="connsiteX2" fmla="*/ 265319 w 1903758"/>
                  <a:gd name="connsiteY2" fmla="*/ 1411093 h 2409432"/>
                  <a:gd name="connsiteX3" fmla="*/ 311 w 1903758"/>
                  <a:gd name="connsiteY3" fmla="*/ 1318613 h 2409432"/>
                  <a:gd name="connsiteX4" fmla="*/ 317077 w 1903758"/>
                  <a:gd name="connsiteY4" fmla="*/ 967341 h 2409432"/>
                  <a:gd name="connsiteX5" fmla="*/ 601749 w 1903758"/>
                  <a:gd name="connsiteY5" fmla="*/ 118359 h 2409432"/>
                  <a:gd name="connsiteX6" fmla="*/ 720108 w 1903758"/>
                  <a:gd name="connsiteY6" fmla="*/ 0 h 2409432"/>
                  <a:gd name="connsiteX7" fmla="*/ 1667039 w 1903758"/>
                  <a:gd name="connsiteY7" fmla="*/ 0 h 2409432"/>
                  <a:gd name="connsiteX8" fmla="*/ 1785398 w 1903758"/>
                  <a:gd name="connsiteY8" fmla="*/ 118359 h 2409432"/>
                  <a:gd name="connsiteX9" fmla="*/ 1785399 w 1903758"/>
                  <a:gd name="connsiteY9" fmla="*/ 1044979 h 2409432"/>
                  <a:gd name="connsiteX10" fmla="*/ 1903758 w 1903758"/>
                  <a:gd name="connsiteY10" fmla="*/ 1163338 h 2409432"/>
                  <a:gd name="connsiteX11" fmla="*/ 1785399 w 1903758"/>
                  <a:gd name="connsiteY11" fmla="*/ 1281697 h 2409432"/>
                  <a:gd name="connsiteX12" fmla="*/ 1785399 w 1903758"/>
                  <a:gd name="connsiteY12" fmla="*/ 2208317 h 2409432"/>
                  <a:gd name="connsiteX13" fmla="*/ 1667040 w 1903758"/>
                  <a:gd name="connsiteY13" fmla="*/ 2326676 h 2409432"/>
                  <a:gd name="connsiteX14" fmla="*/ 720109 w 1903758"/>
                  <a:gd name="connsiteY14" fmla="*/ 2326676 h 2409432"/>
                  <a:gd name="connsiteX0" fmla="*/ 720109 w 1903758"/>
                  <a:gd name="connsiteY0" fmla="*/ 2326676 h 2409432"/>
                  <a:gd name="connsiteX1" fmla="*/ 601750 w 1903758"/>
                  <a:gd name="connsiteY1" fmla="*/ 2208317 h 2409432"/>
                  <a:gd name="connsiteX2" fmla="*/ 601749 w 1903758"/>
                  <a:gd name="connsiteY2" fmla="*/ 118359 h 2409432"/>
                  <a:gd name="connsiteX3" fmla="*/ 720108 w 1903758"/>
                  <a:gd name="connsiteY3" fmla="*/ 0 h 2409432"/>
                  <a:gd name="connsiteX4" fmla="*/ 1667039 w 1903758"/>
                  <a:gd name="connsiteY4" fmla="*/ 0 h 2409432"/>
                  <a:gd name="connsiteX5" fmla="*/ 1785398 w 1903758"/>
                  <a:gd name="connsiteY5" fmla="*/ 118359 h 2409432"/>
                  <a:gd name="connsiteX6" fmla="*/ 1785399 w 1903758"/>
                  <a:gd name="connsiteY6" fmla="*/ 1044979 h 2409432"/>
                  <a:gd name="connsiteX7" fmla="*/ 1903758 w 1903758"/>
                  <a:gd name="connsiteY7" fmla="*/ 1163338 h 2409432"/>
                  <a:gd name="connsiteX8" fmla="*/ 1785399 w 1903758"/>
                  <a:gd name="connsiteY8" fmla="*/ 1281697 h 2409432"/>
                  <a:gd name="connsiteX9" fmla="*/ 1785399 w 1903758"/>
                  <a:gd name="connsiteY9" fmla="*/ 2208317 h 2409432"/>
                  <a:gd name="connsiteX10" fmla="*/ 1667040 w 1903758"/>
                  <a:gd name="connsiteY10" fmla="*/ 2326676 h 2409432"/>
                  <a:gd name="connsiteX0" fmla="*/ 720109 w 1903758"/>
                  <a:gd name="connsiteY0" fmla="*/ 2326676 h 2373194"/>
                  <a:gd name="connsiteX1" fmla="*/ 601750 w 1903758"/>
                  <a:gd name="connsiteY1" fmla="*/ 2208317 h 2373194"/>
                  <a:gd name="connsiteX2" fmla="*/ 265319 w 1903758"/>
                  <a:gd name="connsiteY2" fmla="*/ 1411093 h 2373194"/>
                  <a:gd name="connsiteX3" fmla="*/ 311 w 1903758"/>
                  <a:gd name="connsiteY3" fmla="*/ 1318613 h 2373194"/>
                  <a:gd name="connsiteX4" fmla="*/ 317077 w 1903758"/>
                  <a:gd name="connsiteY4" fmla="*/ 967341 h 2373194"/>
                  <a:gd name="connsiteX5" fmla="*/ 601749 w 1903758"/>
                  <a:gd name="connsiteY5" fmla="*/ 118359 h 2373194"/>
                  <a:gd name="connsiteX6" fmla="*/ 720108 w 1903758"/>
                  <a:gd name="connsiteY6" fmla="*/ 0 h 2373194"/>
                  <a:gd name="connsiteX7" fmla="*/ 1667039 w 1903758"/>
                  <a:gd name="connsiteY7" fmla="*/ 0 h 2373194"/>
                  <a:gd name="connsiteX8" fmla="*/ 1785398 w 1903758"/>
                  <a:gd name="connsiteY8" fmla="*/ 118359 h 2373194"/>
                  <a:gd name="connsiteX9" fmla="*/ 1785399 w 1903758"/>
                  <a:gd name="connsiteY9" fmla="*/ 1044979 h 2373194"/>
                  <a:gd name="connsiteX10" fmla="*/ 1903758 w 1903758"/>
                  <a:gd name="connsiteY10" fmla="*/ 1163338 h 2373194"/>
                  <a:gd name="connsiteX11" fmla="*/ 1785399 w 1903758"/>
                  <a:gd name="connsiteY11" fmla="*/ 1281697 h 2373194"/>
                  <a:gd name="connsiteX12" fmla="*/ 1785399 w 1903758"/>
                  <a:gd name="connsiteY12" fmla="*/ 2208317 h 2373194"/>
                  <a:gd name="connsiteX13" fmla="*/ 1667040 w 1903758"/>
                  <a:gd name="connsiteY13" fmla="*/ 2326676 h 2373194"/>
                  <a:gd name="connsiteX14" fmla="*/ 720109 w 1903758"/>
                  <a:gd name="connsiteY14" fmla="*/ 2326676 h 2373194"/>
                  <a:gd name="connsiteX0" fmla="*/ 720109 w 1903758"/>
                  <a:gd name="connsiteY0" fmla="*/ 2326676 h 2373194"/>
                  <a:gd name="connsiteX1" fmla="*/ 601750 w 1903758"/>
                  <a:gd name="connsiteY1" fmla="*/ 2208317 h 2373194"/>
                  <a:gd name="connsiteX2" fmla="*/ 133726 w 1903758"/>
                  <a:gd name="connsiteY2" fmla="*/ 2226401 h 2373194"/>
                  <a:gd name="connsiteX3" fmla="*/ 601749 w 1903758"/>
                  <a:gd name="connsiteY3" fmla="*/ 118359 h 2373194"/>
                  <a:gd name="connsiteX4" fmla="*/ 720108 w 1903758"/>
                  <a:gd name="connsiteY4" fmla="*/ 0 h 2373194"/>
                  <a:gd name="connsiteX5" fmla="*/ 1667039 w 1903758"/>
                  <a:gd name="connsiteY5" fmla="*/ 0 h 2373194"/>
                  <a:gd name="connsiteX6" fmla="*/ 1785398 w 1903758"/>
                  <a:gd name="connsiteY6" fmla="*/ 118359 h 2373194"/>
                  <a:gd name="connsiteX7" fmla="*/ 1785399 w 1903758"/>
                  <a:gd name="connsiteY7" fmla="*/ 1044979 h 2373194"/>
                  <a:gd name="connsiteX8" fmla="*/ 1903758 w 1903758"/>
                  <a:gd name="connsiteY8" fmla="*/ 1163338 h 2373194"/>
                  <a:gd name="connsiteX9" fmla="*/ 1785399 w 1903758"/>
                  <a:gd name="connsiteY9" fmla="*/ 1281697 h 2373194"/>
                  <a:gd name="connsiteX10" fmla="*/ 1785399 w 1903758"/>
                  <a:gd name="connsiteY10" fmla="*/ 2208317 h 2373194"/>
                  <a:gd name="connsiteX11" fmla="*/ 1667040 w 1903758"/>
                  <a:gd name="connsiteY11" fmla="*/ 2326676 h 2373194"/>
                  <a:gd name="connsiteX0" fmla="*/ 728778 w 1912427"/>
                  <a:gd name="connsiteY0" fmla="*/ 2326676 h 2373194"/>
                  <a:gd name="connsiteX1" fmla="*/ 610419 w 1912427"/>
                  <a:gd name="connsiteY1" fmla="*/ 2208317 h 2373194"/>
                  <a:gd name="connsiteX2" fmla="*/ 273988 w 1912427"/>
                  <a:gd name="connsiteY2" fmla="*/ 1411093 h 2373194"/>
                  <a:gd name="connsiteX3" fmla="*/ 8980 w 1912427"/>
                  <a:gd name="connsiteY3" fmla="*/ 1318613 h 2373194"/>
                  <a:gd name="connsiteX4" fmla="*/ 610418 w 1912427"/>
                  <a:gd name="connsiteY4" fmla="*/ 118359 h 2373194"/>
                  <a:gd name="connsiteX5" fmla="*/ 728777 w 1912427"/>
                  <a:gd name="connsiteY5" fmla="*/ 0 h 2373194"/>
                  <a:gd name="connsiteX6" fmla="*/ 1675708 w 1912427"/>
                  <a:gd name="connsiteY6" fmla="*/ 0 h 2373194"/>
                  <a:gd name="connsiteX7" fmla="*/ 1794067 w 1912427"/>
                  <a:gd name="connsiteY7" fmla="*/ 118359 h 2373194"/>
                  <a:gd name="connsiteX8" fmla="*/ 1794068 w 1912427"/>
                  <a:gd name="connsiteY8" fmla="*/ 1044979 h 2373194"/>
                  <a:gd name="connsiteX9" fmla="*/ 1912427 w 1912427"/>
                  <a:gd name="connsiteY9" fmla="*/ 1163338 h 2373194"/>
                  <a:gd name="connsiteX10" fmla="*/ 1794068 w 1912427"/>
                  <a:gd name="connsiteY10" fmla="*/ 1281697 h 2373194"/>
                  <a:gd name="connsiteX11" fmla="*/ 1794068 w 1912427"/>
                  <a:gd name="connsiteY11" fmla="*/ 2208317 h 2373194"/>
                  <a:gd name="connsiteX12" fmla="*/ 1675709 w 1912427"/>
                  <a:gd name="connsiteY12" fmla="*/ 2326676 h 2373194"/>
                  <a:gd name="connsiteX13" fmla="*/ 728778 w 1912427"/>
                  <a:gd name="connsiteY13" fmla="*/ 2326676 h 2373194"/>
                  <a:gd name="connsiteX0" fmla="*/ 728778 w 1912427"/>
                  <a:gd name="connsiteY0" fmla="*/ 2326676 h 2373194"/>
                  <a:gd name="connsiteX1" fmla="*/ 610419 w 1912427"/>
                  <a:gd name="connsiteY1" fmla="*/ 2208317 h 2373194"/>
                  <a:gd name="connsiteX2" fmla="*/ 142395 w 1912427"/>
                  <a:gd name="connsiteY2" fmla="*/ 2226401 h 2373194"/>
                  <a:gd name="connsiteX3" fmla="*/ 610418 w 1912427"/>
                  <a:gd name="connsiteY3" fmla="*/ 118359 h 2373194"/>
                  <a:gd name="connsiteX4" fmla="*/ 728777 w 1912427"/>
                  <a:gd name="connsiteY4" fmla="*/ 0 h 2373194"/>
                  <a:gd name="connsiteX5" fmla="*/ 1675708 w 1912427"/>
                  <a:gd name="connsiteY5" fmla="*/ 0 h 2373194"/>
                  <a:gd name="connsiteX6" fmla="*/ 1794067 w 1912427"/>
                  <a:gd name="connsiteY6" fmla="*/ 118359 h 2373194"/>
                  <a:gd name="connsiteX7" fmla="*/ 1794068 w 1912427"/>
                  <a:gd name="connsiteY7" fmla="*/ 1044979 h 2373194"/>
                  <a:gd name="connsiteX8" fmla="*/ 1912427 w 1912427"/>
                  <a:gd name="connsiteY8" fmla="*/ 1163338 h 2373194"/>
                  <a:gd name="connsiteX9" fmla="*/ 1794068 w 1912427"/>
                  <a:gd name="connsiteY9" fmla="*/ 1281697 h 2373194"/>
                  <a:gd name="connsiteX10" fmla="*/ 1794068 w 1912427"/>
                  <a:gd name="connsiteY10" fmla="*/ 2208317 h 2373194"/>
                  <a:gd name="connsiteX11" fmla="*/ 1675709 w 1912427"/>
                  <a:gd name="connsiteY11" fmla="*/ 2326676 h 2373194"/>
                  <a:gd name="connsiteX0" fmla="*/ 719798 w 1903447"/>
                  <a:gd name="connsiteY0" fmla="*/ 2326676 h 2373194"/>
                  <a:gd name="connsiteX1" fmla="*/ 601439 w 1903447"/>
                  <a:gd name="connsiteY1" fmla="*/ 2208317 h 2373194"/>
                  <a:gd name="connsiteX2" fmla="*/ 0 w 1903447"/>
                  <a:gd name="connsiteY2" fmla="*/ 1318613 h 2373194"/>
                  <a:gd name="connsiteX3" fmla="*/ 601438 w 1903447"/>
                  <a:gd name="connsiteY3" fmla="*/ 118359 h 2373194"/>
                  <a:gd name="connsiteX4" fmla="*/ 719797 w 1903447"/>
                  <a:gd name="connsiteY4" fmla="*/ 0 h 2373194"/>
                  <a:gd name="connsiteX5" fmla="*/ 1666728 w 1903447"/>
                  <a:gd name="connsiteY5" fmla="*/ 0 h 2373194"/>
                  <a:gd name="connsiteX6" fmla="*/ 1785087 w 1903447"/>
                  <a:gd name="connsiteY6" fmla="*/ 118359 h 2373194"/>
                  <a:gd name="connsiteX7" fmla="*/ 1785088 w 1903447"/>
                  <a:gd name="connsiteY7" fmla="*/ 1044979 h 2373194"/>
                  <a:gd name="connsiteX8" fmla="*/ 1903447 w 1903447"/>
                  <a:gd name="connsiteY8" fmla="*/ 1163338 h 2373194"/>
                  <a:gd name="connsiteX9" fmla="*/ 1785088 w 1903447"/>
                  <a:gd name="connsiteY9" fmla="*/ 1281697 h 2373194"/>
                  <a:gd name="connsiteX10" fmla="*/ 1785088 w 1903447"/>
                  <a:gd name="connsiteY10" fmla="*/ 2208317 h 2373194"/>
                  <a:gd name="connsiteX11" fmla="*/ 1666729 w 1903447"/>
                  <a:gd name="connsiteY11" fmla="*/ 2326676 h 2373194"/>
                  <a:gd name="connsiteX12" fmla="*/ 719798 w 1903447"/>
                  <a:gd name="connsiteY12" fmla="*/ 2326676 h 2373194"/>
                  <a:gd name="connsiteX0" fmla="*/ 719798 w 1903447"/>
                  <a:gd name="connsiteY0" fmla="*/ 2326676 h 2373194"/>
                  <a:gd name="connsiteX1" fmla="*/ 601439 w 1903447"/>
                  <a:gd name="connsiteY1" fmla="*/ 2208317 h 2373194"/>
                  <a:gd name="connsiteX2" fmla="*/ 133415 w 1903447"/>
                  <a:gd name="connsiteY2" fmla="*/ 2226401 h 2373194"/>
                  <a:gd name="connsiteX3" fmla="*/ 601438 w 1903447"/>
                  <a:gd name="connsiteY3" fmla="*/ 118359 h 2373194"/>
                  <a:gd name="connsiteX4" fmla="*/ 719797 w 1903447"/>
                  <a:gd name="connsiteY4" fmla="*/ 0 h 2373194"/>
                  <a:gd name="connsiteX5" fmla="*/ 1666728 w 1903447"/>
                  <a:gd name="connsiteY5" fmla="*/ 0 h 2373194"/>
                  <a:gd name="connsiteX6" fmla="*/ 1785087 w 1903447"/>
                  <a:gd name="connsiteY6" fmla="*/ 118359 h 2373194"/>
                  <a:gd name="connsiteX7" fmla="*/ 1785088 w 1903447"/>
                  <a:gd name="connsiteY7" fmla="*/ 1044979 h 2373194"/>
                  <a:gd name="connsiteX8" fmla="*/ 1903447 w 1903447"/>
                  <a:gd name="connsiteY8" fmla="*/ 1163338 h 2373194"/>
                  <a:gd name="connsiteX9" fmla="*/ 1785088 w 1903447"/>
                  <a:gd name="connsiteY9" fmla="*/ 1281697 h 2373194"/>
                  <a:gd name="connsiteX10" fmla="*/ 1785088 w 1903447"/>
                  <a:gd name="connsiteY10" fmla="*/ 2208317 h 2373194"/>
                  <a:gd name="connsiteX11" fmla="*/ 1666729 w 1903447"/>
                  <a:gd name="connsiteY11" fmla="*/ 2326676 h 2373194"/>
                  <a:gd name="connsiteX0" fmla="*/ 586383 w 1770032"/>
                  <a:gd name="connsiteY0" fmla="*/ 2326676 h 2409432"/>
                  <a:gd name="connsiteX1" fmla="*/ 468024 w 1770032"/>
                  <a:gd name="connsiteY1" fmla="*/ 2208317 h 2409432"/>
                  <a:gd name="connsiteX2" fmla="*/ 468023 w 1770032"/>
                  <a:gd name="connsiteY2" fmla="*/ 118359 h 2409432"/>
                  <a:gd name="connsiteX3" fmla="*/ 586382 w 1770032"/>
                  <a:gd name="connsiteY3" fmla="*/ 0 h 2409432"/>
                  <a:gd name="connsiteX4" fmla="*/ 1533313 w 1770032"/>
                  <a:gd name="connsiteY4" fmla="*/ 0 h 2409432"/>
                  <a:gd name="connsiteX5" fmla="*/ 1651672 w 1770032"/>
                  <a:gd name="connsiteY5" fmla="*/ 118359 h 2409432"/>
                  <a:gd name="connsiteX6" fmla="*/ 1651673 w 1770032"/>
                  <a:gd name="connsiteY6" fmla="*/ 1044979 h 2409432"/>
                  <a:gd name="connsiteX7" fmla="*/ 1770032 w 1770032"/>
                  <a:gd name="connsiteY7" fmla="*/ 1163338 h 2409432"/>
                  <a:gd name="connsiteX8" fmla="*/ 1651673 w 1770032"/>
                  <a:gd name="connsiteY8" fmla="*/ 1281697 h 2409432"/>
                  <a:gd name="connsiteX9" fmla="*/ 1651673 w 1770032"/>
                  <a:gd name="connsiteY9" fmla="*/ 2208317 h 2409432"/>
                  <a:gd name="connsiteX10" fmla="*/ 1533314 w 1770032"/>
                  <a:gd name="connsiteY10" fmla="*/ 2326676 h 2409432"/>
                  <a:gd name="connsiteX11" fmla="*/ 586383 w 1770032"/>
                  <a:gd name="connsiteY11" fmla="*/ 2326676 h 2409432"/>
                  <a:gd name="connsiteX0" fmla="*/ 586383 w 1770032"/>
                  <a:gd name="connsiteY0" fmla="*/ 2326676 h 2409432"/>
                  <a:gd name="connsiteX1" fmla="*/ 468024 w 1770032"/>
                  <a:gd name="connsiteY1" fmla="*/ 2208317 h 2409432"/>
                  <a:gd name="connsiteX2" fmla="*/ 0 w 1770032"/>
                  <a:gd name="connsiteY2" fmla="*/ 2226401 h 2409432"/>
                  <a:gd name="connsiteX3" fmla="*/ 468023 w 1770032"/>
                  <a:gd name="connsiteY3" fmla="*/ 118359 h 2409432"/>
                  <a:gd name="connsiteX4" fmla="*/ 586382 w 1770032"/>
                  <a:gd name="connsiteY4" fmla="*/ 0 h 2409432"/>
                  <a:gd name="connsiteX5" fmla="*/ 1533313 w 1770032"/>
                  <a:gd name="connsiteY5" fmla="*/ 0 h 2409432"/>
                  <a:gd name="connsiteX6" fmla="*/ 1651672 w 1770032"/>
                  <a:gd name="connsiteY6" fmla="*/ 118359 h 2409432"/>
                  <a:gd name="connsiteX7" fmla="*/ 1651673 w 1770032"/>
                  <a:gd name="connsiteY7" fmla="*/ 1044979 h 2409432"/>
                  <a:gd name="connsiteX8" fmla="*/ 1770032 w 1770032"/>
                  <a:gd name="connsiteY8" fmla="*/ 1163338 h 2409432"/>
                  <a:gd name="connsiteX9" fmla="*/ 1651673 w 1770032"/>
                  <a:gd name="connsiteY9" fmla="*/ 1281697 h 2409432"/>
                  <a:gd name="connsiteX10" fmla="*/ 1651673 w 1770032"/>
                  <a:gd name="connsiteY10" fmla="*/ 2208317 h 2409432"/>
                  <a:gd name="connsiteX11" fmla="*/ 1533314 w 1770032"/>
                  <a:gd name="connsiteY11" fmla="*/ 2326676 h 2409432"/>
                  <a:gd name="connsiteX0" fmla="*/ 587105 w 1770754"/>
                  <a:gd name="connsiteY0" fmla="*/ 2326676 h 2409432"/>
                  <a:gd name="connsiteX1" fmla="*/ 468746 w 1770754"/>
                  <a:gd name="connsiteY1" fmla="*/ 2208317 h 2409432"/>
                  <a:gd name="connsiteX2" fmla="*/ 468745 w 1770754"/>
                  <a:gd name="connsiteY2" fmla="*/ 118359 h 2409432"/>
                  <a:gd name="connsiteX3" fmla="*/ 587104 w 1770754"/>
                  <a:gd name="connsiteY3" fmla="*/ 0 h 2409432"/>
                  <a:gd name="connsiteX4" fmla="*/ 1534035 w 1770754"/>
                  <a:gd name="connsiteY4" fmla="*/ 0 h 2409432"/>
                  <a:gd name="connsiteX5" fmla="*/ 1652394 w 1770754"/>
                  <a:gd name="connsiteY5" fmla="*/ 118359 h 2409432"/>
                  <a:gd name="connsiteX6" fmla="*/ 1652395 w 1770754"/>
                  <a:gd name="connsiteY6" fmla="*/ 1044979 h 2409432"/>
                  <a:gd name="connsiteX7" fmla="*/ 1770754 w 1770754"/>
                  <a:gd name="connsiteY7" fmla="*/ 1163338 h 2409432"/>
                  <a:gd name="connsiteX8" fmla="*/ 1652395 w 1770754"/>
                  <a:gd name="connsiteY8" fmla="*/ 1281697 h 2409432"/>
                  <a:gd name="connsiteX9" fmla="*/ 1652395 w 1770754"/>
                  <a:gd name="connsiteY9" fmla="*/ 2208317 h 2409432"/>
                  <a:gd name="connsiteX10" fmla="*/ 1534036 w 1770754"/>
                  <a:gd name="connsiteY10" fmla="*/ 2326676 h 2409432"/>
                  <a:gd name="connsiteX11" fmla="*/ 587105 w 1770754"/>
                  <a:gd name="connsiteY11" fmla="*/ 2326676 h 2409432"/>
                  <a:gd name="connsiteX0" fmla="*/ 587105 w 1770754"/>
                  <a:gd name="connsiteY0" fmla="*/ 2326676 h 2409432"/>
                  <a:gd name="connsiteX1" fmla="*/ 468746 w 1770754"/>
                  <a:gd name="connsiteY1" fmla="*/ 2208317 h 2409432"/>
                  <a:gd name="connsiteX2" fmla="*/ 722 w 1770754"/>
                  <a:gd name="connsiteY2" fmla="*/ 2226401 h 2409432"/>
                  <a:gd name="connsiteX3" fmla="*/ 587104 w 1770754"/>
                  <a:gd name="connsiteY3" fmla="*/ 0 h 2409432"/>
                  <a:gd name="connsiteX4" fmla="*/ 1534035 w 1770754"/>
                  <a:gd name="connsiteY4" fmla="*/ 0 h 2409432"/>
                  <a:gd name="connsiteX5" fmla="*/ 1652394 w 1770754"/>
                  <a:gd name="connsiteY5" fmla="*/ 118359 h 2409432"/>
                  <a:gd name="connsiteX6" fmla="*/ 1652395 w 1770754"/>
                  <a:gd name="connsiteY6" fmla="*/ 1044979 h 2409432"/>
                  <a:gd name="connsiteX7" fmla="*/ 1770754 w 1770754"/>
                  <a:gd name="connsiteY7" fmla="*/ 1163338 h 2409432"/>
                  <a:gd name="connsiteX8" fmla="*/ 1652395 w 1770754"/>
                  <a:gd name="connsiteY8" fmla="*/ 1281697 h 2409432"/>
                  <a:gd name="connsiteX9" fmla="*/ 1652395 w 1770754"/>
                  <a:gd name="connsiteY9" fmla="*/ 2208317 h 2409432"/>
                  <a:gd name="connsiteX10" fmla="*/ 1534036 w 1770754"/>
                  <a:gd name="connsiteY10" fmla="*/ 2326676 h 2409432"/>
                  <a:gd name="connsiteX0" fmla="*/ 133155 w 1316804"/>
                  <a:gd name="connsiteY0" fmla="*/ 2326676 h 2417782"/>
                  <a:gd name="connsiteX1" fmla="*/ 14796 w 1316804"/>
                  <a:gd name="connsiteY1" fmla="*/ 2208317 h 2417782"/>
                  <a:gd name="connsiteX2" fmla="*/ 14795 w 1316804"/>
                  <a:gd name="connsiteY2" fmla="*/ 118359 h 2417782"/>
                  <a:gd name="connsiteX3" fmla="*/ 133154 w 1316804"/>
                  <a:gd name="connsiteY3" fmla="*/ 0 h 2417782"/>
                  <a:gd name="connsiteX4" fmla="*/ 1080085 w 1316804"/>
                  <a:gd name="connsiteY4" fmla="*/ 0 h 2417782"/>
                  <a:gd name="connsiteX5" fmla="*/ 1198444 w 1316804"/>
                  <a:gd name="connsiteY5" fmla="*/ 118359 h 2417782"/>
                  <a:gd name="connsiteX6" fmla="*/ 1198445 w 1316804"/>
                  <a:gd name="connsiteY6" fmla="*/ 1044979 h 2417782"/>
                  <a:gd name="connsiteX7" fmla="*/ 1316804 w 1316804"/>
                  <a:gd name="connsiteY7" fmla="*/ 1163338 h 2417782"/>
                  <a:gd name="connsiteX8" fmla="*/ 1198445 w 1316804"/>
                  <a:gd name="connsiteY8" fmla="*/ 1281697 h 2417782"/>
                  <a:gd name="connsiteX9" fmla="*/ 1198445 w 1316804"/>
                  <a:gd name="connsiteY9" fmla="*/ 2208317 h 2417782"/>
                  <a:gd name="connsiteX10" fmla="*/ 1080086 w 1316804"/>
                  <a:gd name="connsiteY10" fmla="*/ 2326676 h 2417782"/>
                  <a:gd name="connsiteX11" fmla="*/ 133155 w 1316804"/>
                  <a:gd name="connsiteY11" fmla="*/ 2326676 h 2417782"/>
                  <a:gd name="connsiteX0" fmla="*/ 133155 w 1316804"/>
                  <a:gd name="connsiteY0" fmla="*/ 2326676 h 2417782"/>
                  <a:gd name="connsiteX1" fmla="*/ 14796 w 1316804"/>
                  <a:gd name="connsiteY1" fmla="*/ 2208317 h 2417782"/>
                  <a:gd name="connsiteX2" fmla="*/ 133154 w 1316804"/>
                  <a:gd name="connsiteY2" fmla="*/ 0 h 2417782"/>
                  <a:gd name="connsiteX3" fmla="*/ 1080085 w 1316804"/>
                  <a:gd name="connsiteY3" fmla="*/ 0 h 2417782"/>
                  <a:gd name="connsiteX4" fmla="*/ 1198444 w 1316804"/>
                  <a:gd name="connsiteY4" fmla="*/ 118359 h 2417782"/>
                  <a:gd name="connsiteX5" fmla="*/ 1198445 w 1316804"/>
                  <a:gd name="connsiteY5" fmla="*/ 1044979 h 2417782"/>
                  <a:gd name="connsiteX6" fmla="*/ 1316804 w 1316804"/>
                  <a:gd name="connsiteY6" fmla="*/ 1163338 h 2417782"/>
                  <a:gd name="connsiteX7" fmla="*/ 1198445 w 1316804"/>
                  <a:gd name="connsiteY7" fmla="*/ 1281697 h 2417782"/>
                  <a:gd name="connsiteX8" fmla="*/ 1198445 w 1316804"/>
                  <a:gd name="connsiteY8" fmla="*/ 2208317 h 2417782"/>
                  <a:gd name="connsiteX9" fmla="*/ 1080086 w 1316804"/>
                  <a:gd name="connsiteY9" fmla="*/ 2326676 h 2417782"/>
                  <a:gd name="connsiteX0" fmla="*/ 133155 w 1316804"/>
                  <a:gd name="connsiteY0" fmla="*/ 2326676 h 2409432"/>
                  <a:gd name="connsiteX1" fmla="*/ 14796 w 1316804"/>
                  <a:gd name="connsiteY1" fmla="*/ 2208317 h 2409432"/>
                  <a:gd name="connsiteX2" fmla="*/ 14795 w 1316804"/>
                  <a:gd name="connsiteY2" fmla="*/ 118359 h 2409432"/>
                  <a:gd name="connsiteX3" fmla="*/ 133154 w 1316804"/>
                  <a:gd name="connsiteY3" fmla="*/ 0 h 2409432"/>
                  <a:gd name="connsiteX4" fmla="*/ 1080085 w 1316804"/>
                  <a:gd name="connsiteY4" fmla="*/ 0 h 2409432"/>
                  <a:gd name="connsiteX5" fmla="*/ 1198444 w 1316804"/>
                  <a:gd name="connsiteY5" fmla="*/ 118359 h 2409432"/>
                  <a:gd name="connsiteX6" fmla="*/ 1198445 w 1316804"/>
                  <a:gd name="connsiteY6" fmla="*/ 1044979 h 2409432"/>
                  <a:gd name="connsiteX7" fmla="*/ 1316804 w 1316804"/>
                  <a:gd name="connsiteY7" fmla="*/ 1163338 h 2409432"/>
                  <a:gd name="connsiteX8" fmla="*/ 1198445 w 1316804"/>
                  <a:gd name="connsiteY8" fmla="*/ 1281697 h 2409432"/>
                  <a:gd name="connsiteX9" fmla="*/ 1198445 w 1316804"/>
                  <a:gd name="connsiteY9" fmla="*/ 2208317 h 2409432"/>
                  <a:gd name="connsiteX10" fmla="*/ 1080086 w 1316804"/>
                  <a:gd name="connsiteY10" fmla="*/ 2326676 h 2409432"/>
                  <a:gd name="connsiteX11" fmla="*/ 133155 w 1316804"/>
                  <a:gd name="connsiteY11" fmla="*/ 2326676 h 2409432"/>
                  <a:gd name="connsiteX0" fmla="*/ 133155 w 1316804"/>
                  <a:gd name="connsiteY0" fmla="*/ 2326676 h 2409432"/>
                  <a:gd name="connsiteX1" fmla="*/ 133154 w 1316804"/>
                  <a:gd name="connsiteY1" fmla="*/ 0 h 2409432"/>
                  <a:gd name="connsiteX2" fmla="*/ 1080085 w 1316804"/>
                  <a:gd name="connsiteY2" fmla="*/ 0 h 2409432"/>
                  <a:gd name="connsiteX3" fmla="*/ 1198444 w 1316804"/>
                  <a:gd name="connsiteY3" fmla="*/ 118359 h 2409432"/>
                  <a:gd name="connsiteX4" fmla="*/ 1198445 w 1316804"/>
                  <a:gd name="connsiteY4" fmla="*/ 1044979 h 2409432"/>
                  <a:gd name="connsiteX5" fmla="*/ 1316804 w 1316804"/>
                  <a:gd name="connsiteY5" fmla="*/ 1163338 h 2409432"/>
                  <a:gd name="connsiteX6" fmla="*/ 1198445 w 1316804"/>
                  <a:gd name="connsiteY6" fmla="*/ 1281697 h 2409432"/>
                  <a:gd name="connsiteX7" fmla="*/ 1198445 w 1316804"/>
                  <a:gd name="connsiteY7" fmla="*/ 2208317 h 2409432"/>
                  <a:gd name="connsiteX8" fmla="*/ 1080086 w 1316804"/>
                  <a:gd name="connsiteY8" fmla="*/ 2326676 h 2409432"/>
                  <a:gd name="connsiteX0" fmla="*/ 133155 w 1316804"/>
                  <a:gd name="connsiteY0" fmla="*/ 2326676 h 2409432"/>
                  <a:gd name="connsiteX1" fmla="*/ 14796 w 1316804"/>
                  <a:gd name="connsiteY1" fmla="*/ 2208317 h 2409432"/>
                  <a:gd name="connsiteX2" fmla="*/ 14795 w 1316804"/>
                  <a:gd name="connsiteY2" fmla="*/ 118359 h 2409432"/>
                  <a:gd name="connsiteX3" fmla="*/ 133154 w 1316804"/>
                  <a:gd name="connsiteY3" fmla="*/ 0 h 2409432"/>
                  <a:gd name="connsiteX4" fmla="*/ 1080085 w 1316804"/>
                  <a:gd name="connsiteY4" fmla="*/ 0 h 2409432"/>
                  <a:gd name="connsiteX5" fmla="*/ 1198444 w 1316804"/>
                  <a:gd name="connsiteY5" fmla="*/ 118359 h 2409432"/>
                  <a:gd name="connsiteX6" fmla="*/ 1198445 w 1316804"/>
                  <a:gd name="connsiteY6" fmla="*/ 1044979 h 2409432"/>
                  <a:gd name="connsiteX7" fmla="*/ 1316804 w 1316804"/>
                  <a:gd name="connsiteY7" fmla="*/ 1163338 h 2409432"/>
                  <a:gd name="connsiteX8" fmla="*/ 1198445 w 1316804"/>
                  <a:gd name="connsiteY8" fmla="*/ 1281697 h 2409432"/>
                  <a:gd name="connsiteX9" fmla="*/ 1198445 w 1316804"/>
                  <a:gd name="connsiteY9" fmla="*/ 2208317 h 2409432"/>
                  <a:gd name="connsiteX10" fmla="*/ 1080086 w 1316804"/>
                  <a:gd name="connsiteY10" fmla="*/ 2326676 h 2409432"/>
                  <a:gd name="connsiteX11" fmla="*/ 133155 w 1316804"/>
                  <a:gd name="connsiteY11" fmla="*/ 2326676 h 2409432"/>
                  <a:gd name="connsiteX0" fmla="*/ 1080085 w 1316804"/>
                  <a:gd name="connsiteY0" fmla="*/ 0 h 2409432"/>
                  <a:gd name="connsiteX1" fmla="*/ 1198444 w 1316804"/>
                  <a:gd name="connsiteY1" fmla="*/ 118359 h 2409432"/>
                  <a:gd name="connsiteX2" fmla="*/ 1198445 w 1316804"/>
                  <a:gd name="connsiteY2" fmla="*/ 1044979 h 2409432"/>
                  <a:gd name="connsiteX3" fmla="*/ 1316804 w 1316804"/>
                  <a:gd name="connsiteY3" fmla="*/ 1163338 h 2409432"/>
                  <a:gd name="connsiteX4" fmla="*/ 1198445 w 1316804"/>
                  <a:gd name="connsiteY4" fmla="*/ 1281697 h 2409432"/>
                  <a:gd name="connsiteX5" fmla="*/ 1198445 w 1316804"/>
                  <a:gd name="connsiteY5" fmla="*/ 2208317 h 2409432"/>
                  <a:gd name="connsiteX6" fmla="*/ 1080086 w 1316804"/>
                  <a:gd name="connsiteY6" fmla="*/ 2326676 h 2409432"/>
                  <a:gd name="connsiteX0" fmla="*/ 133155 w 1316804"/>
                  <a:gd name="connsiteY0" fmla="*/ 2409432 h 2492188"/>
                  <a:gd name="connsiteX1" fmla="*/ 14796 w 1316804"/>
                  <a:gd name="connsiteY1" fmla="*/ 2291073 h 2492188"/>
                  <a:gd name="connsiteX2" fmla="*/ 14795 w 1316804"/>
                  <a:gd name="connsiteY2" fmla="*/ 201115 h 2492188"/>
                  <a:gd name="connsiteX3" fmla="*/ 1080085 w 1316804"/>
                  <a:gd name="connsiteY3" fmla="*/ 82756 h 2492188"/>
                  <a:gd name="connsiteX4" fmla="*/ 1198444 w 1316804"/>
                  <a:gd name="connsiteY4" fmla="*/ 201115 h 2492188"/>
                  <a:gd name="connsiteX5" fmla="*/ 1198445 w 1316804"/>
                  <a:gd name="connsiteY5" fmla="*/ 1127735 h 2492188"/>
                  <a:gd name="connsiteX6" fmla="*/ 1316804 w 1316804"/>
                  <a:gd name="connsiteY6" fmla="*/ 1246094 h 2492188"/>
                  <a:gd name="connsiteX7" fmla="*/ 1198445 w 1316804"/>
                  <a:gd name="connsiteY7" fmla="*/ 1364453 h 2492188"/>
                  <a:gd name="connsiteX8" fmla="*/ 1198445 w 1316804"/>
                  <a:gd name="connsiteY8" fmla="*/ 2291073 h 2492188"/>
                  <a:gd name="connsiteX9" fmla="*/ 1080086 w 1316804"/>
                  <a:gd name="connsiteY9" fmla="*/ 2409432 h 2492188"/>
                  <a:gd name="connsiteX10" fmla="*/ 133155 w 1316804"/>
                  <a:gd name="connsiteY10" fmla="*/ 2409432 h 2492188"/>
                  <a:gd name="connsiteX0" fmla="*/ 1080085 w 1316804"/>
                  <a:gd name="connsiteY0" fmla="*/ 82756 h 2492188"/>
                  <a:gd name="connsiteX1" fmla="*/ 1198444 w 1316804"/>
                  <a:gd name="connsiteY1" fmla="*/ 201115 h 2492188"/>
                  <a:gd name="connsiteX2" fmla="*/ 1198445 w 1316804"/>
                  <a:gd name="connsiteY2" fmla="*/ 1127735 h 2492188"/>
                  <a:gd name="connsiteX3" fmla="*/ 1316804 w 1316804"/>
                  <a:gd name="connsiteY3" fmla="*/ 1246094 h 2492188"/>
                  <a:gd name="connsiteX4" fmla="*/ 1198445 w 1316804"/>
                  <a:gd name="connsiteY4" fmla="*/ 1364453 h 2492188"/>
                  <a:gd name="connsiteX5" fmla="*/ 1198445 w 1316804"/>
                  <a:gd name="connsiteY5" fmla="*/ 2291073 h 2492188"/>
                  <a:gd name="connsiteX6" fmla="*/ 1080086 w 1316804"/>
                  <a:gd name="connsiteY6" fmla="*/ 2409432 h 2492188"/>
                  <a:gd name="connsiteX0" fmla="*/ 175738 w 1359387"/>
                  <a:gd name="connsiteY0" fmla="*/ 2326676 h 2417782"/>
                  <a:gd name="connsiteX1" fmla="*/ 57379 w 1359387"/>
                  <a:gd name="connsiteY1" fmla="*/ 2208317 h 2417782"/>
                  <a:gd name="connsiteX2" fmla="*/ 1122668 w 1359387"/>
                  <a:gd name="connsiteY2" fmla="*/ 0 h 2417782"/>
                  <a:gd name="connsiteX3" fmla="*/ 1241027 w 1359387"/>
                  <a:gd name="connsiteY3" fmla="*/ 118359 h 2417782"/>
                  <a:gd name="connsiteX4" fmla="*/ 1241028 w 1359387"/>
                  <a:gd name="connsiteY4" fmla="*/ 1044979 h 2417782"/>
                  <a:gd name="connsiteX5" fmla="*/ 1359387 w 1359387"/>
                  <a:gd name="connsiteY5" fmla="*/ 1163338 h 2417782"/>
                  <a:gd name="connsiteX6" fmla="*/ 1241028 w 1359387"/>
                  <a:gd name="connsiteY6" fmla="*/ 1281697 h 2417782"/>
                  <a:gd name="connsiteX7" fmla="*/ 1241028 w 1359387"/>
                  <a:gd name="connsiteY7" fmla="*/ 2208317 h 2417782"/>
                  <a:gd name="connsiteX8" fmla="*/ 1122669 w 1359387"/>
                  <a:gd name="connsiteY8" fmla="*/ 2326676 h 2417782"/>
                  <a:gd name="connsiteX9" fmla="*/ 175738 w 1359387"/>
                  <a:gd name="connsiteY9" fmla="*/ 2326676 h 2417782"/>
                  <a:gd name="connsiteX0" fmla="*/ 1122668 w 1359387"/>
                  <a:gd name="connsiteY0" fmla="*/ 0 h 2417782"/>
                  <a:gd name="connsiteX1" fmla="*/ 1241027 w 1359387"/>
                  <a:gd name="connsiteY1" fmla="*/ 118359 h 2417782"/>
                  <a:gd name="connsiteX2" fmla="*/ 1241028 w 1359387"/>
                  <a:gd name="connsiteY2" fmla="*/ 1044979 h 2417782"/>
                  <a:gd name="connsiteX3" fmla="*/ 1359387 w 1359387"/>
                  <a:gd name="connsiteY3" fmla="*/ 1163338 h 2417782"/>
                  <a:gd name="connsiteX4" fmla="*/ 1241028 w 1359387"/>
                  <a:gd name="connsiteY4" fmla="*/ 1281697 h 2417782"/>
                  <a:gd name="connsiteX5" fmla="*/ 1241028 w 1359387"/>
                  <a:gd name="connsiteY5" fmla="*/ 2208317 h 2417782"/>
                  <a:gd name="connsiteX6" fmla="*/ 1122669 w 1359387"/>
                  <a:gd name="connsiteY6" fmla="*/ 2326676 h 2417782"/>
                  <a:gd name="connsiteX0" fmla="*/ 0 w 1183649"/>
                  <a:gd name="connsiteY0" fmla="*/ 2326676 h 2326676"/>
                  <a:gd name="connsiteX1" fmla="*/ 946930 w 1183649"/>
                  <a:gd name="connsiteY1" fmla="*/ 0 h 2326676"/>
                  <a:gd name="connsiteX2" fmla="*/ 1065289 w 1183649"/>
                  <a:gd name="connsiteY2" fmla="*/ 118359 h 2326676"/>
                  <a:gd name="connsiteX3" fmla="*/ 1065290 w 1183649"/>
                  <a:gd name="connsiteY3" fmla="*/ 1044979 h 2326676"/>
                  <a:gd name="connsiteX4" fmla="*/ 1183649 w 1183649"/>
                  <a:gd name="connsiteY4" fmla="*/ 1163338 h 2326676"/>
                  <a:gd name="connsiteX5" fmla="*/ 1065290 w 1183649"/>
                  <a:gd name="connsiteY5" fmla="*/ 1281697 h 2326676"/>
                  <a:gd name="connsiteX6" fmla="*/ 1065290 w 1183649"/>
                  <a:gd name="connsiteY6" fmla="*/ 2208317 h 2326676"/>
                  <a:gd name="connsiteX7" fmla="*/ 946931 w 1183649"/>
                  <a:gd name="connsiteY7" fmla="*/ 2326676 h 2326676"/>
                  <a:gd name="connsiteX8" fmla="*/ 0 w 1183649"/>
                  <a:gd name="connsiteY8" fmla="*/ 2326676 h 2326676"/>
                  <a:gd name="connsiteX0" fmla="*/ 946930 w 1183649"/>
                  <a:gd name="connsiteY0" fmla="*/ 0 h 2326676"/>
                  <a:gd name="connsiteX1" fmla="*/ 1065289 w 1183649"/>
                  <a:gd name="connsiteY1" fmla="*/ 118359 h 2326676"/>
                  <a:gd name="connsiteX2" fmla="*/ 1065290 w 1183649"/>
                  <a:gd name="connsiteY2" fmla="*/ 1044979 h 2326676"/>
                  <a:gd name="connsiteX3" fmla="*/ 1183649 w 1183649"/>
                  <a:gd name="connsiteY3" fmla="*/ 1163338 h 2326676"/>
                  <a:gd name="connsiteX4" fmla="*/ 1065290 w 1183649"/>
                  <a:gd name="connsiteY4" fmla="*/ 1281697 h 2326676"/>
                  <a:gd name="connsiteX5" fmla="*/ 1065290 w 1183649"/>
                  <a:gd name="connsiteY5" fmla="*/ 2208317 h 2326676"/>
                  <a:gd name="connsiteX6" fmla="*/ 946931 w 1183649"/>
                  <a:gd name="connsiteY6" fmla="*/ 2326676 h 2326676"/>
                  <a:gd name="connsiteX0" fmla="*/ 1 w 236719"/>
                  <a:gd name="connsiteY0" fmla="*/ 2326676 h 2326676"/>
                  <a:gd name="connsiteX1" fmla="*/ 0 w 236719"/>
                  <a:gd name="connsiteY1" fmla="*/ 0 h 2326676"/>
                  <a:gd name="connsiteX2" fmla="*/ 118359 w 236719"/>
                  <a:gd name="connsiteY2" fmla="*/ 118359 h 2326676"/>
                  <a:gd name="connsiteX3" fmla="*/ 118360 w 236719"/>
                  <a:gd name="connsiteY3" fmla="*/ 1044979 h 2326676"/>
                  <a:gd name="connsiteX4" fmla="*/ 236719 w 236719"/>
                  <a:gd name="connsiteY4" fmla="*/ 1163338 h 2326676"/>
                  <a:gd name="connsiteX5" fmla="*/ 118360 w 236719"/>
                  <a:gd name="connsiteY5" fmla="*/ 1281697 h 2326676"/>
                  <a:gd name="connsiteX6" fmla="*/ 118360 w 236719"/>
                  <a:gd name="connsiteY6" fmla="*/ 2208317 h 2326676"/>
                  <a:gd name="connsiteX7" fmla="*/ 1 w 236719"/>
                  <a:gd name="connsiteY7" fmla="*/ 2326676 h 2326676"/>
                  <a:gd name="connsiteX0" fmla="*/ 0 w 236719"/>
                  <a:gd name="connsiteY0" fmla="*/ 0 h 2326676"/>
                  <a:gd name="connsiteX1" fmla="*/ 118359 w 236719"/>
                  <a:gd name="connsiteY1" fmla="*/ 118359 h 2326676"/>
                  <a:gd name="connsiteX2" fmla="*/ 118360 w 236719"/>
                  <a:gd name="connsiteY2" fmla="*/ 1044979 h 2326676"/>
                  <a:gd name="connsiteX3" fmla="*/ 236719 w 236719"/>
                  <a:gd name="connsiteY3" fmla="*/ 1163338 h 2326676"/>
                  <a:gd name="connsiteX4" fmla="*/ 118360 w 236719"/>
                  <a:gd name="connsiteY4" fmla="*/ 1281697 h 2326676"/>
                  <a:gd name="connsiteX5" fmla="*/ 118360 w 236719"/>
                  <a:gd name="connsiteY5" fmla="*/ 2208317 h 2326676"/>
                  <a:gd name="connsiteX6" fmla="*/ 1 w 236719"/>
                  <a:gd name="connsiteY6" fmla="*/ 2326676 h 232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719" h="2326676" stroke="0" extrusionOk="0">
                    <a:moveTo>
                      <a:pt x="1" y="2326676"/>
                    </a:moveTo>
                    <a:cubicBezTo>
                      <a:pt x="1" y="1551117"/>
                      <a:pt x="0" y="775559"/>
                      <a:pt x="0" y="0"/>
                    </a:cubicBezTo>
                    <a:cubicBezTo>
                      <a:pt x="65368" y="0"/>
                      <a:pt x="118359" y="52991"/>
                      <a:pt x="118359" y="118359"/>
                    </a:cubicBezTo>
                    <a:cubicBezTo>
                      <a:pt x="118359" y="427232"/>
                      <a:pt x="118360" y="736106"/>
                      <a:pt x="118360" y="1044979"/>
                    </a:cubicBezTo>
                    <a:cubicBezTo>
                      <a:pt x="118360" y="1110347"/>
                      <a:pt x="171351" y="1163338"/>
                      <a:pt x="236719" y="1163338"/>
                    </a:cubicBezTo>
                    <a:cubicBezTo>
                      <a:pt x="171351" y="1163338"/>
                      <a:pt x="118360" y="1216329"/>
                      <a:pt x="118360" y="1281697"/>
                    </a:cubicBezTo>
                    <a:lnTo>
                      <a:pt x="118360" y="2208317"/>
                    </a:lnTo>
                    <a:cubicBezTo>
                      <a:pt x="118360" y="2273685"/>
                      <a:pt x="65369" y="2326676"/>
                      <a:pt x="1" y="2326676"/>
                    </a:cubicBezTo>
                    <a:close/>
                  </a:path>
                  <a:path w="236719" h="2326676" fill="none">
                    <a:moveTo>
                      <a:pt x="0" y="0"/>
                    </a:moveTo>
                    <a:cubicBezTo>
                      <a:pt x="65368" y="0"/>
                      <a:pt x="118359" y="52991"/>
                      <a:pt x="118359" y="118359"/>
                    </a:cubicBezTo>
                    <a:cubicBezTo>
                      <a:pt x="118359" y="427232"/>
                      <a:pt x="118360" y="736106"/>
                      <a:pt x="118360" y="1044979"/>
                    </a:cubicBezTo>
                    <a:cubicBezTo>
                      <a:pt x="118360" y="1110347"/>
                      <a:pt x="171351" y="1163338"/>
                      <a:pt x="236719" y="1163338"/>
                    </a:cubicBezTo>
                    <a:cubicBezTo>
                      <a:pt x="171351" y="1163338"/>
                      <a:pt x="118360" y="1216329"/>
                      <a:pt x="118360" y="1281697"/>
                    </a:cubicBezTo>
                    <a:lnTo>
                      <a:pt x="118360" y="2208317"/>
                    </a:lnTo>
                    <a:cubicBezTo>
                      <a:pt x="118360" y="2273685"/>
                      <a:pt x="65369" y="2326676"/>
                      <a:pt x="1" y="2326676"/>
                    </a:cubicBezTo>
                  </a:path>
                </a:pathLst>
              </a:custGeom>
              <a:ln w="12700">
                <a:solidFill>
                  <a:schemeClr val="bg2">
                    <a:lumMod val="75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ko-KR" altLang="en-US" sz="1400" b="1" dirty="0">
                  <a:latin typeface="SamsungOne 400" pitchFamily="34" charset="0"/>
                </a:endParaRPr>
              </a:p>
            </p:txBody>
          </p:sp>
          <p:sp>
            <p:nvSpPr>
              <p:cNvPr id="34" name="Rectangle 15">
                <a:extLst>
                  <a:ext uri="{FF2B5EF4-FFF2-40B4-BE49-F238E27FC236}">
                    <a16:creationId xmlns:a16="http://schemas.microsoft.com/office/drawing/2014/main" xmlns="" id="{6EFD6117-DBBD-4388-B683-3D679BD33393}"/>
                  </a:ext>
                </a:extLst>
              </p:cNvPr>
              <p:cNvSpPr/>
              <p:nvPr/>
            </p:nvSpPr>
            <p:spPr>
              <a:xfrm>
                <a:off x="1883116" y="5790471"/>
                <a:ext cx="1447297" cy="391545"/>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dirty="0">
                    <a:latin typeface="SamsungOne 400" panose="020B0503030303020204" pitchFamily="34" charset="0"/>
                    <a:ea typeface="SamsungOne 400" panose="020B0503030303020204" pitchFamily="34" charset="0"/>
                  </a:rPr>
                  <a:t>No Objects, just pixels</a:t>
                </a:r>
                <a:endParaRPr lang="ko-KR" altLang="en-US" sz="1400" b="1" dirty="0">
                  <a:latin typeface="SamsungOne 400" panose="020B0503030303020204" pitchFamily="34" charset="0"/>
                </a:endParaRPr>
              </a:p>
            </p:txBody>
          </p:sp>
          <p:sp>
            <p:nvSpPr>
              <p:cNvPr id="36" name="Rectangle 15">
                <a:extLst>
                  <a:ext uri="{FF2B5EF4-FFF2-40B4-BE49-F238E27FC236}">
                    <a16:creationId xmlns:a16="http://schemas.microsoft.com/office/drawing/2014/main" xmlns="" id="{9A9B6179-EF2D-4843-B503-50F5D5BFB626}"/>
                  </a:ext>
                </a:extLst>
              </p:cNvPr>
              <p:cNvSpPr/>
              <p:nvPr/>
            </p:nvSpPr>
            <p:spPr>
              <a:xfrm>
                <a:off x="2149205" y="5144351"/>
                <a:ext cx="911308" cy="391545"/>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dirty="0">
                    <a:solidFill>
                      <a:srgbClr val="00C3B2"/>
                    </a:solidFill>
                    <a:latin typeface="SamsungOne 400" pitchFamily="34" charset="0"/>
                    <a:ea typeface="SamsungOne 400" pitchFamily="34" charset="0"/>
                  </a:rPr>
                  <a:t>GRASS</a:t>
                </a:r>
                <a:r>
                  <a:rPr lang="en-US" altLang="ko-KR" sz="1400" b="1" dirty="0">
                    <a:latin typeface="SamsungOne 400" pitchFamily="34" charset="0"/>
                    <a:ea typeface="SamsungOne 400" pitchFamily="34" charset="0"/>
                  </a:rPr>
                  <a:t>, </a:t>
                </a:r>
                <a:r>
                  <a:rPr lang="en-US" altLang="ko-KR" sz="1400" b="1" dirty="0">
                    <a:solidFill>
                      <a:srgbClr val="FFB546"/>
                    </a:solidFill>
                    <a:latin typeface="SamsungOne 400" pitchFamily="34" charset="0"/>
                    <a:ea typeface="SamsungOne 400" pitchFamily="34" charset="0"/>
                  </a:rPr>
                  <a:t>CAT</a:t>
                </a:r>
                <a:r>
                  <a:rPr lang="en-US" altLang="ko-KR" sz="1400" b="1" dirty="0">
                    <a:latin typeface="SamsungOne 400" pitchFamily="34" charset="0"/>
                    <a:ea typeface="SamsungOne 400" pitchFamily="34" charset="0"/>
                  </a:rPr>
                  <a:t>,</a:t>
                </a:r>
              </a:p>
              <a:p>
                <a:pPr algn="ctr"/>
                <a:r>
                  <a:rPr lang="en-US" altLang="ko-KR" sz="1400" b="1" dirty="0">
                    <a:solidFill>
                      <a:srgbClr val="9966FF"/>
                    </a:solidFill>
                    <a:latin typeface="SamsungOne 400" pitchFamily="34" charset="0"/>
                    <a:ea typeface="SamsungOne 400" pitchFamily="34" charset="0"/>
                  </a:rPr>
                  <a:t>TREE</a:t>
                </a:r>
                <a:r>
                  <a:rPr lang="en-US" altLang="ko-KR" sz="1400" b="1" dirty="0">
                    <a:latin typeface="SamsungOne 400" pitchFamily="34" charset="0"/>
                    <a:ea typeface="SamsungOne 400" pitchFamily="34" charset="0"/>
                  </a:rPr>
                  <a:t>, </a:t>
                </a:r>
                <a:r>
                  <a:rPr lang="en-US" altLang="ko-KR" sz="1400" b="1" dirty="0">
                    <a:solidFill>
                      <a:srgbClr val="6699FF"/>
                    </a:solidFill>
                    <a:latin typeface="SamsungOne 400" pitchFamily="34" charset="0"/>
                    <a:ea typeface="SamsungOne 400" pitchFamily="34" charset="0"/>
                  </a:rPr>
                  <a:t>SKY</a:t>
                </a:r>
                <a:endParaRPr lang="ko-KR" altLang="en-US" sz="1400" b="1" dirty="0">
                  <a:solidFill>
                    <a:srgbClr val="6699FF"/>
                  </a:solidFill>
                  <a:latin typeface="SamsungOne 400" pitchFamily="34" charset="0"/>
                </a:endParaRPr>
              </a:p>
            </p:txBody>
          </p:sp>
          <p:sp>
            <p:nvSpPr>
              <p:cNvPr id="56" name="Rectangle 15">
                <a:extLst>
                  <a:ext uri="{FF2B5EF4-FFF2-40B4-BE49-F238E27FC236}">
                    <a16:creationId xmlns:a16="http://schemas.microsoft.com/office/drawing/2014/main" xmlns="" id="{4657D835-37B5-4BD0-8B8D-F13A15387902}"/>
                  </a:ext>
                </a:extLst>
              </p:cNvPr>
              <p:cNvSpPr/>
              <p:nvPr/>
            </p:nvSpPr>
            <p:spPr>
              <a:xfrm>
                <a:off x="2010859" y="3641381"/>
                <a:ext cx="1188000" cy="391545"/>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dirty="0">
                    <a:solidFill>
                      <a:schemeClr val="tx1">
                        <a:lumMod val="50000"/>
                        <a:lumOff val="50000"/>
                      </a:schemeClr>
                    </a:solidFill>
                    <a:latin typeface="SamsungOne 400" pitchFamily="34" charset="0"/>
                    <a:ea typeface="SamsungOne 400" pitchFamily="34" charset="0"/>
                  </a:rPr>
                  <a:t>Semantic Segmentation</a:t>
                </a:r>
                <a:endParaRPr lang="ko-KR" altLang="en-US" sz="1400" b="1" dirty="0">
                  <a:solidFill>
                    <a:schemeClr val="tx1">
                      <a:lumMod val="50000"/>
                      <a:lumOff val="50000"/>
                    </a:schemeClr>
                  </a:solidFill>
                  <a:latin typeface="SamsungOne 400" pitchFamily="34" charset="0"/>
                </a:endParaRPr>
              </a:p>
            </p:txBody>
          </p:sp>
          <p:sp>
            <p:nvSpPr>
              <p:cNvPr id="57" name="양쪽 중괄호 4">
                <a:extLst>
                  <a:ext uri="{FF2B5EF4-FFF2-40B4-BE49-F238E27FC236}">
                    <a16:creationId xmlns:a16="http://schemas.microsoft.com/office/drawing/2014/main" xmlns="" id="{527A3E4E-5D32-43A7-8D19-C40BCCF57DC0}"/>
                  </a:ext>
                </a:extLst>
              </p:cNvPr>
              <p:cNvSpPr/>
              <p:nvPr/>
            </p:nvSpPr>
            <p:spPr>
              <a:xfrm rot="5400000">
                <a:off x="2537054" y="4991517"/>
                <a:ext cx="135610" cy="1224000"/>
              </a:xfrm>
              <a:custGeom>
                <a:avLst/>
                <a:gdLst>
                  <a:gd name="connsiteX0" fmla="*/ 236719 w 1420368"/>
                  <a:gd name="connsiteY0" fmla="*/ 2326676 h 2326676"/>
                  <a:gd name="connsiteX1" fmla="*/ 118360 w 1420368"/>
                  <a:gd name="connsiteY1" fmla="*/ 2208317 h 2326676"/>
                  <a:gd name="connsiteX2" fmla="*/ 118359 w 1420368"/>
                  <a:gd name="connsiteY2" fmla="*/ 1281697 h 2326676"/>
                  <a:gd name="connsiteX3" fmla="*/ 0 w 1420368"/>
                  <a:gd name="connsiteY3" fmla="*/ 1163338 h 2326676"/>
                  <a:gd name="connsiteX4" fmla="*/ 118359 w 1420368"/>
                  <a:gd name="connsiteY4" fmla="*/ 1044979 h 2326676"/>
                  <a:gd name="connsiteX5" fmla="*/ 118359 w 1420368"/>
                  <a:gd name="connsiteY5" fmla="*/ 118359 h 2326676"/>
                  <a:gd name="connsiteX6" fmla="*/ 236718 w 1420368"/>
                  <a:gd name="connsiteY6" fmla="*/ 0 h 2326676"/>
                  <a:gd name="connsiteX7" fmla="*/ 1183649 w 1420368"/>
                  <a:gd name="connsiteY7" fmla="*/ 0 h 2326676"/>
                  <a:gd name="connsiteX8" fmla="*/ 1302008 w 1420368"/>
                  <a:gd name="connsiteY8" fmla="*/ 118359 h 2326676"/>
                  <a:gd name="connsiteX9" fmla="*/ 1302009 w 1420368"/>
                  <a:gd name="connsiteY9" fmla="*/ 1044979 h 2326676"/>
                  <a:gd name="connsiteX10" fmla="*/ 1420368 w 1420368"/>
                  <a:gd name="connsiteY10" fmla="*/ 1163338 h 2326676"/>
                  <a:gd name="connsiteX11" fmla="*/ 1302009 w 1420368"/>
                  <a:gd name="connsiteY11" fmla="*/ 1281697 h 2326676"/>
                  <a:gd name="connsiteX12" fmla="*/ 1302009 w 1420368"/>
                  <a:gd name="connsiteY12" fmla="*/ 2208317 h 2326676"/>
                  <a:gd name="connsiteX13" fmla="*/ 1183650 w 1420368"/>
                  <a:gd name="connsiteY13" fmla="*/ 2326676 h 2326676"/>
                  <a:gd name="connsiteX14" fmla="*/ 236719 w 1420368"/>
                  <a:gd name="connsiteY14" fmla="*/ 2326676 h 2326676"/>
                  <a:gd name="connsiteX0" fmla="*/ 236719 w 1420368"/>
                  <a:gd name="connsiteY0" fmla="*/ 2326676 h 2326676"/>
                  <a:gd name="connsiteX1" fmla="*/ 118360 w 1420368"/>
                  <a:gd name="connsiteY1" fmla="*/ 2208317 h 2326676"/>
                  <a:gd name="connsiteX2" fmla="*/ 118359 w 1420368"/>
                  <a:gd name="connsiteY2" fmla="*/ 1281697 h 2326676"/>
                  <a:gd name="connsiteX3" fmla="*/ 0 w 1420368"/>
                  <a:gd name="connsiteY3" fmla="*/ 1163338 h 2326676"/>
                  <a:gd name="connsiteX4" fmla="*/ 118359 w 1420368"/>
                  <a:gd name="connsiteY4" fmla="*/ 1044979 h 2326676"/>
                  <a:gd name="connsiteX5" fmla="*/ 118359 w 1420368"/>
                  <a:gd name="connsiteY5" fmla="*/ 118359 h 2326676"/>
                  <a:gd name="connsiteX6" fmla="*/ 236718 w 1420368"/>
                  <a:gd name="connsiteY6" fmla="*/ 0 h 2326676"/>
                  <a:gd name="connsiteX7" fmla="*/ 1183649 w 1420368"/>
                  <a:gd name="connsiteY7" fmla="*/ 0 h 2326676"/>
                  <a:gd name="connsiteX8" fmla="*/ 1302008 w 1420368"/>
                  <a:gd name="connsiteY8" fmla="*/ 118359 h 2326676"/>
                  <a:gd name="connsiteX9" fmla="*/ 1302009 w 1420368"/>
                  <a:gd name="connsiteY9" fmla="*/ 1044979 h 2326676"/>
                  <a:gd name="connsiteX10" fmla="*/ 1420368 w 1420368"/>
                  <a:gd name="connsiteY10" fmla="*/ 1163338 h 2326676"/>
                  <a:gd name="connsiteX11" fmla="*/ 1302009 w 1420368"/>
                  <a:gd name="connsiteY11" fmla="*/ 1281697 h 2326676"/>
                  <a:gd name="connsiteX12" fmla="*/ 1302009 w 1420368"/>
                  <a:gd name="connsiteY12" fmla="*/ 2208317 h 2326676"/>
                  <a:gd name="connsiteX13" fmla="*/ 1183650 w 1420368"/>
                  <a:gd name="connsiteY13" fmla="*/ 2326676 h 2326676"/>
                  <a:gd name="connsiteX0" fmla="*/ 236719 w 1420368"/>
                  <a:gd name="connsiteY0" fmla="*/ 2326676 h 2326676"/>
                  <a:gd name="connsiteX1" fmla="*/ 118360 w 1420368"/>
                  <a:gd name="connsiteY1" fmla="*/ 2208317 h 2326676"/>
                  <a:gd name="connsiteX2" fmla="*/ 118359 w 1420368"/>
                  <a:gd name="connsiteY2" fmla="*/ 1281697 h 2326676"/>
                  <a:gd name="connsiteX3" fmla="*/ 0 w 1420368"/>
                  <a:gd name="connsiteY3" fmla="*/ 1163338 h 2326676"/>
                  <a:gd name="connsiteX4" fmla="*/ 118359 w 1420368"/>
                  <a:gd name="connsiteY4" fmla="*/ 1044979 h 2326676"/>
                  <a:gd name="connsiteX5" fmla="*/ 118359 w 1420368"/>
                  <a:gd name="connsiteY5" fmla="*/ 118359 h 2326676"/>
                  <a:gd name="connsiteX6" fmla="*/ 236718 w 1420368"/>
                  <a:gd name="connsiteY6" fmla="*/ 0 h 2326676"/>
                  <a:gd name="connsiteX7" fmla="*/ 1183649 w 1420368"/>
                  <a:gd name="connsiteY7" fmla="*/ 0 h 2326676"/>
                  <a:gd name="connsiteX8" fmla="*/ 1302008 w 1420368"/>
                  <a:gd name="connsiteY8" fmla="*/ 118359 h 2326676"/>
                  <a:gd name="connsiteX9" fmla="*/ 1302009 w 1420368"/>
                  <a:gd name="connsiteY9" fmla="*/ 1044979 h 2326676"/>
                  <a:gd name="connsiteX10" fmla="*/ 1420368 w 1420368"/>
                  <a:gd name="connsiteY10" fmla="*/ 1163338 h 2326676"/>
                  <a:gd name="connsiteX11" fmla="*/ 1302009 w 1420368"/>
                  <a:gd name="connsiteY11" fmla="*/ 1281697 h 2326676"/>
                  <a:gd name="connsiteX12" fmla="*/ 1302009 w 1420368"/>
                  <a:gd name="connsiteY12" fmla="*/ 2208317 h 2326676"/>
                  <a:gd name="connsiteX13" fmla="*/ 1183650 w 1420368"/>
                  <a:gd name="connsiteY13" fmla="*/ 2326676 h 2326676"/>
                  <a:gd name="connsiteX14" fmla="*/ 236719 w 1420368"/>
                  <a:gd name="connsiteY14" fmla="*/ 2326676 h 2326676"/>
                  <a:gd name="connsiteX0" fmla="*/ 236719 w 1420368"/>
                  <a:gd name="connsiteY0" fmla="*/ 2326676 h 2326676"/>
                  <a:gd name="connsiteX1" fmla="*/ 118360 w 1420368"/>
                  <a:gd name="connsiteY1" fmla="*/ 2208317 h 2326676"/>
                  <a:gd name="connsiteX2" fmla="*/ 118359 w 1420368"/>
                  <a:gd name="connsiteY2" fmla="*/ 1281697 h 2326676"/>
                  <a:gd name="connsiteX3" fmla="*/ 118359 w 1420368"/>
                  <a:gd name="connsiteY3" fmla="*/ 1044979 h 2326676"/>
                  <a:gd name="connsiteX4" fmla="*/ 118359 w 1420368"/>
                  <a:gd name="connsiteY4" fmla="*/ 118359 h 2326676"/>
                  <a:gd name="connsiteX5" fmla="*/ 236718 w 1420368"/>
                  <a:gd name="connsiteY5" fmla="*/ 0 h 2326676"/>
                  <a:gd name="connsiteX6" fmla="*/ 1183649 w 1420368"/>
                  <a:gd name="connsiteY6" fmla="*/ 0 h 2326676"/>
                  <a:gd name="connsiteX7" fmla="*/ 1302008 w 1420368"/>
                  <a:gd name="connsiteY7" fmla="*/ 118359 h 2326676"/>
                  <a:gd name="connsiteX8" fmla="*/ 1302009 w 1420368"/>
                  <a:gd name="connsiteY8" fmla="*/ 1044979 h 2326676"/>
                  <a:gd name="connsiteX9" fmla="*/ 1420368 w 1420368"/>
                  <a:gd name="connsiteY9" fmla="*/ 1163338 h 2326676"/>
                  <a:gd name="connsiteX10" fmla="*/ 1302009 w 1420368"/>
                  <a:gd name="connsiteY10" fmla="*/ 1281697 h 2326676"/>
                  <a:gd name="connsiteX11" fmla="*/ 1302009 w 1420368"/>
                  <a:gd name="connsiteY11" fmla="*/ 2208317 h 2326676"/>
                  <a:gd name="connsiteX12" fmla="*/ 1183650 w 1420368"/>
                  <a:gd name="connsiteY12" fmla="*/ 2326676 h 2326676"/>
                  <a:gd name="connsiteX0" fmla="*/ 236719 w 1420368"/>
                  <a:gd name="connsiteY0" fmla="*/ 2326676 h 2347845"/>
                  <a:gd name="connsiteX1" fmla="*/ 118360 w 1420368"/>
                  <a:gd name="connsiteY1" fmla="*/ 2208317 h 2347845"/>
                  <a:gd name="connsiteX2" fmla="*/ 118359 w 1420368"/>
                  <a:gd name="connsiteY2" fmla="*/ 1281697 h 2347845"/>
                  <a:gd name="connsiteX3" fmla="*/ 0 w 1420368"/>
                  <a:gd name="connsiteY3" fmla="*/ 1163338 h 2347845"/>
                  <a:gd name="connsiteX4" fmla="*/ 118359 w 1420368"/>
                  <a:gd name="connsiteY4" fmla="*/ 1044979 h 2347845"/>
                  <a:gd name="connsiteX5" fmla="*/ 118359 w 1420368"/>
                  <a:gd name="connsiteY5" fmla="*/ 118359 h 2347845"/>
                  <a:gd name="connsiteX6" fmla="*/ 236718 w 1420368"/>
                  <a:gd name="connsiteY6" fmla="*/ 0 h 2347845"/>
                  <a:gd name="connsiteX7" fmla="*/ 1183649 w 1420368"/>
                  <a:gd name="connsiteY7" fmla="*/ 0 h 2347845"/>
                  <a:gd name="connsiteX8" fmla="*/ 1302008 w 1420368"/>
                  <a:gd name="connsiteY8" fmla="*/ 118359 h 2347845"/>
                  <a:gd name="connsiteX9" fmla="*/ 1302009 w 1420368"/>
                  <a:gd name="connsiteY9" fmla="*/ 1044979 h 2347845"/>
                  <a:gd name="connsiteX10" fmla="*/ 1420368 w 1420368"/>
                  <a:gd name="connsiteY10" fmla="*/ 1163338 h 2347845"/>
                  <a:gd name="connsiteX11" fmla="*/ 1302009 w 1420368"/>
                  <a:gd name="connsiteY11" fmla="*/ 1281697 h 2347845"/>
                  <a:gd name="connsiteX12" fmla="*/ 1302009 w 1420368"/>
                  <a:gd name="connsiteY12" fmla="*/ 2208317 h 2347845"/>
                  <a:gd name="connsiteX13" fmla="*/ 1183650 w 1420368"/>
                  <a:gd name="connsiteY13" fmla="*/ 2326676 h 2347845"/>
                  <a:gd name="connsiteX14" fmla="*/ 236719 w 1420368"/>
                  <a:gd name="connsiteY14" fmla="*/ 2326676 h 2347845"/>
                  <a:gd name="connsiteX0" fmla="*/ 236719 w 1420368"/>
                  <a:gd name="connsiteY0" fmla="*/ 2326676 h 2347845"/>
                  <a:gd name="connsiteX1" fmla="*/ 118360 w 1420368"/>
                  <a:gd name="connsiteY1" fmla="*/ 2208317 h 2347845"/>
                  <a:gd name="connsiteX2" fmla="*/ 118359 w 1420368"/>
                  <a:gd name="connsiteY2" fmla="*/ 1044979 h 2347845"/>
                  <a:gd name="connsiteX3" fmla="*/ 118359 w 1420368"/>
                  <a:gd name="connsiteY3" fmla="*/ 118359 h 2347845"/>
                  <a:gd name="connsiteX4" fmla="*/ 236718 w 1420368"/>
                  <a:gd name="connsiteY4" fmla="*/ 0 h 2347845"/>
                  <a:gd name="connsiteX5" fmla="*/ 1183649 w 1420368"/>
                  <a:gd name="connsiteY5" fmla="*/ 0 h 2347845"/>
                  <a:gd name="connsiteX6" fmla="*/ 1302008 w 1420368"/>
                  <a:gd name="connsiteY6" fmla="*/ 118359 h 2347845"/>
                  <a:gd name="connsiteX7" fmla="*/ 1302009 w 1420368"/>
                  <a:gd name="connsiteY7" fmla="*/ 1044979 h 2347845"/>
                  <a:gd name="connsiteX8" fmla="*/ 1420368 w 1420368"/>
                  <a:gd name="connsiteY8" fmla="*/ 1163338 h 2347845"/>
                  <a:gd name="connsiteX9" fmla="*/ 1302009 w 1420368"/>
                  <a:gd name="connsiteY9" fmla="*/ 1281697 h 2347845"/>
                  <a:gd name="connsiteX10" fmla="*/ 1302009 w 1420368"/>
                  <a:gd name="connsiteY10" fmla="*/ 2208317 h 2347845"/>
                  <a:gd name="connsiteX11" fmla="*/ 1183650 w 1420368"/>
                  <a:gd name="connsiteY11" fmla="*/ 2326676 h 2347845"/>
                  <a:gd name="connsiteX0" fmla="*/ 236719 w 1420368"/>
                  <a:gd name="connsiteY0" fmla="*/ 2326676 h 2409432"/>
                  <a:gd name="connsiteX1" fmla="*/ 118360 w 1420368"/>
                  <a:gd name="connsiteY1" fmla="*/ 2208317 h 2409432"/>
                  <a:gd name="connsiteX2" fmla="*/ 118359 w 1420368"/>
                  <a:gd name="connsiteY2" fmla="*/ 1281697 h 2409432"/>
                  <a:gd name="connsiteX3" fmla="*/ 0 w 1420368"/>
                  <a:gd name="connsiteY3" fmla="*/ 1163338 h 2409432"/>
                  <a:gd name="connsiteX4" fmla="*/ 118359 w 1420368"/>
                  <a:gd name="connsiteY4" fmla="*/ 1044979 h 2409432"/>
                  <a:gd name="connsiteX5" fmla="*/ 118359 w 1420368"/>
                  <a:gd name="connsiteY5" fmla="*/ 118359 h 2409432"/>
                  <a:gd name="connsiteX6" fmla="*/ 236718 w 1420368"/>
                  <a:gd name="connsiteY6" fmla="*/ 0 h 2409432"/>
                  <a:gd name="connsiteX7" fmla="*/ 1183649 w 1420368"/>
                  <a:gd name="connsiteY7" fmla="*/ 0 h 2409432"/>
                  <a:gd name="connsiteX8" fmla="*/ 1302008 w 1420368"/>
                  <a:gd name="connsiteY8" fmla="*/ 118359 h 2409432"/>
                  <a:gd name="connsiteX9" fmla="*/ 1302009 w 1420368"/>
                  <a:gd name="connsiteY9" fmla="*/ 1044979 h 2409432"/>
                  <a:gd name="connsiteX10" fmla="*/ 1420368 w 1420368"/>
                  <a:gd name="connsiteY10" fmla="*/ 1163338 h 2409432"/>
                  <a:gd name="connsiteX11" fmla="*/ 1302009 w 1420368"/>
                  <a:gd name="connsiteY11" fmla="*/ 1281697 h 2409432"/>
                  <a:gd name="connsiteX12" fmla="*/ 1302009 w 1420368"/>
                  <a:gd name="connsiteY12" fmla="*/ 2208317 h 2409432"/>
                  <a:gd name="connsiteX13" fmla="*/ 1183650 w 1420368"/>
                  <a:gd name="connsiteY13" fmla="*/ 2326676 h 2409432"/>
                  <a:gd name="connsiteX14" fmla="*/ 236719 w 1420368"/>
                  <a:gd name="connsiteY14" fmla="*/ 2326676 h 2409432"/>
                  <a:gd name="connsiteX0" fmla="*/ 236719 w 1420368"/>
                  <a:gd name="connsiteY0" fmla="*/ 2326676 h 2409432"/>
                  <a:gd name="connsiteX1" fmla="*/ 118360 w 1420368"/>
                  <a:gd name="connsiteY1" fmla="*/ 2208317 h 2409432"/>
                  <a:gd name="connsiteX2" fmla="*/ 118359 w 1420368"/>
                  <a:gd name="connsiteY2" fmla="*/ 118359 h 2409432"/>
                  <a:gd name="connsiteX3" fmla="*/ 236718 w 1420368"/>
                  <a:gd name="connsiteY3" fmla="*/ 0 h 2409432"/>
                  <a:gd name="connsiteX4" fmla="*/ 1183649 w 1420368"/>
                  <a:gd name="connsiteY4" fmla="*/ 0 h 2409432"/>
                  <a:gd name="connsiteX5" fmla="*/ 1302008 w 1420368"/>
                  <a:gd name="connsiteY5" fmla="*/ 118359 h 2409432"/>
                  <a:gd name="connsiteX6" fmla="*/ 1302009 w 1420368"/>
                  <a:gd name="connsiteY6" fmla="*/ 1044979 h 2409432"/>
                  <a:gd name="connsiteX7" fmla="*/ 1420368 w 1420368"/>
                  <a:gd name="connsiteY7" fmla="*/ 1163338 h 2409432"/>
                  <a:gd name="connsiteX8" fmla="*/ 1302009 w 1420368"/>
                  <a:gd name="connsiteY8" fmla="*/ 1281697 h 2409432"/>
                  <a:gd name="connsiteX9" fmla="*/ 1302009 w 1420368"/>
                  <a:gd name="connsiteY9" fmla="*/ 2208317 h 2409432"/>
                  <a:gd name="connsiteX10" fmla="*/ 1183650 w 1420368"/>
                  <a:gd name="connsiteY10" fmla="*/ 2326676 h 2409432"/>
                  <a:gd name="connsiteX0" fmla="*/ 403032 w 1586681"/>
                  <a:gd name="connsiteY0" fmla="*/ 2326676 h 2409432"/>
                  <a:gd name="connsiteX1" fmla="*/ 284673 w 1586681"/>
                  <a:gd name="connsiteY1" fmla="*/ 2208317 h 2409432"/>
                  <a:gd name="connsiteX2" fmla="*/ 284672 w 1586681"/>
                  <a:gd name="connsiteY2" fmla="*/ 1281697 h 2409432"/>
                  <a:gd name="connsiteX3" fmla="*/ 166313 w 1586681"/>
                  <a:gd name="connsiteY3" fmla="*/ 1163338 h 2409432"/>
                  <a:gd name="connsiteX4" fmla="*/ 0 w 1586681"/>
                  <a:gd name="connsiteY4" fmla="*/ 967341 h 2409432"/>
                  <a:gd name="connsiteX5" fmla="*/ 284672 w 1586681"/>
                  <a:gd name="connsiteY5" fmla="*/ 118359 h 2409432"/>
                  <a:gd name="connsiteX6" fmla="*/ 403031 w 1586681"/>
                  <a:gd name="connsiteY6" fmla="*/ 0 h 2409432"/>
                  <a:gd name="connsiteX7" fmla="*/ 1349962 w 1586681"/>
                  <a:gd name="connsiteY7" fmla="*/ 0 h 2409432"/>
                  <a:gd name="connsiteX8" fmla="*/ 1468321 w 1586681"/>
                  <a:gd name="connsiteY8" fmla="*/ 118359 h 2409432"/>
                  <a:gd name="connsiteX9" fmla="*/ 1468322 w 1586681"/>
                  <a:gd name="connsiteY9" fmla="*/ 1044979 h 2409432"/>
                  <a:gd name="connsiteX10" fmla="*/ 1586681 w 1586681"/>
                  <a:gd name="connsiteY10" fmla="*/ 1163338 h 2409432"/>
                  <a:gd name="connsiteX11" fmla="*/ 1468322 w 1586681"/>
                  <a:gd name="connsiteY11" fmla="*/ 1281697 h 2409432"/>
                  <a:gd name="connsiteX12" fmla="*/ 1468322 w 1586681"/>
                  <a:gd name="connsiteY12" fmla="*/ 2208317 h 2409432"/>
                  <a:gd name="connsiteX13" fmla="*/ 1349963 w 1586681"/>
                  <a:gd name="connsiteY13" fmla="*/ 2326676 h 2409432"/>
                  <a:gd name="connsiteX14" fmla="*/ 403032 w 1586681"/>
                  <a:gd name="connsiteY14" fmla="*/ 2326676 h 2409432"/>
                  <a:gd name="connsiteX0" fmla="*/ 403032 w 1586681"/>
                  <a:gd name="connsiteY0" fmla="*/ 2326676 h 2409432"/>
                  <a:gd name="connsiteX1" fmla="*/ 284673 w 1586681"/>
                  <a:gd name="connsiteY1" fmla="*/ 2208317 h 2409432"/>
                  <a:gd name="connsiteX2" fmla="*/ 284672 w 1586681"/>
                  <a:gd name="connsiteY2" fmla="*/ 118359 h 2409432"/>
                  <a:gd name="connsiteX3" fmla="*/ 403031 w 1586681"/>
                  <a:gd name="connsiteY3" fmla="*/ 0 h 2409432"/>
                  <a:gd name="connsiteX4" fmla="*/ 1349962 w 1586681"/>
                  <a:gd name="connsiteY4" fmla="*/ 0 h 2409432"/>
                  <a:gd name="connsiteX5" fmla="*/ 1468321 w 1586681"/>
                  <a:gd name="connsiteY5" fmla="*/ 118359 h 2409432"/>
                  <a:gd name="connsiteX6" fmla="*/ 1468322 w 1586681"/>
                  <a:gd name="connsiteY6" fmla="*/ 1044979 h 2409432"/>
                  <a:gd name="connsiteX7" fmla="*/ 1586681 w 1586681"/>
                  <a:gd name="connsiteY7" fmla="*/ 1163338 h 2409432"/>
                  <a:gd name="connsiteX8" fmla="*/ 1468322 w 1586681"/>
                  <a:gd name="connsiteY8" fmla="*/ 1281697 h 2409432"/>
                  <a:gd name="connsiteX9" fmla="*/ 1468322 w 1586681"/>
                  <a:gd name="connsiteY9" fmla="*/ 2208317 h 2409432"/>
                  <a:gd name="connsiteX10" fmla="*/ 1349963 w 1586681"/>
                  <a:gd name="connsiteY10" fmla="*/ 2326676 h 2409432"/>
                  <a:gd name="connsiteX0" fmla="*/ 724061 w 1907710"/>
                  <a:gd name="connsiteY0" fmla="*/ 2326676 h 2409432"/>
                  <a:gd name="connsiteX1" fmla="*/ 605702 w 1907710"/>
                  <a:gd name="connsiteY1" fmla="*/ 2208317 h 2409432"/>
                  <a:gd name="connsiteX2" fmla="*/ 605701 w 1907710"/>
                  <a:gd name="connsiteY2" fmla="*/ 1281697 h 2409432"/>
                  <a:gd name="connsiteX3" fmla="*/ 4263 w 1907710"/>
                  <a:gd name="connsiteY3" fmla="*/ 1318613 h 2409432"/>
                  <a:gd name="connsiteX4" fmla="*/ 321029 w 1907710"/>
                  <a:gd name="connsiteY4" fmla="*/ 967341 h 2409432"/>
                  <a:gd name="connsiteX5" fmla="*/ 605701 w 1907710"/>
                  <a:gd name="connsiteY5" fmla="*/ 118359 h 2409432"/>
                  <a:gd name="connsiteX6" fmla="*/ 724060 w 1907710"/>
                  <a:gd name="connsiteY6" fmla="*/ 0 h 2409432"/>
                  <a:gd name="connsiteX7" fmla="*/ 1670991 w 1907710"/>
                  <a:gd name="connsiteY7" fmla="*/ 0 h 2409432"/>
                  <a:gd name="connsiteX8" fmla="*/ 1789350 w 1907710"/>
                  <a:gd name="connsiteY8" fmla="*/ 118359 h 2409432"/>
                  <a:gd name="connsiteX9" fmla="*/ 1789351 w 1907710"/>
                  <a:gd name="connsiteY9" fmla="*/ 1044979 h 2409432"/>
                  <a:gd name="connsiteX10" fmla="*/ 1907710 w 1907710"/>
                  <a:gd name="connsiteY10" fmla="*/ 1163338 h 2409432"/>
                  <a:gd name="connsiteX11" fmla="*/ 1789351 w 1907710"/>
                  <a:gd name="connsiteY11" fmla="*/ 1281697 h 2409432"/>
                  <a:gd name="connsiteX12" fmla="*/ 1789351 w 1907710"/>
                  <a:gd name="connsiteY12" fmla="*/ 2208317 h 2409432"/>
                  <a:gd name="connsiteX13" fmla="*/ 1670992 w 1907710"/>
                  <a:gd name="connsiteY13" fmla="*/ 2326676 h 2409432"/>
                  <a:gd name="connsiteX14" fmla="*/ 724061 w 1907710"/>
                  <a:gd name="connsiteY14" fmla="*/ 2326676 h 2409432"/>
                  <a:gd name="connsiteX0" fmla="*/ 724061 w 1907710"/>
                  <a:gd name="connsiteY0" fmla="*/ 2326676 h 2409432"/>
                  <a:gd name="connsiteX1" fmla="*/ 605702 w 1907710"/>
                  <a:gd name="connsiteY1" fmla="*/ 2208317 h 2409432"/>
                  <a:gd name="connsiteX2" fmla="*/ 605701 w 1907710"/>
                  <a:gd name="connsiteY2" fmla="*/ 118359 h 2409432"/>
                  <a:gd name="connsiteX3" fmla="*/ 724060 w 1907710"/>
                  <a:gd name="connsiteY3" fmla="*/ 0 h 2409432"/>
                  <a:gd name="connsiteX4" fmla="*/ 1670991 w 1907710"/>
                  <a:gd name="connsiteY4" fmla="*/ 0 h 2409432"/>
                  <a:gd name="connsiteX5" fmla="*/ 1789350 w 1907710"/>
                  <a:gd name="connsiteY5" fmla="*/ 118359 h 2409432"/>
                  <a:gd name="connsiteX6" fmla="*/ 1789351 w 1907710"/>
                  <a:gd name="connsiteY6" fmla="*/ 1044979 h 2409432"/>
                  <a:gd name="connsiteX7" fmla="*/ 1907710 w 1907710"/>
                  <a:gd name="connsiteY7" fmla="*/ 1163338 h 2409432"/>
                  <a:gd name="connsiteX8" fmla="*/ 1789351 w 1907710"/>
                  <a:gd name="connsiteY8" fmla="*/ 1281697 h 2409432"/>
                  <a:gd name="connsiteX9" fmla="*/ 1789351 w 1907710"/>
                  <a:gd name="connsiteY9" fmla="*/ 2208317 h 2409432"/>
                  <a:gd name="connsiteX10" fmla="*/ 1670992 w 1907710"/>
                  <a:gd name="connsiteY10" fmla="*/ 2326676 h 2409432"/>
                  <a:gd name="connsiteX0" fmla="*/ 720109 w 1903758"/>
                  <a:gd name="connsiteY0" fmla="*/ 2326676 h 2409432"/>
                  <a:gd name="connsiteX1" fmla="*/ 601750 w 1903758"/>
                  <a:gd name="connsiteY1" fmla="*/ 2208317 h 2409432"/>
                  <a:gd name="connsiteX2" fmla="*/ 265319 w 1903758"/>
                  <a:gd name="connsiteY2" fmla="*/ 1411093 h 2409432"/>
                  <a:gd name="connsiteX3" fmla="*/ 311 w 1903758"/>
                  <a:gd name="connsiteY3" fmla="*/ 1318613 h 2409432"/>
                  <a:gd name="connsiteX4" fmla="*/ 317077 w 1903758"/>
                  <a:gd name="connsiteY4" fmla="*/ 967341 h 2409432"/>
                  <a:gd name="connsiteX5" fmla="*/ 601749 w 1903758"/>
                  <a:gd name="connsiteY5" fmla="*/ 118359 h 2409432"/>
                  <a:gd name="connsiteX6" fmla="*/ 720108 w 1903758"/>
                  <a:gd name="connsiteY6" fmla="*/ 0 h 2409432"/>
                  <a:gd name="connsiteX7" fmla="*/ 1667039 w 1903758"/>
                  <a:gd name="connsiteY7" fmla="*/ 0 h 2409432"/>
                  <a:gd name="connsiteX8" fmla="*/ 1785398 w 1903758"/>
                  <a:gd name="connsiteY8" fmla="*/ 118359 h 2409432"/>
                  <a:gd name="connsiteX9" fmla="*/ 1785399 w 1903758"/>
                  <a:gd name="connsiteY9" fmla="*/ 1044979 h 2409432"/>
                  <a:gd name="connsiteX10" fmla="*/ 1903758 w 1903758"/>
                  <a:gd name="connsiteY10" fmla="*/ 1163338 h 2409432"/>
                  <a:gd name="connsiteX11" fmla="*/ 1785399 w 1903758"/>
                  <a:gd name="connsiteY11" fmla="*/ 1281697 h 2409432"/>
                  <a:gd name="connsiteX12" fmla="*/ 1785399 w 1903758"/>
                  <a:gd name="connsiteY12" fmla="*/ 2208317 h 2409432"/>
                  <a:gd name="connsiteX13" fmla="*/ 1667040 w 1903758"/>
                  <a:gd name="connsiteY13" fmla="*/ 2326676 h 2409432"/>
                  <a:gd name="connsiteX14" fmla="*/ 720109 w 1903758"/>
                  <a:gd name="connsiteY14" fmla="*/ 2326676 h 2409432"/>
                  <a:gd name="connsiteX0" fmla="*/ 720109 w 1903758"/>
                  <a:gd name="connsiteY0" fmla="*/ 2326676 h 2409432"/>
                  <a:gd name="connsiteX1" fmla="*/ 601750 w 1903758"/>
                  <a:gd name="connsiteY1" fmla="*/ 2208317 h 2409432"/>
                  <a:gd name="connsiteX2" fmla="*/ 601749 w 1903758"/>
                  <a:gd name="connsiteY2" fmla="*/ 118359 h 2409432"/>
                  <a:gd name="connsiteX3" fmla="*/ 720108 w 1903758"/>
                  <a:gd name="connsiteY3" fmla="*/ 0 h 2409432"/>
                  <a:gd name="connsiteX4" fmla="*/ 1667039 w 1903758"/>
                  <a:gd name="connsiteY4" fmla="*/ 0 h 2409432"/>
                  <a:gd name="connsiteX5" fmla="*/ 1785398 w 1903758"/>
                  <a:gd name="connsiteY5" fmla="*/ 118359 h 2409432"/>
                  <a:gd name="connsiteX6" fmla="*/ 1785399 w 1903758"/>
                  <a:gd name="connsiteY6" fmla="*/ 1044979 h 2409432"/>
                  <a:gd name="connsiteX7" fmla="*/ 1903758 w 1903758"/>
                  <a:gd name="connsiteY7" fmla="*/ 1163338 h 2409432"/>
                  <a:gd name="connsiteX8" fmla="*/ 1785399 w 1903758"/>
                  <a:gd name="connsiteY8" fmla="*/ 1281697 h 2409432"/>
                  <a:gd name="connsiteX9" fmla="*/ 1785399 w 1903758"/>
                  <a:gd name="connsiteY9" fmla="*/ 2208317 h 2409432"/>
                  <a:gd name="connsiteX10" fmla="*/ 1667040 w 1903758"/>
                  <a:gd name="connsiteY10" fmla="*/ 2326676 h 2409432"/>
                  <a:gd name="connsiteX0" fmla="*/ 720109 w 1903758"/>
                  <a:gd name="connsiteY0" fmla="*/ 2326676 h 2373194"/>
                  <a:gd name="connsiteX1" fmla="*/ 601750 w 1903758"/>
                  <a:gd name="connsiteY1" fmla="*/ 2208317 h 2373194"/>
                  <a:gd name="connsiteX2" fmla="*/ 265319 w 1903758"/>
                  <a:gd name="connsiteY2" fmla="*/ 1411093 h 2373194"/>
                  <a:gd name="connsiteX3" fmla="*/ 311 w 1903758"/>
                  <a:gd name="connsiteY3" fmla="*/ 1318613 h 2373194"/>
                  <a:gd name="connsiteX4" fmla="*/ 317077 w 1903758"/>
                  <a:gd name="connsiteY4" fmla="*/ 967341 h 2373194"/>
                  <a:gd name="connsiteX5" fmla="*/ 601749 w 1903758"/>
                  <a:gd name="connsiteY5" fmla="*/ 118359 h 2373194"/>
                  <a:gd name="connsiteX6" fmla="*/ 720108 w 1903758"/>
                  <a:gd name="connsiteY6" fmla="*/ 0 h 2373194"/>
                  <a:gd name="connsiteX7" fmla="*/ 1667039 w 1903758"/>
                  <a:gd name="connsiteY7" fmla="*/ 0 h 2373194"/>
                  <a:gd name="connsiteX8" fmla="*/ 1785398 w 1903758"/>
                  <a:gd name="connsiteY8" fmla="*/ 118359 h 2373194"/>
                  <a:gd name="connsiteX9" fmla="*/ 1785399 w 1903758"/>
                  <a:gd name="connsiteY9" fmla="*/ 1044979 h 2373194"/>
                  <a:gd name="connsiteX10" fmla="*/ 1903758 w 1903758"/>
                  <a:gd name="connsiteY10" fmla="*/ 1163338 h 2373194"/>
                  <a:gd name="connsiteX11" fmla="*/ 1785399 w 1903758"/>
                  <a:gd name="connsiteY11" fmla="*/ 1281697 h 2373194"/>
                  <a:gd name="connsiteX12" fmla="*/ 1785399 w 1903758"/>
                  <a:gd name="connsiteY12" fmla="*/ 2208317 h 2373194"/>
                  <a:gd name="connsiteX13" fmla="*/ 1667040 w 1903758"/>
                  <a:gd name="connsiteY13" fmla="*/ 2326676 h 2373194"/>
                  <a:gd name="connsiteX14" fmla="*/ 720109 w 1903758"/>
                  <a:gd name="connsiteY14" fmla="*/ 2326676 h 2373194"/>
                  <a:gd name="connsiteX0" fmla="*/ 720109 w 1903758"/>
                  <a:gd name="connsiteY0" fmla="*/ 2326676 h 2373194"/>
                  <a:gd name="connsiteX1" fmla="*/ 601750 w 1903758"/>
                  <a:gd name="connsiteY1" fmla="*/ 2208317 h 2373194"/>
                  <a:gd name="connsiteX2" fmla="*/ 133726 w 1903758"/>
                  <a:gd name="connsiteY2" fmla="*/ 2226401 h 2373194"/>
                  <a:gd name="connsiteX3" fmla="*/ 601749 w 1903758"/>
                  <a:gd name="connsiteY3" fmla="*/ 118359 h 2373194"/>
                  <a:gd name="connsiteX4" fmla="*/ 720108 w 1903758"/>
                  <a:gd name="connsiteY4" fmla="*/ 0 h 2373194"/>
                  <a:gd name="connsiteX5" fmla="*/ 1667039 w 1903758"/>
                  <a:gd name="connsiteY5" fmla="*/ 0 h 2373194"/>
                  <a:gd name="connsiteX6" fmla="*/ 1785398 w 1903758"/>
                  <a:gd name="connsiteY6" fmla="*/ 118359 h 2373194"/>
                  <a:gd name="connsiteX7" fmla="*/ 1785399 w 1903758"/>
                  <a:gd name="connsiteY7" fmla="*/ 1044979 h 2373194"/>
                  <a:gd name="connsiteX8" fmla="*/ 1903758 w 1903758"/>
                  <a:gd name="connsiteY8" fmla="*/ 1163338 h 2373194"/>
                  <a:gd name="connsiteX9" fmla="*/ 1785399 w 1903758"/>
                  <a:gd name="connsiteY9" fmla="*/ 1281697 h 2373194"/>
                  <a:gd name="connsiteX10" fmla="*/ 1785399 w 1903758"/>
                  <a:gd name="connsiteY10" fmla="*/ 2208317 h 2373194"/>
                  <a:gd name="connsiteX11" fmla="*/ 1667040 w 1903758"/>
                  <a:gd name="connsiteY11" fmla="*/ 2326676 h 2373194"/>
                  <a:gd name="connsiteX0" fmla="*/ 728778 w 1912427"/>
                  <a:gd name="connsiteY0" fmla="*/ 2326676 h 2373194"/>
                  <a:gd name="connsiteX1" fmla="*/ 610419 w 1912427"/>
                  <a:gd name="connsiteY1" fmla="*/ 2208317 h 2373194"/>
                  <a:gd name="connsiteX2" fmla="*/ 273988 w 1912427"/>
                  <a:gd name="connsiteY2" fmla="*/ 1411093 h 2373194"/>
                  <a:gd name="connsiteX3" fmla="*/ 8980 w 1912427"/>
                  <a:gd name="connsiteY3" fmla="*/ 1318613 h 2373194"/>
                  <a:gd name="connsiteX4" fmla="*/ 610418 w 1912427"/>
                  <a:gd name="connsiteY4" fmla="*/ 118359 h 2373194"/>
                  <a:gd name="connsiteX5" fmla="*/ 728777 w 1912427"/>
                  <a:gd name="connsiteY5" fmla="*/ 0 h 2373194"/>
                  <a:gd name="connsiteX6" fmla="*/ 1675708 w 1912427"/>
                  <a:gd name="connsiteY6" fmla="*/ 0 h 2373194"/>
                  <a:gd name="connsiteX7" fmla="*/ 1794067 w 1912427"/>
                  <a:gd name="connsiteY7" fmla="*/ 118359 h 2373194"/>
                  <a:gd name="connsiteX8" fmla="*/ 1794068 w 1912427"/>
                  <a:gd name="connsiteY8" fmla="*/ 1044979 h 2373194"/>
                  <a:gd name="connsiteX9" fmla="*/ 1912427 w 1912427"/>
                  <a:gd name="connsiteY9" fmla="*/ 1163338 h 2373194"/>
                  <a:gd name="connsiteX10" fmla="*/ 1794068 w 1912427"/>
                  <a:gd name="connsiteY10" fmla="*/ 1281697 h 2373194"/>
                  <a:gd name="connsiteX11" fmla="*/ 1794068 w 1912427"/>
                  <a:gd name="connsiteY11" fmla="*/ 2208317 h 2373194"/>
                  <a:gd name="connsiteX12" fmla="*/ 1675709 w 1912427"/>
                  <a:gd name="connsiteY12" fmla="*/ 2326676 h 2373194"/>
                  <a:gd name="connsiteX13" fmla="*/ 728778 w 1912427"/>
                  <a:gd name="connsiteY13" fmla="*/ 2326676 h 2373194"/>
                  <a:gd name="connsiteX0" fmla="*/ 728778 w 1912427"/>
                  <a:gd name="connsiteY0" fmla="*/ 2326676 h 2373194"/>
                  <a:gd name="connsiteX1" fmla="*/ 610419 w 1912427"/>
                  <a:gd name="connsiteY1" fmla="*/ 2208317 h 2373194"/>
                  <a:gd name="connsiteX2" fmla="*/ 142395 w 1912427"/>
                  <a:gd name="connsiteY2" fmla="*/ 2226401 h 2373194"/>
                  <a:gd name="connsiteX3" fmla="*/ 610418 w 1912427"/>
                  <a:gd name="connsiteY3" fmla="*/ 118359 h 2373194"/>
                  <a:gd name="connsiteX4" fmla="*/ 728777 w 1912427"/>
                  <a:gd name="connsiteY4" fmla="*/ 0 h 2373194"/>
                  <a:gd name="connsiteX5" fmla="*/ 1675708 w 1912427"/>
                  <a:gd name="connsiteY5" fmla="*/ 0 h 2373194"/>
                  <a:gd name="connsiteX6" fmla="*/ 1794067 w 1912427"/>
                  <a:gd name="connsiteY6" fmla="*/ 118359 h 2373194"/>
                  <a:gd name="connsiteX7" fmla="*/ 1794068 w 1912427"/>
                  <a:gd name="connsiteY7" fmla="*/ 1044979 h 2373194"/>
                  <a:gd name="connsiteX8" fmla="*/ 1912427 w 1912427"/>
                  <a:gd name="connsiteY8" fmla="*/ 1163338 h 2373194"/>
                  <a:gd name="connsiteX9" fmla="*/ 1794068 w 1912427"/>
                  <a:gd name="connsiteY9" fmla="*/ 1281697 h 2373194"/>
                  <a:gd name="connsiteX10" fmla="*/ 1794068 w 1912427"/>
                  <a:gd name="connsiteY10" fmla="*/ 2208317 h 2373194"/>
                  <a:gd name="connsiteX11" fmla="*/ 1675709 w 1912427"/>
                  <a:gd name="connsiteY11" fmla="*/ 2326676 h 2373194"/>
                  <a:gd name="connsiteX0" fmla="*/ 719798 w 1903447"/>
                  <a:gd name="connsiteY0" fmla="*/ 2326676 h 2373194"/>
                  <a:gd name="connsiteX1" fmla="*/ 601439 w 1903447"/>
                  <a:gd name="connsiteY1" fmla="*/ 2208317 h 2373194"/>
                  <a:gd name="connsiteX2" fmla="*/ 0 w 1903447"/>
                  <a:gd name="connsiteY2" fmla="*/ 1318613 h 2373194"/>
                  <a:gd name="connsiteX3" fmla="*/ 601438 w 1903447"/>
                  <a:gd name="connsiteY3" fmla="*/ 118359 h 2373194"/>
                  <a:gd name="connsiteX4" fmla="*/ 719797 w 1903447"/>
                  <a:gd name="connsiteY4" fmla="*/ 0 h 2373194"/>
                  <a:gd name="connsiteX5" fmla="*/ 1666728 w 1903447"/>
                  <a:gd name="connsiteY5" fmla="*/ 0 h 2373194"/>
                  <a:gd name="connsiteX6" fmla="*/ 1785087 w 1903447"/>
                  <a:gd name="connsiteY6" fmla="*/ 118359 h 2373194"/>
                  <a:gd name="connsiteX7" fmla="*/ 1785088 w 1903447"/>
                  <a:gd name="connsiteY7" fmla="*/ 1044979 h 2373194"/>
                  <a:gd name="connsiteX8" fmla="*/ 1903447 w 1903447"/>
                  <a:gd name="connsiteY8" fmla="*/ 1163338 h 2373194"/>
                  <a:gd name="connsiteX9" fmla="*/ 1785088 w 1903447"/>
                  <a:gd name="connsiteY9" fmla="*/ 1281697 h 2373194"/>
                  <a:gd name="connsiteX10" fmla="*/ 1785088 w 1903447"/>
                  <a:gd name="connsiteY10" fmla="*/ 2208317 h 2373194"/>
                  <a:gd name="connsiteX11" fmla="*/ 1666729 w 1903447"/>
                  <a:gd name="connsiteY11" fmla="*/ 2326676 h 2373194"/>
                  <a:gd name="connsiteX12" fmla="*/ 719798 w 1903447"/>
                  <a:gd name="connsiteY12" fmla="*/ 2326676 h 2373194"/>
                  <a:gd name="connsiteX0" fmla="*/ 719798 w 1903447"/>
                  <a:gd name="connsiteY0" fmla="*/ 2326676 h 2373194"/>
                  <a:gd name="connsiteX1" fmla="*/ 601439 w 1903447"/>
                  <a:gd name="connsiteY1" fmla="*/ 2208317 h 2373194"/>
                  <a:gd name="connsiteX2" fmla="*/ 133415 w 1903447"/>
                  <a:gd name="connsiteY2" fmla="*/ 2226401 h 2373194"/>
                  <a:gd name="connsiteX3" fmla="*/ 601438 w 1903447"/>
                  <a:gd name="connsiteY3" fmla="*/ 118359 h 2373194"/>
                  <a:gd name="connsiteX4" fmla="*/ 719797 w 1903447"/>
                  <a:gd name="connsiteY4" fmla="*/ 0 h 2373194"/>
                  <a:gd name="connsiteX5" fmla="*/ 1666728 w 1903447"/>
                  <a:gd name="connsiteY5" fmla="*/ 0 h 2373194"/>
                  <a:gd name="connsiteX6" fmla="*/ 1785087 w 1903447"/>
                  <a:gd name="connsiteY6" fmla="*/ 118359 h 2373194"/>
                  <a:gd name="connsiteX7" fmla="*/ 1785088 w 1903447"/>
                  <a:gd name="connsiteY7" fmla="*/ 1044979 h 2373194"/>
                  <a:gd name="connsiteX8" fmla="*/ 1903447 w 1903447"/>
                  <a:gd name="connsiteY8" fmla="*/ 1163338 h 2373194"/>
                  <a:gd name="connsiteX9" fmla="*/ 1785088 w 1903447"/>
                  <a:gd name="connsiteY9" fmla="*/ 1281697 h 2373194"/>
                  <a:gd name="connsiteX10" fmla="*/ 1785088 w 1903447"/>
                  <a:gd name="connsiteY10" fmla="*/ 2208317 h 2373194"/>
                  <a:gd name="connsiteX11" fmla="*/ 1666729 w 1903447"/>
                  <a:gd name="connsiteY11" fmla="*/ 2326676 h 2373194"/>
                  <a:gd name="connsiteX0" fmla="*/ 586383 w 1770032"/>
                  <a:gd name="connsiteY0" fmla="*/ 2326676 h 2409432"/>
                  <a:gd name="connsiteX1" fmla="*/ 468024 w 1770032"/>
                  <a:gd name="connsiteY1" fmla="*/ 2208317 h 2409432"/>
                  <a:gd name="connsiteX2" fmla="*/ 468023 w 1770032"/>
                  <a:gd name="connsiteY2" fmla="*/ 118359 h 2409432"/>
                  <a:gd name="connsiteX3" fmla="*/ 586382 w 1770032"/>
                  <a:gd name="connsiteY3" fmla="*/ 0 h 2409432"/>
                  <a:gd name="connsiteX4" fmla="*/ 1533313 w 1770032"/>
                  <a:gd name="connsiteY4" fmla="*/ 0 h 2409432"/>
                  <a:gd name="connsiteX5" fmla="*/ 1651672 w 1770032"/>
                  <a:gd name="connsiteY5" fmla="*/ 118359 h 2409432"/>
                  <a:gd name="connsiteX6" fmla="*/ 1651673 w 1770032"/>
                  <a:gd name="connsiteY6" fmla="*/ 1044979 h 2409432"/>
                  <a:gd name="connsiteX7" fmla="*/ 1770032 w 1770032"/>
                  <a:gd name="connsiteY7" fmla="*/ 1163338 h 2409432"/>
                  <a:gd name="connsiteX8" fmla="*/ 1651673 w 1770032"/>
                  <a:gd name="connsiteY8" fmla="*/ 1281697 h 2409432"/>
                  <a:gd name="connsiteX9" fmla="*/ 1651673 w 1770032"/>
                  <a:gd name="connsiteY9" fmla="*/ 2208317 h 2409432"/>
                  <a:gd name="connsiteX10" fmla="*/ 1533314 w 1770032"/>
                  <a:gd name="connsiteY10" fmla="*/ 2326676 h 2409432"/>
                  <a:gd name="connsiteX11" fmla="*/ 586383 w 1770032"/>
                  <a:gd name="connsiteY11" fmla="*/ 2326676 h 2409432"/>
                  <a:gd name="connsiteX0" fmla="*/ 586383 w 1770032"/>
                  <a:gd name="connsiteY0" fmla="*/ 2326676 h 2409432"/>
                  <a:gd name="connsiteX1" fmla="*/ 468024 w 1770032"/>
                  <a:gd name="connsiteY1" fmla="*/ 2208317 h 2409432"/>
                  <a:gd name="connsiteX2" fmla="*/ 0 w 1770032"/>
                  <a:gd name="connsiteY2" fmla="*/ 2226401 h 2409432"/>
                  <a:gd name="connsiteX3" fmla="*/ 468023 w 1770032"/>
                  <a:gd name="connsiteY3" fmla="*/ 118359 h 2409432"/>
                  <a:gd name="connsiteX4" fmla="*/ 586382 w 1770032"/>
                  <a:gd name="connsiteY4" fmla="*/ 0 h 2409432"/>
                  <a:gd name="connsiteX5" fmla="*/ 1533313 w 1770032"/>
                  <a:gd name="connsiteY5" fmla="*/ 0 h 2409432"/>
                  <a:gd name="connsiteX6" fmla="*/ 1651672 w 1770032"/>
                  <a:gd name="connsiteY6" fmla="*/ 118359 h 2409432"/>
                  <a:gd name="connsiteX7" fmla="*/ 1651673 w 1770032"/>
                  <a:gd name="connsiteY7" fmla="*/ 1044979 h 2409432"/>
                  <a:gd name="connsiteX8" fmla="*/ 1770032 w 1770032"/>
                  <a:gd name="connsiteY8" fmla="*/ 1163338 h 2409432"/>
                  <a:gd name="connsiteX9" fmla="*/ 1651673 w 1770032"/>
                  <a:gd name="connsiteY9" fmla="*/ 1281697 h 2409432"/>
                  <a:gd name="connsiteX10" fmla="*/ 1651673 w 1770032"/>
                  <a:gd name="connsiteY10" fmla="*/ 2208317 h 2409432"/>
                  <a:gd name="connsiteX11" fmla="*/ 1533314 w 1770032"/>
                  <a:gd name="connsiteY11" fmla="*/ 2326676 h 2409432"/>
                  <a:gd name="connsiteX0" fmla="*/ 587105 w 1770754"/>
                  <a:gd name="connsiteY0" fmla="*/ 2326676 h 2409432"/>
                  <a:gd name="connsiteX1" fmla="*/ 468746 w 1770754"/>
                  <a:gd name="connsiteY1" fmla="*/ 2208317 h 2409432"/>
                  <a:gd name="connsiteX2" fmla="*/ 468745 w 1770754"/>
                  <a:gd name="connsiteY2" fmla="*/ 118359 h 2409432"/>
                  <a:gd name="connsiteX3" fmla="*/ 587104 w 1770754"/>
                  <a:gd name="connsiteY3" fmla="*/ 0 h 2409432"/>
                  <a:gd name="connsiteX4" fmla="*/ 1534035 w 1770754"/>
                  <a:gd name="connsiteY4" fmla="*/ 0 h 2409432"/>
                  <a:gd name="connsiteX5" fmla="*/ 1652394 w 1770754"/>
                  <a:gd name="connsiteY5" fmla="*/ 118359 h 2409432"/>
                  <a:gd name="connsiteX6" fmla="*/ 1652395 w 1770754"/>
                  <a:gd name="connsiteY6" fmla="*/ 1044979 h 2409432"/>
                  <a:gd name="connsiteX7" fmla="*/ 1770754 w 1770754"/>
                  <a:gd name="connsiteY7" fmla="*/ 1163338 h 2409432"/>
                  <a:gd name="connsiteX8" fmla="*/ 1652395 w 1770754"/>
                  <a:gd name="connsiteY8" fmla="*/ 1281697 h 2409432"/>
                  <a:gd name="connsiteX9" fmla="*/ 1652395 w 1770754"/>
                  <a:gd name="connsiteY9" fmla="*/ 2208317 h 2409432"/>
                  <a:gd name="connsiteX10" fmla="*/ 1534036 w 1770754"/>
                  <a:gd name="connsiteY10" fmla="*/ 2326676 h 2409432"/>
                  <a:gd name="connsiteX11" fmla="*/ 587105 w 1770754"/>
                  <a:gd name="connsiteY11" fmla="*/ 2326676 h 2409432"/>
                  <a:gd name="connsiteX0" fmla="*/ 587105 w 1770754"/>
                  <a:gd name="connsiteY0" fmla="*/ 2326676 h 2409432"/>
                  <a:gd name="connsiteX1" fmla="*/ 468746 w 1770754"/>
                  <a:gd name="connsiteY1" fmla="*/ 2208317 h 2409432"/>
                  <a:gd name="connsiteX2" fmla="*/ 722 w 1770754"/>
                  <a:gd name="connsiteY2" fmla="*/ 2226401 h 2409432"/>
                  <a:gd name="connsiteX3" fmla="*/ 587104 w 1770754"/>
                  <a:gd name="connsiteY3" fmla="*/ 0 h 2409432"/>
                  <a:gd name="connsiteX4" fmla="*/ 1534035 w 1770754"/>
                  <a:gd name="connsiteY4" fmla="*/ 0 h 2409432"/>
                  <a:gd name="connsiteX5" fmla="*/ 1652394 w 1770754"/>
                  <a:gd name="connsiteY5" fmla="*/ 118359 h 2409432"/>
                  <a:gd name="connsiteX6" fmla="*/ 1652395 w 1770754"/>
                  <a:gd name="connsiteY6" fmla="*/ 1044979 h 2409432"/>
                  <a:gd name="connsiteX7" fmla="*/ 1770754 w 1770754"/>
                  <a:gd name="connsiteY7" fmla="*/ 1163338 h 2409432"/>
                  <a:gd name="connsiteX8" fmla="*/ 1652395 w 1770754"/>
                  <a:gd name="connsiteY8" fmla="*/ 1281697 h 2409432"/>
                  <a:gd name="connsiteX9" fmla="*/ 1652395 w 1770754"/>
                  <a:gd name="connsiteY9" fmla="*/ 2208317 h 2409432"/>
                  <a:gd name="connsiteX10" fmla="*/ 1534036 w 1770754"/>
                  <a:gd name="connsiteY10" fmla="*/ 2326676 h 2409432"/>
                  <a:gd name="connsiteX0" fmla="*/ 133155 w 1316804"/>
                  <a:gd name="connsiteY0" fmla="*/ 2326676 h 2417782"/>
                  <a:gd name="connsiteX1" fmla="*/ 14796 w 1316804"/>
                  <a:gd name="connsiteY1" fmla="*/ 2208317 h 2417782"/>
                  <a:gd name="connsiteX2" fmla="*/ 14795 w 1316804"/>
                  <a:gd name="connsiteY2" fmla="*/ 118359 h 2417782"/>
                  <a:gd name="connsiteX3" fmla="*/ 133154 w 1316804"/>
                  <a:gd name="connsiteY3" fmla="*/ 0 h 2417782"/>
                  <a:gd name="connsiteX4" fmla="*/ 1080085 w 1316804"/>
                  <a:gd name="connsiteY4" fmla="*/ 0 h 2417782"/>
                  <a:gd name="connsiteX5" fmla="*/ 1198444 w 1316804"/>
                  <a:gd name="connsiteY5" fmla="*/ 118359 h 2417782"/>
                  <a:gd name="connsiteX6" fmla="*/ 1198445 w 1316804"/>
                  <a:gd name="connsiteY6" fmla="*/ 1044979 h 2417782"/>
                  <a:gd name="connsiteX7" fmla="*/ 1316804 w 1316804"/>
                  <a:gd name="connsiteY7" fmla="*/ 1163338 h 2417782"/>
                  <a:gd name="connsiteX8" fmla="*/ 1198445 w 1316804"/>
                  <a:gd name="connsiteY8" fmla="*/ 1281697 h 2417782"/>
                  <a:gd name="connsiteX9" fmla="*/ 1198445 w 1316804"/>
                  <a:gd name="connsiteY9" fmla="*/ 2208317 h 2417782"/>
                  <a:gd name="connsiteX10" fmla="*/ 1080086 w 1316804"/>
                  <a:gd name="connsiteY10" fmla="*/ 2326676 h 2417782"/>
                  <a:gd name="connsiteX11" fmla="*/ 133155 w 1316804"/>
                  <a:gd name="connsiteY11" fmla="*/ 2326676 h 2417782"/>
                  <a:gd name="connsiteX0" fmla="*/ 133155 w 1316804"/>
                  <a:gd name="connsiteY0" fmla="*/ 2326676 h 2417782"/>
                  <a:gd name="connsiteX1" fmla="*/ 14796 w 1316804"/>
                  <a:gd name="connsiteY1" fmla="*/ 2208317 h 2417782"/>
                  <a:gd name="connsiteX2" fmla="*/ 133154 w 1316804"/>
                  <a:gd name="connsiteY2" fmla="*/ 0 h 2417782"/>
                  <a:gd name="connsiteX3" fmla="*/ 1080085 w 1316804"/>
                  <a:gd name="connsiteY3" fmla="*/ 0 h 2417782"/>
                  <a:gd name="connsiteX4" fmla="*/ 1198444 w 1316804"/>
                  <a:gd name="connsiteY4" fmla="*/ 118359 h 2417782"/>
                  <a:gd name="connsiteX5" fmla="*/ 1198445 w 1316804"/>
                  <a:gd name="connsiteY5" fmla="*/ 1044979 h 2417782"/>
                  <a:gd name="connsiteX6" fmla="*/ 1316804 w 1316804"/>
                  <a:gd name="connsiteY6" fmla="*/ 1163338 h 2417782"/>
                  <a:gd name="connsiteX7" fmla="*/ 1198445 w 1316804"/>
                  <a:gd name="connsiteY7" fmla="*/ 1281697 h 2417782"/>
                  <a:gd name="connsiteX8" fmla="*/ 1198445 w 1316804"/>
                  <a:gd name="connsiteY8" fmla="*/ 2208317 h 2417782"/>
                  <a:gd name="connsiteX9" fmla="*/ 1080086 w 1316804"/>
                  <a:gd name="connsiteY9" fmla="*/ 2326676 h 2417782"/>
                  <a:gd name="connsiteX0" fmla="*/ 133155 w 1316804"/>
                  <a:gd name="connsiteY0" fmla="*/ 2326676 h 2409432"/>
                  <a:gd name="connsiteX1" fmla="*/ 14796 w 1316804"/>
                  <a:gd name="connsiteY1" fmla="*/ 2208317 h 2409432"/>
                  <a:gd name="connsiteX2" fmla="*/ 14795 w 1316804"/>
                  <a:gd name="connsiteY2" fmla="*/ 118359 h 2409432"/>
                  <a:gd name="connsiteX3" fmla="*/ 133154 w 1316804"/>
                  <a:gd name="connsiteY3" fmla="*/ 0 h 2409432"/>
                  <a:gd name="connsiteX4" fmla="*/ 1080085 w 1316804"/>
                  <a:gd name="connsiteY4" fmla="*/ 0 h 2409432"/>
                  <a:gd name="connsiteX5" fmla="*/ 1198444 w 1316804"/>
                  <a:gd name="connsiteY5" fmla="*/ 118359 h 2409432"/>
                  <a:gd name="connsiteX6" fmla="*/ 1198445 w 1316804"/>
                  <a:gd name="connsiteY6" fmla="*/ 1044979 h 2409432"/>
                  <a:gd name="connsiteX7" fmla="*/ 1316804 w 1316804"/>
                  <a:gd name="connsiteY7" fmla="*/ 1163338 h 2409432"/>
                  <a:gd name="connsiteX8" fmla="*/ 1198445 w 1316804"/>
                  <a:gd name="connsiteY8" fmla="*/ 1281697 h 2409432"/>
                  <a:gd name="connsiteX9" fmla="*/ 1198445 w 1316804"/>
                  <a:gd name="connsiteY9" fmla="*/ 2208317 h 2409432"/>
                  <a:gd name="connsiteX10" fmla="*/ 1080086 w 1316804"/>
                  <a:gd name="connsiteY10" fmla="*/ 2326676 h 2409432"/>
                  <a:gd name="connsiteX11" fmla="*/ 133155 w 1316804"/>
                  <a:gd name="connsiteY11" fmla="*/ 2326676 h 2409432"/>
                  <a:gd name="connsiteX0" fmla="*/ 133155 w 1316804"/>
                  <a:gd name="connsiteY0" fmla="*/ 2326676 h 2409432"/>
                  <a:gd name="connsiteX1" fmla="*/ 133154 w 1316804"/>
                  <a:gd name="connsiteY1" fmla="*/ 0 h 2409432"/>
                  <a:gd name="connsiteX2" fmla="*/ 1080085 w 1316804"/>
                  <a:gd name="connsiteY2" fmla="*/ 0 h 2409432"/>
                  <a:gd name="connsiteX3" fmla="*/ 1198444 w 1316804"/>
                  <a:gd name="connsiteY3" fmla="*/ 118359 h 2409432"/>
                  <a:gd name="connsiteX4" fmla="*/ 1198445 w 1316804"/>
                  <a:gd name="connsiteY4" fmla="*/ 1044979 h 2409432"/>
                  <a:gd name="connsiteX5" fmla="*/ 1316804 w 1316804"/>
                  <a:gd name="connsiteY5" fmla="*/ 1163338 h 2409432"/>
                  <a:gd name="connsiteX6" fmla="*/ 1198445 w 1316804"/>
                  <a:gd name="connsiteY6" fmla="*/ 1281697 h 2409432"/>
                  <a:gd name="connsiteX7" fmla="*/ 1198445 w 1316804"/>
                  <a:gd name="connsiteY7" fmla="*/ 2208317 h 2409432"/>
                  <a:gd name="connsiteX8" fmla="*/ 1080086 w 1316804"/>
                  <a:gd name="connsiteY8" fmla="*/ 2326676 h 2409432"/>
                  <a:gd name="connsiteX0" fmla="*/ 133155 w 1316804"/>
                  <a:gd name="connsiteY0" fmla="*/ 2326676 h 2409432"/>
                  <a:gd name="connsiteX1" fmla="*/ 14796 w 1316804"/>
                  <a:gd name="connsiteY1" fmla="*/ 2208317 h 2409432"/>
                  <a:gd name="connsiteX2" fmla="*/ 14795 w 1316804"/>
                  <a:gd name="connsiteY2" fmla="*/ 118359 h 2409432"/>
                  <a:gd name="connsiteX3" fmla="*/ 133154 w 1316804"/>
                  <a:gd name="connsiteY3" fmla="*/ 0 h 2409432"/>
                  <a:gd name="connsiteX4" fmla="*/ 1080085 w 1316804"/>
                  <a:gd name="connsiteY4" fmla="*/ 0 h 2409432"/>
                  <a:gd name="connsiteX5" fmla="*/ 1198444 w 1316804"/>
                  <a:gd name="connsiteY5" fmla="*/ 118359 h 2409432"/>
                  <a:gd name="connsiteX6" fmla="*/ 1198445 w 1316804"/>
                  <a:gd name="connsiteY6" fmla="*/ 1044979 h 2409432"/>
                  <a:gd name="connsiteX7" fmla="*/ 1316804 w 1316804"/>
                  <a:gd name="connsiteY7" fmla="*/ 1163338 h 2409432"/>
                  <a:gd name="connsiteX8" fmla="*/ 1198445 w 1316804"/>
                  <a:gd name="connsiteY8" fmla="*/ 1281697 h 2409432"/>
                  <a:gd name="connsiteX9" fmla="*/ 1198445 w 1316804"/>
                  <a:gd name="connsiteY9" fmla="*/ 2208317 h 2409432"/>
                  <a:gd name="connsiteX10" fmla="*/ 1080086 w 1316804"/>
                  <a:gd name="connsiteY10" fmla="*/ 2326676 h 2409432"/>
                  <a:gd name="connsiteX11" fmla="*/ 133155 w 1316804"/>
                  <a:gd name="connsiteY11" fmla="*/ 2326676 h 2409432"/>
                  <a:gd name="connsiteX0" fmla="*/ 1080085 w 1316804"/>
                  <a:gd name="connsiteY0" fmla="*/ 0 h 2409432"/>
                  <a:gd name="connsiteX1" fmla="*/ 1198444 w 1316804"/>
                  <a:gd name="connsiteY1" fmla="*/ 118359 h 2409432"/>
                  <a:gd name="connsiteX2" fmla="*/ 1198445 w 1316804"/>
                  <a:gd name="connsiteY2" fmla="*/ 1044979 h 2409432"/>
                  <a:gd name="connsiteX3" fmla="*/ 1316804 w 1316804"/>
                  <a:gd name="connsiteY3" fmla="*/ 1163338 h 2409432"/>
                  <a:gd name="connsiteX4" fmla="*/ 1198445 w 1316804"/>
                  <a:gd name="connsiteY4" fmla="*/ 1281697 h 2409432"/>
                  <a:gd name="connsiteX5" fmla="*/ 1198445 w 1316804"/>
                  <a:gd name="connsiteY5" fmla="*/ 2208317 h 2409432"/>
                  <a:gd name="connsiteX6" fmla="*/ 1080086 w 1316804"/>
                  <a:gd name="connsiteY6" fmla="*/ 2326676 h 2409432"/>
                  <a:gd name="connsiteX0" fmla="*/ 133155 w 1316804"/>
                  <a:gd name="connsiteY0" fmla="*/ 2409432 h 2492188"/>
                  <a:gd name="connsiteX1" fmla="*/ 14796 w 1316804"/>
                  <a:gd name="connsiteY1" fmla="*/ 2291073 h 2492188"/>
                  <a:gd name="connsiteX2" fmla="*/ 14795 w 1316804"/>
                  <a:gd name="connsiteY2" fmla="*/ 201115 h 2492188"/>
                  <a:gd name="connsiteX3" fmla="*/ 1080085 w 1316804"/>
                  <a:gd name="connsiteY3" fmla="*/ 82756 h 2492188"/>
                  <a:gd name="connsiteX4" fmla="*/ 1198444 w 1316804"/>
                  <a:gd name="connsiteY4" fmla="*/ 201115 h 2492188"/>
                  <a:gd name="connsiteX5" fmla="*/ 1198445 w 1316804"/>
                  <a:gd name="connsiteY5" fmla="*/ 1127735 h 2492188"/>
                  <a:gd name="connsiteX6" fmla="*/ 1316804 w 1316804"/>
                  <a:gd name="connsiteY6" fmla="*/ 1246094 h 2492188"/>
                  <a:gd name="connsiteX7" fmla="*/ 1198445 w 1316804"/>
                  <a:gd name="connsiteY7" fmla="*/ 1364453 h 2492188"/>
                  <a:gd name="connsiteX8" fmla="*/ 1198445 w 1316804"/>
                  <a:gd name="connsiteY8" fmla="*/ 2291073 h 2492188"/>
                  <a:gd name="connsiteX9" fmla="*/ 1080086 w 1316804"/>
                  <a:gd name="connsiteY9" fmla="*/ 2409432 h 2492188"/>
                  <a:gd name="connsiteX10" fmla="*/ 133155 w 1316804"/>
                  <a:gd name="connsiteY10" fmla="*/ 2409432 h 2492188"/>
                  <a:gd name="connsiteX0" fmla="*/ 1080085 w 1316804"/>
                  <a:gd name="connsiteY0" fmla="*/ 82756 h 2492188"/>
                  <a:gd name="connsiteX1" fmla="*/ 1198444 w 1316804"/>
                  <a:gd name="connsiteY1" fmla="*/ 201115 h 2492188"/>
                  <a:gd name="connsiteX2" fmla="*/ 1198445 w 1316804"/>
                  <a:gd name="connsiteY2" fmla="*/ 1127735 h 2492188"/>
                  <a:gd name="connsiteX3" fmla="*/ 1316804 w 1316804"/>
                  <a:gd name="connsiteY3" fmla="*/ 1246094 h 2492188"/>
                  <a:gd name="connsiteX4" fmla="*/ 1198445 w 1316804"/>
                  <a:gd name="connsiteY4" fmla="*/ 1364453 h 2492188"/>
                  <a:gd name="connsiteX5" fmla="*/ 1198445 w 1316804"/>
                  <a:gd name="connsiteY5" fmla="*/ 2291073 h 2492188"/>
                  <a:gd name="connsiteX6" fmla="*/ 1080086 w 1316804"/>
                  <a:gd name="connsiteY6" fmla="*/ 2409432 h 2492188"/>
                  <a:gd name="connsiteX0" fmla="*/ 175738 w 1359387"/>
                  <a:gd name="connsiteY0" fmla="*/ 2326676 h 2417782"/>
                  <a:gd name="connsiteX1" fmla="*/ 57379 w 1359387"/>
                  <a:gd name="connsiteY1" fmla="*/ 2208317 h 2417782"/>
                  <a:gd name="connsiteX2" fmla="*/ 1122668 w 1359387"/>
                  <a:gd name="connsiteY2" fmla="*/ 0 h 2417782"/>
                  <a:gd name="connsiteX3" fmla="*/ 1241027 w 1359387"/>
                  <a:gd name="connsiteY3" fmla="*/ 118359 h 2417782"/>
                  <a:gd name="connsiteX4" fmla="*/ 1241028 w 1359387"/>
                  <a:gd name="connsiteY4" fmla="*/ 1044979 h 2417782"/>
                  <a:gd name="connsiteX5" fmla="*/ 1359387 w 1359387"/>
                  <a:gd name="connsiteY5" fmla="*/ 1163338 h 2417782"/>
                  <a:gd name="connsiteX6" fmla="*/ 1241028 w 1359387"/>
                  <a:gd name="connsiteY6" fmla="*/ 1281697 h 2417782"/>
                  <a:gd name="connsiteX7" fmla="*/ 1241028 w 1359387"/>
                  <a:gd name="connsiteY7" fmla="*/ 2208317 h 2417782"/>
                  <a:gd name="connsiteX8" fmla="*/ 1122669 w 1359387"/>
                  <a:gd name="connsiteY8" fmla="*/ 2326676 h 2417782"/>
                  <a:gd name="connsiteX9" fmla="*/ 175738 w 1359387"/>
                  <a:gd name="connsiteY9" fmla="*/ 2326676 h 2417782"/>
                  <a:gd name="connsiteX0" fmla="*/ 1122668 w 1359387"/>
                  <a:gd name="connsiteY0" fmla="*/ 0 h 2417782"/>
                  <a:gd name="connsiteX1" fmla="*/ 1241027 w 1359387"/>
                  <a:gd name="connsiteY1" fmla="*/ 118359 h 2417782"/>
                  <a:gd name="connsiteX2" fmla="*/ 1241028 w 1359387"/>
                  <a:gd name="connsiteY2" fmla="*/ 1044979 h 2417782"/>
                  <a:gd name="connsiteX3" fmla="*/ 1359387 w 1359387"/>
                  <a:gd name="connsiteY3" fmla="*/ 1163338 h 2417782"/>
                  <a:gd name="connsiteX4" fmla="*/ 1241028 w 1359387"/>
                  <a:gd name="connsiteY4" fmla="*/ 1281697 h 2417782"/>
                  <a:gd name="connsiteX5" fmla="*/ 1241028 w 1359387"/>
                  <a:gd name="connsiteY5" fmla="*/ 2208317 h 2417782"/>
                  <a:gd name="connsiteX6" fmla="*/ 1122669 w 1359387"/>
                  <a:gd name="connsiteY6" fmla="*/ 2326676 h 2417782"/>
                  <a:gd name="connsiteX0" fmla="*/ 0 w 1183649"/>
                  <a:gd name="connsiteY0" fmla="*/ 2326676 h 2326676"/>
                  <a:gd name="connsiteX1" fmla="*/ 946930 w 1183649"/>
                  <a:gd name="connsiteY1" fmla="*/ 0 h 2326676"/>
                  <a:gd name="connsiteX2" fmla="*/ 1065289 w 1183649"/>
                  <a:gd name="connsiteY2" fmla="*/ 118359 h 2326676"/>
                  <a:gd name="connsiteX3" fmla="*/ 1065290 w 1183649"/>
                  <a:gd name="connsiteY3" fmla="*/ 1044979 h 2326676"/>
                  <a:gd name="connsiteX4" fmla="*/ 1183649 w 1183649"/>
                  <a:gd name="connsiteY4" fmla="*/ 1163338 h 2326676"/>
                  <a:gd name="connsiteX5" fmla="*/ 1065290 w 1183649"/>
                  <a:gd name="connsiteY5" fmla="*/ 1281697 h 2326676"/>
                  <a:gd name="connsiteX6" fmla="*/ 1065290 w 1183649"/>
                  <a:gd name="connsiteY6" fmla="*/ 2208317 h 2326676"/>
                  <a:gd name="connsiteX7" fmla="*/ 946931 w 1183649"/>
                  <a:gd name="connsiteY7" fmla="*/ 2326676 h 2326676"/>
                  <a:gd name="connsiteX8" fmla="*/ 0 w 1183649"/>
                  <a:gd name="connsiteY8" fmla="*/ 2326676 h 2326676"/>
                  <a:gd name="connsiteX0" fmla="*/ 946930 w 1183649"/>
                  <a:gd name="connsiteY0" fmla="*/ 0 h 2326676"/>
                  <a:gd name="connsiteX1" fmla="*/ 1065289 w 1183649"/>
                  <a:gd name="connsiteY1" fmla="*/ 118359 h 2326676"/>
                  <a:gd name="connsiteX2" fmla="*/ 1065290 w 1183649"/>
                  <a:gd name="connsiteY2" fmla="*/ 1044979 h 2326676"/>
                  <a:gd name="connsiteX3" fmla="*/ 1183649 w 1183649"/>
                  <a:gd name="connsiteY3" fmla="*/ 1163338 h 2326676"/>
                  <a:gd name="connsiteX4" fmla="*/ 1065290 w 1183649"/>
                  <a:gd name="connsiteY4" fmla="*/ 1281697 h 2326676"/>
                  <a:gd name="connsiteX5" fmla="*/ 1065290 w 1183649"/>
                  <a:gd name="connsiteY5" fmla="*/ 2208317 h 2326676"/>
                  <a:gd name="connsiteX6" fmla="*/ 946931 w 1183649"/>
                  <a:gd name="connsiteY6" fmla="*/ 2326676 h 2326676"/>
                  <a:gd name="connsiteX0" fmla="*/ 1 w 236719"/>
                  <a:gd name="connsiteY0" fmla="*/ 2326676 h 2326676"/>
                  <a:gd name="connsiteX1" fmla="*/ 0 w 236719"/>
                  <a:gd name="connsiteY1" fmla="*/ 0 h 2326676"/>
                  <a:gd name="connsiteX2" fmla="*/ 118359 w 236719"/>
                  <a:gd name="connsiteY2" fmla="*/ 118359 h 2326676"/>
                  <a:gd name="connsiteX3" fmla="*/ 118360 w 236719"/>
                  <a:gd name="connsiteY3" fmla="*/ 1044979 h 2326676"/>
                  <a:gd name="connsiteX4" fmla="*/ 236719 w 236719"/>
                  <a:gd name="connsiteY4" fmla="*/ 1163338 h 2326676"/>
                  <a:gd name="connsiteX5" fmla="*/ 118360 w 236719"/>
                  <a:gd name="connsiteY5" fmla="*/ 1281697 h 2326676"/>
                  <a:gd name="connsiteX6" fmla="*/ 118360 w 236719"/>
                  <a:gd name="connsiteY6" fmla="*/ 2208317 h 2326676"/>
                  <a:gd name="connsiteX7" fmla="*/ 1 w 236719"/>
                  <a:gd name="connsiteY7" fmla="*/ 2326676 h 2326676"/>
                  <a:gd name="connsiteX0" fmla="*/ 0 w 236719"/>
                  <a:gd name="connsiteY0" fmla="*/ 0 h 2326676"/>
                  <a:gd name="connsiteX1" fmla="*/ 118359 w 236719"/>
                  <a:gd name="connsiteY1" fmla="*/ 118359 h 2326676"/>
                  <a:gd name="connsiteX2" fmla="*/ 118360 w 236719"/>
                  <a:gd name="connsiteY2" fmla="*/ 1044979 h 2326676"/>
                  <a:gd name="connsiteX3" fmla="*/ 236719 w 236719"/>
                  <a:gd name="connsiteY3" fmla="*/ 1163338 h 2326676"/>
                  <a:gd name="connsiteX4" fmla="*/ 118360 w 236719"/>
                  <a:gd name="connsiteY4" fmla="*/ 1281697 h 2326676"/>
                  <a:gd name="connsiteX5" fmla="*/ 118360 w 236719"/>
                  <a:gd name="connsiteY5" fmla="*/ 2208317 h 2326676"/>
                  <a:gd name="connsiteX6" fmla="*/ 1 w 236719"/>
                  <a:gd name="connsiteY6" fmla="*/ 2326676 h 232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719" h="2326676" stroke="0" extrusionOk="0">
                    <a:moveTo>
                      <a:pt x="1" y="2326676"/>
                    </a:moveTo>
                    <a:cubicBezTo>
                      <a:pt x="1" y="1551117"/>
                      <a:pt x="0" y="775559"/>
                      <a:pt x="0" y="0"/>
                    </a:cubicBezTo>
                    <a:cubicBezTo>
                      <a:pt x="65368" y="0"/>
                      <a:pt x="118359" y="52991"/>
                      <a:pt x="118359" y="118359"/>
                    </a:cubicBezTo>
                    <a:cubicBezTo>
                      <a:pt x="118359" y="427232"/>
                      <a:pt x="118360" y="736106"/>
                      <a:pt x="118360" y="1044979"/>
                    </a:cubicBezTo>
                    <a:cubicBezTo>
                      <a:pt x="118360" y="1110347"/>
                      <a:pt x="171351" y="1163338"/>
                      <a:pt x="236719" y="1163338"/>
                    </a:cubicBezTo>
                    <a:cubicBezTo>
                      <a:pt x="171351" y="1163338"/>
                      <a:pt x="118360" y="1216329"/>
                      <a:pt x="118360" y="1281697"/>
                    </a:cubicBezTo>
                    <a:lnTo>
                      <a:pt x="118360" y="2208317"/>
                    </a:lnTo>
                    <a:cubicBezTo>
                      <a:pt x="118360" y="2273685"/>
                      <a:pt x="65369" y="2326676"/>
                      <a:pt x="1" y="2326676"/>
                    </a:cubicBezTo>
                    <a:close/>
                  </a:path>
                  <a:path w="236719" h="2326676" fill="none">
                    <a:moveTo>
                      <a:pt x="0" y="0"/>
                    </a:moveTo>
                    <a:cubicBezTo>
                      <a:pt x="65368" y="0"/>
                      <a:pt x="118359" y="52991"/>
                      <a:pt x="118359" y="118359"/>
                    </a:cubicBezTo>
                    <a:cubicBezTo>
                      <a:pt x="118359" y="427232"/>
                      <a:pt x="118360" y="736106"/>
                      <a:pt x="118360" y="1044979"/>
                    </a:cubicBezTo>
                    <a:cubicBezTo>
                      <a:pt x="118360" y="1110347"/>
                      <a:pt x="171351" y="1163338"/>
                      <a:pt x="236719" y="1163338"/>
                    </a:cubicBezTo>
                    <a:cubicBezTo>
                      <a:pt x="171351" y="1163338"/>
                      <a:pt x="118360" y="1216329"/>
                      <a:pt x="118360" y="1281697"/>
                    </a:cubicBezTo>
                    <a:lnTo>
                      <a:pt x="118360" y="2208317"/>
                    </a:lnTo>
                    <a:cubicBezTo>
                      <a:pt x="118360" y="2273685"/>
                      <a:pt x="65369" y="2326676"/>
                      <a:pt x="1" y="2326676"/>
                    </a:cubicBezTo>
                  </a:path>
                </a:pathLst>
              </a:custGeom>
              <a:ln w="12700">
                <a:solidFill>
                  <a:schemeClr val="bg2">
                    <a:lumMod val="75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ko-KR" altLang="en-US" sz="1400" b="1" dirty="0">
                  <a:latin typeface="SamsungOne 400" pitchFamily="34" charset="0"/>
                </a:endParaRPr>
              </a:p>
            </p:txBody>
          </p:sp>
          <p:pic>
            <p:nvPicPr>
              <p:cNvPr id="58" name="그림 25">
                <a:extLst>
                  <a:ext uri="{FF2B5EF4-FFF2-40B4-BE49-F238E27FC236}">
                    <a16:creationId xmlns:a16="http://schemas.microsoft.com/office/drawing/2014/main" xmlns="" id="{0564BE65-91E7-4E29-AFBF-ABE13AB1D8D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92859" y="4081143"/>
                <a:ext cx="1224000" cy="1048383"/>
              </a:xfrm>
              <a:prstGeom prst="rect">
                <a:avLst/>
              </a:prstGeom>
              <a:ln w="6350">
                <a:solidFill>
                  <a:schemeClr val="bg1">
                    <a:lumMod val="75000"/>
                  </a:schemeClr>
                </a:solidFill>
              </a:ln>
            </p:spPr>
          </p:pic>
          <p:sp>
            <p:nvSpPr>
              <p:cNvPr id="59" name="Rectangle 15">
                <a:extLst>
                  <a:ext uri="{FF2B5EF4-FFF2-40B4-BE49-F238E27FC236}">
                    <a16:creationId xmlns:a16="http://schemas.microsoft.com/office/drawing/2014/main" xmlns="" id="{A3ED7B7A-DA93-41A9-8D54-EF292705E663}"/>
                  </a:ext>
                </a:extLst>
              </p:cNvPr>
              <p:cNvSpPr/>
              <p:nvPr/>
            </p:nvSpPr>
            <p:spPr>
              <a:xfrm>
                <a:off x="3525583" y="5790471"/>
                <a:ext cx="1191416" cy="195773"/>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dirty="0">
                    <a:latin typeface="SamsungOne 400" panose="020B0503030303020204" pitchFamily="34" charset="0"/>
                    <a:ea typeface="SamsungOne 400" panose="020B0503030303020204" pitchFamily="34" charset="0"/>
                  </a:rPr>
                  <a:t>Single Object</a:t>
                </a:r>
                <a:endParaRPr lang="ko-KR" altLang="en-US" sz="1400" b="1" dirty="0">
                  <a:latin typeface="SamsungOne 400" panose="020B0503030303020204" pitchFamily="34" charset="0"/>
                </a:endParaRPr>
              </a:p>
            </p:txBody>
          </p:sp>
          <p:sp>
            <p:nvSpPr>
              <p:cNvPr id="60" name="Rectangle 15">
                <a:extLst>
                  <a:ext uri="{FF2B5EF4-FFF2-40B4-BE49-F238E27FC236}">
                    <a16:creationId xmlns:a16="http://schemas.microsoft.com/office/drawing/2014/main" xmlns="" id="{C859A38A-F872-4EF3-A36E-2CC1B63105E9}"/>
                  </a:ext>
                </a:extLst>
              </p:cNvPr>
              <p:cNvSpPr/>
              <p:nvPr/>
            </p:nvSpPr>
            <p:spPr>
              <a:xfrm>
                <a:off x="3527291" y="3641381"/>
                <a:ext cx="1188000" cy="391545"/>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dirty="0">
                    <a:solidFill>
                      <a:schemeClr val="tx1">
                        <a:lumMod val="50000"/>
                        <a:lumOff val="50000"/>
                      </a:schemeClr>
                    </a:solidFill>
                    <a:latin typeface="SamsungOne 400" pitchFamily="34" charset="0"/>
                    <a:ea typeface="SamsungOne 400" pitchFamily="34" charset="0"/>
                  </a:rPr>
                  <a:t>Classification + Localization</a:t>
                </a:r>
                <a:endParaRPr lang="ko-KR" altLang="en-US" sz="1400" b="1" dirty="0">
                  <a:solidFill>
                    <a:schemeClr val="tx1">
                      <a:lumMod val="50000"/>
                      <a:lumOff val="50000"/>
                    </a:schemeClr>
                  </a:solidFill>
                  <a:latin typeface="SamsungOne 400" pitchFamily="34" charset="0"/>
                </a:endParaRPr>
              </a:p>
            </p:txBody>
          </p:sp>
          <p:sp>
            <p:nvSpPr>
              <p:cNvPr id="61" name="Rectangle 15">
                <a:extLst>
                  <a:ext uri="{FF2B5EF4-FFF2-40B4-BE49-F238E27FC236}">
                    <a16:creationId xmlns:a16="http://schemas.microsoft.com/office/drawing/2014/main" xmlns="" id="{0C3203D4-B522-4985-8C54-A2A8F761215C}"/>
                  </a:ext>
                </a:extLst>
              </p:cNvPr>
              <p:cNvSpPr/>
              <p:nvPr/>
            </p:nvSpPr>
            <p:spPr>
              <a:xfrm>
                <a:off x="3665637" y="5242237"/>
                <a:ext cx="911308" cy="195773"/>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dirty="0">
                    <a:solidFill>
                      <a:schemeClr val="bg2">
                        <a:lumMod val="50000"/>
                      </a:schemeClr>
                    </a:solidFill>
                    <a:latin typeface="SamsungOne 400" pitchFamily="34" charset="0"/>
                    <a:ea typeface="SamsungOne 400" pitchFamily="34" charset="0"/>
                  </a:rPr>
                  <a:t>CAT</a:t>
                </a:r>
                <a:endParaRPr lang="ko-KR" altLang="en-US" sz="1400" b="1" dirty="0">
                  <a:solidFill>
                    <a:schemeClr val="bg2">
                      <a:lumMod val="50000"/>
                    </a:schemeClr>
                  </a:solidFill>
                  <a:latin typeface="SamsungOne 400" pitchFamily="34" charset="0"/>
                </a:endParaRPr>
              </a:p>
            </p:txBody>
          </p:sp>
          <p:sp>
            <p:nvSpPr>
              <p:cNvPr id="62" name="양쪽 중괄호 4">
                <a:extLst>
                  <a:ext uri="{FF2B5EF4-FFF2-40B4-BE49-F238E27FC236}">
                    <a16:creationId xmlns:a16="http://schemas.microsoft.com/office/drawing/2014/main" xmlns="" id="{27C5D312-05B2-45E4-BF69-73F6CCBB4EEC}"/>
                  </a:ext>
                </a:extLst>
              </p:cNvPr>
              <p:cNvSpPr/>
              <p:nvPr/>
            </p:nvSpPr>
            <p:spPr>
              <a:xfrm rot="5400000">
                <a:off x="4053486" y="4994886"/>
                <a:ext cx="135610" cy="1224000"/>
              </a:xfrm>
              <a:custGeom>
                <a:avLst/>
                <a:gdLst>
                  <a:gd name="connsiteX0" fmla="*/ 236719 w 1420368"/>
                  <a:gd name="connsiteY0" fmla="*/ 2326676 h 2326676"/>
                  <a:gd name="connsiteX1" fmla="*/ 118360 w 1420368"/>
                  <a:gd name="connsiteY1" fmla="*/ 2208317 h 2326676"/>
                  <a:gd name="connsiteX2" fmla="*/ 118359 w 1420368"/>
                  <a:gd name="connsiteY2" fmla="*/ 1281697 h 2326676"/>
                  <a:gd name="connsiteX3" fmla="*/ 0 w 1420368"/>
                  <a:gd name="connsiteY3" fmla="*/ 1163338 h 2326676"/>
                  <a:gd name="connsiteX4" fmla="*/ 118359 w 1420368"/>
                  <a:gd name="connsiteY4" fmla="*/ 1044979 h 2326676"/>
                  <a:gd name="connsiteX5" fmla="*/ 118359 w 1420368"/>
                  <a:gd name="connsiteY5" fmla="*/ 118359 h 2326676"/>
                  <a:gd name="connsiteX6" fmla="*/ 236718 w 1420368"/>
                  <a:gd name="connsiteY6" fmla="*/ 0 h 2326676"/>
                  <a:gd name="connsiteX7" fmla="*/ 1183649 w 1420368"/>
                  <a:gd name="connsiteY7" fmla="*/ 0 h 2326676"/>
                  <a:gd name="connsiteX8" fmla="*/ 1302008 w 1420368"/>
                  <a:gd name="connsiteY8" fmla="*/ 118359 h 2326676"/>
                  <a:gd name="connsiteX9" fmla="*/ 1302009 w 1420368"/>
                  <a:gd name="connsiteY9" fmla="*/ 1044979 h 2326676"/>
                  <a:gd name="connsiteX10" fmla="*/ 1420368 w 1420368"/>
                  <a:gd name="connsiteY10" fmla="*/ 1163338 h 2326676"/>
                  <a:gd name="connsiteX11" fmla="*/ 1302009 w 1420368"/>
                  <a:gd name="connsiteY11" fmla="*/ 1281697 h 2326676"/>
                  <a:gd name="connsiteX12" fmla="*/ 1302009 w 1420368"/>
                  <a:gd name="connsiteY12" fmla="*/ 2208317 h 2326676"/>
                  <a:gd name="connsiteX13" fmla="*/ 1183650 w 1420368"/>
                  <a:gd name="connsiteY13" fmla="*/ 2326676 h 2326676"/>
                  <a:gd name="connsiteX14" fmla="*/ 236719 w 1420368"/>
                  <a:gd name="connsiteY14" fmla="*/ 2326676 h 2326676"/>
                  <a:gd name="connsiteX0" fmla="*/ 236719 w 1420368"/>
                  <a:gd name="connsiteY0" fmla="*/ 2326676 h 2326676"/>
                  <a:gd name="connsiteX1" fmla="*/ 118360 w 1420368"/>
                  <a:gd name="connsiteY1" fmla="*/ 2208317 h 2326676"/>
                  <a:gd name="connsiteX2" fmla="*/ 118359 w 1420368"/>
                  <a:gd name="connsiteY2" fmla="*/ 1281697 h 2326676"/>
                  <a:gd name="connsiteX3" fmla="*/ 0 w 1420368"/>
                  <a:gd name="connsiteY3" fmla="*/ 1163338 h 2326676"/>
                  <a:gd name="connsiteX4" fmla="*/ 118359 w 1420368"/>
                  <a:gd name="connsiteY4" fmla="*/ 1044979 h 2326676"/>
                  <a:gd name="connsiteX5" fmla="*/ 118359 w 1420368"/>
                  <a:gd name="connsiteY5" fmla="*/ 118359 h 2326676"/>
                  <a:gd name="connsiteX6" fmla="*/ 236718 w 1420368"/>
                  <a:gd name="connsiteY6" fmla="*/ 0 h 2326676"/>
                  <a:gd name="connsiteX7" fmla="*/ 1183649 w 1420368"/>
                  <a:gd name="connsiteY7" fmla="*/ 0 h 2326676"/>
                  <a:gd name="connsiteX8" fmla="*/ 1302008 w 1420368"/>
                  <a:gd name="connsiteY8" fmla="*/ 118359 h 2326676"/>
                  <a:gd name="connsiteX9" fmla="*/ 1302009 w 1420368"/>
                  <a:gd name="connsiteY9" fmla="*/ 1044979 h 2326676"/>
                  <a:gd name="connsiteX10" fmla="*/ 1420368 w 1420368"/>
                  <a:gd name="connsiteY10" fmla="*/ 1163338 h 2326676"/>
                  <a:gd name="connsiteX11" fmla="*/ 1302009 w 1420368"/>
                  <a:gd name="connsiteY11" fmla="*/ 1281697 h 2326676"/>
                  <a:gd name="connsiteX12" fmla="*/ 1302009 w 1420368"/>
                  <a:gd name="connsiteY12" fmla="*/ 2208317 h 2326676"/>
                  <a:gd name="connsiteX13" fmla="*/ 1183650 w 1420368"/>
                  <a:gd name="connsiteY13" fmla="*/ 2326676 h 2326676"/>
                  <a:gd name="connsiteX0" fmla="*/ 236719 w 1420368"/>
                  <a:gd name="connsiteY0" fmla="*/ 2326676 h 2326676"/>
                  <a:gd name="connsiteX1" fmla="*/ 118360 w 1420368"/>
                  <a:gd name="connsiteY1" fmla="*/ 2208317 h 2326676"/>
                  <a:gd name="connsiteX2" fmla="*/ 118359 w 1420368"/>
                  <a:gd name="connsiteY2" fmla="*/ 1281697 h 2326676"/>
                  <a:gd name="connsiteX3" fmla="*/ 0 w 1420368"/>
                  <a:gd name="connsiteY3" fmla="*/ 1163338 h 2326676"/>
                  <a:gd name="connsiteX4" fmla="*/ 118359 w 1420368"/>
                  <a:gd name="connsiteY4" fmla="*/ 1044979 h 2326676"/>
                  <a:gd name="connsiteX5" fmla="*/ 118359 w 1420368"/>
                  <a:gd name="connsiteY5" fmla="*/ 118359 h 2326676"/>
                  <a:gd name="connsiteX6" fmla="*/ 236718 w 1420368"/>
                  <a:gd name="connsiteY6" fmla="*/ 0 h 2326676"/>
                  <a:gd name="connsiteX7" fmla="*/ 1183649 w 1420368"/>
                  <a:gd name="connsiteY7" fmla="*/ 0 h 2326676"/>
                  <a:gd name="connsiteX8" fmla="*/ 1302008 w 1420368"/>
                  <a:gd name="connsiteY8" fmla="*/ 118359 h 2326676"/>
                  <a:gd name="connsiteX9" fmla="*/ 1302009 w 1420368"/>
                  <a:gd name="connsiteY9" fmla="*/ 1044979 h 2326676"/>
                  <a:gd name="connsiteX10" fmla="*/ 1420368 w 1420368"/>
                  <a:gd name="connsiteY10" fmla="*/ 1163338 h 2326676"/>
                  <a:gd name="connsiteX11" fmla="*/ 1302009 w 1420368"/>
                  <a:gd name="connsiteY11" fmla="*/ 1281697 h 2326676"/>
                  <a:gd name="connsiteX12" fmla="*/ 1302009 w 1420368"/>
                  <a:gd name="connsiteY12" fmla="*/ 2208317 h 2326676"/>
                  <a:gd name="connsiteX13" fmla="*/ 1183650 w 1420368"/>
                  <a:gd name="connsiteY13" fmla="*/ 2326676 h 2326676"/>
                  <a:gd name="connsiteX14" fmla="*/ 236719 w 1420368"/>
                  <a:gd name="connsiteY14" fmla="*/ 2326676 h 2326676"/>
                  <a:gd name="connsiteX0" fmla="*/ 236719 w 1420368"/>
                  <a:gd name="connsiteY0" fmla="*/ 2326676 h 2326676"/>
                  <a:gd name="connsiteX1" fmla="*/ 118360 w 1420368"/>
                  <a:gd name="connsiteY1" fmla="*/ 2208317 h 2326676"/>
                  <a:gd name="connsiteX2" fmla="*/ 118359 w 1420368"/>
                  <a:gd name="connsiteY2" fmla="*/ 1281697 h 2326676"/>
                  <a:gd name="connsiteX3" fmla="*/ 118359 w 1420368"/>
                  <a:gd name="connsiteY3" fmla="*/ 1044979 h 2326676"/>
                  <a:gd name="connsiteX4" fmla="*/ 118359 w 1420368"/>
                  <a:gd name="connsiteY4" fmla="*/ 118359 h 2326676"/>
                  <a:gd name="connsiteX5" fmla="*/ 236718 w 1420368"/>
                  <a:gd name="connsiteY5" fmla="*/ 0 h 2326676"/>
                  <a:gd name="connsiteX6" fmla="*/ 1183649 w 1420368"/>
                  <a:gd name="connsiteY6" fmla="*/ 0 h 2326676"/>
                  <a:gd name="connsiteX7" fmla="*/ 1302008 w 1420368"/>
                  <a:gd name="connsiteY7" fmla="*/ 118359 h 2326676"/>
                  <a:gd name="connsiteX8" fmla="*/ 1302009 w 1420368"/>
                  <a:gd name="connsiteY8" fmla="*/ 1044979 h 2326676"/>
                  <a:gd name="connsiteX9" fmla="*/ 1420368 w 1420368"/>
                  <a:gd name="connsiteY9" fmla="*/ 1163338 h 2326676"/>
                  <a:gd name="connsiteX10" fmla="*/ 1302009 w 1420368"/>
                  <a:gd name="connsiteY10" fmla="*/ 1281697 h 2326676"/>
                  <a:gd name="connsiteX11" fmla="*/ 1302009 w 1420368"/>
                  <a:gd name="connsiteY11" fmla="*/ 2208317 h 2326676"/>
                  <a:gd name="connsiteX12" fmla="*/ 1183650 w 1420368"/>
                  <a:gd name="connsiteY12" fmla="*/ 2326676 h 2326676"/>
                  <a:gd name="connsiteX0" fmla="*/ 236719 w 1420368"/>
                  <a:gd name="connsiteY0" fmla="*/ 2326676 h 2347845"/>
                  <a:gd name="connsiteX1" fmla="*/ 118360 w 1420368"/>
                  <a:gd name="connsiteY1" fmla="*/ 2208317 h 2347845"/>
                  <a:gd name="connsiteX2" fmla="*/ 118359 w 1420368"/>
                  <a:gd name="connsiteY2" fmla="*/ 1281697 h 2347845"/>
                  <a:gd name="connsiteX3" fmla="*/ 0 w 1420368"/>
                  <a:gd name="connsiteY3" fmla="*/ 1163338 h 2347845"/>
                  <a:gd name="connsiteX4" fmla="*/ 118359 w 1420368"/>
                  <a:gd name="connsiteY4" fmla="*/ 1044979 h 2347845"/>
                  <a:gd name="connsiteX5" fmla="*/ 118359 w 1420368"/>
                  <a:gd name="connsiteY5" fmla="*/ 118359 h 2347845"/>
                  <a:gd name="connsiteX6" fmla="*/ 236718 w 1420368"/>
                  <a:gd name="connsiteY6" fmla="*/ 0 h 2347845"/>
                  <a:gd name="connsiteX7" fmla="*/ 1183649 w 1420368"/>
                  <a:gd name="connsiteY7" fmla="*/ 0 h 2347845"/>
                  <a:gd name="connsiteX8" fmla="*/ 1302008 w 1420368"/>
                  <a:gd name="connsiteY8" fmla="*/ 118359 h 2347845"/>
                  <a:gd name="connsiteX9" fmla="*/ 1302009 w 1420368"/>
                  <a:gd name="connsiteY9" fmla="*/ 1044979 h 2347845"/>
                  <a:gd name="connsiteX10" fmla="*/ 1420368 w 1420368"/>
                  <a:gd name="connsiteY10" fmla="*/ 1163338 h 2347845"/>
                  <a:gd name="connsiteX11" fmla="*/ 1302009 w 1420368"/>
                  <a:gd name="connsiteY11" fmla="*/ 1281697 h 2347845"/>
                  <a:gd name="connsiteX12" fmla="*/ 1302009 w 1420368"/>
                  <a:gd name="connsiteY12" fmla="*/ 2208317 h 2347845"/>
                  <a:gd name="connsiteX13" fmla="*/ 1183650 w 1420368"/>
                  <a:gd name="connsiteY13" fmla="*/ 2326676 h 2347845"/>
                  <a:gd name="connsiteX14" fmla="*/ 236719 w 1420368"/>
                  <a:gd name="connsiteY14" fmla="*/ 2326676 h 2347845"/>
                  <a:gd name="connsiteX0" fmla="*/ 236719 w 1420368"/>
                  <a:gd name="connsiteY0" fmla="*/ 2326676 h 2347845"/>
                  <a:gd name="connsiteX1" fmla="*/ 118360 w 1420368"/>
                  <a:gd name="connsiteY1" fmla="*/ 2208317 h 2347845"/>
                  <a:gd name="connsiteX2" fmla="*/ 118359 w 1420368"/>
                  <a:gd name="connsiteY2" fmla="*/ 1044979 h 2347845"/>
                  <a:gd name="connsiteX3" fmla="*/ 118359 w 1420368"/>
                  <a:gd name="connsiteY3" fmla="*/ 118359 h 2347845"/>
                  <a:gd name="connsiteX4" fmla="*/ 236718 w 1420368"/>
                  <a:gd name="connsiteY4" fmla="*/ 0 h 2347845"/>
                  <a:gd name="connsiteX5" fmla="*/ 1183649 w 1420368"/>
                  <a:gd name="connsiteY5" fmla="*/ 0 h 2347845"/>
                  <a:gd name="connsiteX6" fmla="*/ 1302008 w 1420368"/>
                  <a:gd name="connsiteY6" fmla="*/ 118359 h 2347845"/>
                  <a:gd name="connsiteX7" fmla="*/ 1302009 w 1420368"/>
                  <a:gd name="connsiteY7" fmla="*/ 1044979 h 2347845"/>
                  <a:gd name="connsiteX8" fmla="*/ 1420368 w 1420368"/>
                  <a:gd name="connsiteY8" fmla="*/ 1163338 h 2347845"/>
                  <a:gd name="connsiteX9" fmla="*/ 1302009 w 1420368"/>
                  <a:gd name="connsiteY9" fmla="*/ 1281697 h 2347845"/>
                  <a:gd name="connsiteX10" fmla="*/ 1302009 w 1420368"/>
                  <a:gd name="connsiteY10" fmla="*/ 2208317 h 2347845"/>
                  <a:gd name="connsiteX11" fmla="*/ 1183650 w 1420368"/>
                  <a:gd name="connsiteY11" fmla="*/ 2326676 h 2347845"/>
                  <a:gd name="connsiteX0" fmla="*/ 236719 w 1420368"/>
                  <a:gd name="connsiteY0" fmla="*/ 2326676 h 2409432"/>
                  <a:gd name="connsiteX1" fmla="*/ 118360 w 1420368"/>
                  <a:gd name="connsiteY1" fmla="*/ 2208317 h 2409432"/>
                  <a:gd name="connsiteX2" fmla="*/ 118359 w 1420368"/>
                  <a:gd name="connsiteY2" fmla="*/ 1281697 h 2409432"/>
                  <a:gd name="connsiteX3" fmla="*/ 0 w 1420368"/>
                  <a:gd name="connsiteY3" fmla="*/ 1163338 h 2409432"/>
                  <a:gd name="connsiteX4" fmla="*/ 118359 w 1420368"/>
                  <a:gd name="connsiteY4" fmla="*/ 1044979 h 2409432"/>
                  <a:gd name="connsiteX5" fmla="*/ 118359 w 1420368"/>
                  <a:gd name="connsiteY5" fmla="*/ 118359 h 2409432"/>
                  <a:gd name="connsiteX6" fmla="*/ 236718 w 1420368"/>
                  <a:gd name="connsiteY6" fmla="*/ 0 h 2409432"/>
                  <a:gd name="connsiteX7" fmla="*/ 1183649 w 1420368"/>
                  <a:gd name="connsiteY7" fmla="*/ 0 h 2409432"/>
                  <a:gd name="connsiteX8" fmla="*/ 1302008 w 1420368"/>
                  <a:gd name="connsiteY8" fmla="*/ 118359 h 2409432"/>
                  <a:gd name="connsiteX9" fmla="*/ 1302009 w 1420368"/>
                  <a:gd name="connsiteY9" fmla="*/ 1044979 h 2409432"/>
                  <a:gd name="connsiteX10" fmla="*/ 1420368 w 1420368"/>
                  <a:gd name="connsiteY10" fmla="*/ 1163338 h 2409432"/>
                  <a:gd name="connsiteX11" fmla="*/ 1302009 w 1420368"/>
                  <a:gd name="connsiteY11" fmla="*/ 1281697 h 2409432"/>
                  <a:gd name="connsiteX12" fmla="*/ 1302009 w 1420368"/>
                  <a:gd name="connsiteY12" fmla="*/ 2208317 h 2409432"/>
                  <a:gd name="connsiteX13" fmla="*/ 1183650 w 1420368"/>
                  <a:gd name="connsiteY13" fmla="*/ 2326676 h 2409432"/>
                  <a:gd name="connsiteX14" fmla="*/ 236719 w 1420368"/>
                  <a:gd name="connsiteY14" fmla="*/ 2326676 h 2409432"/>
                  <a:gd name="connsiteX0" fmla="*/ 236719 w 1420368"/>
                  <a:gd name="connsiteY0" fmla="*/ 2326676 h 2409432"/>
                  <a:gd name="connsiteX1" fmla="*/ 118360 w 1420368"/>
                  <a:gd name="connsiteY1" fmla="*/ 2208317 h 2409432"/>
                  <a:gd name="connsiteX2" fmla="*/ 118359 w 1420368"/>
                  <a:gd name="connsiteY2" fmla="*/ 118359 h 2409432"/>
                  <a:gd name="connsiteX3" fmla="*/ 236718 w 1420368"/>
                  <a:gd name="connsiteY3" fmla="*/ 0 h 2409432"/>
                  <a:gd name="connsiteX4" fmla="*/ 1183649 w 1420368"/>
                  <a:gd name="connsiteY4" fmla="*/ 0 h 2409432"/>
                  <a:gd name="connsiteX5" fmla="*/ 1302008 w 1420368"/>
                  <a:gd name="connsiteY5" fmla="*/ 118359 h 2409432"/>
                  <a:gd name="connsiteX6" fmla="*/ 1302009 w 1420368"/>
                  <a:gd name="connsiteY6" fmla="*/ 1044979 h 2409432"/>
                  <a:gd name="connsiteX7" fmla="*/ 1420368 w 1420368"/>
                  <a:gd name="connsiteY7" fmla="*/ 1163338 h 2409432"/>
                  <a:gd name="connsiteX8" fmla="*/ 1302009 w 1420368"/>
                  <a:gd name="connsiteY8" fmla="*/ 1281697 h 2409432"/>
                  <a:gd name="connsiteX9" fmla="*/ 1302009 w 1420368"/>
                  <a:gd name="connsiteY9" fmla="*/ 2208317 h 2409432"/>
                  <a:gd name="connsiteX10" fmla="*/ 1183650 w 1420368"/>
                  <a:gd name="connsiteY10" fmla="*/ 2326676 h 2409432"/>
                  <a:gd name="connsiteX0" fmla="*/ 403032 w 1586681"/>
                  <a:gd name="connsiteY0" fmla="*/ 2326676 h 2409432"/>
                  <a:gd name="connsiteX1" fmla="*/ 284673 w 1586681"/>
                  <a:gd name="connsiteY1" fmla="*/ 2208317 h 2409432"/>
                  <a:gd name="connsiteX2" fmla="*/ 284672 w 1586681"/>
                  <a:gd name="connsiteY2" fmla="*/ 1281697 h 2409432"/>
                  <a:gd name="connsiteX3" fmla="*/ 166313 w 1586681"/>
                  <a:gd name="connsiteY3" fmla="*/ 1163338 h 2409432"/>
                  <a:gd name="connsiteX4" fmla="*/ 0 w 1586681"/>
                  <a:gd name="connsiteY4" fmla="*/ 967341 h 2409432"/>
                  <a:gd name="connsiteX5" fmla="*/ 284672 w 1586681"/>
                  <a:gd name="connsiteY5" fmla="*/ 118359 h 2409432"/>
                  <a:gd name="connsiteX6" fmla="*/ 403031 w 1586681"/>
                  <a:gd name="connsiteY6" fmla="*/ 0 h 2409432"/>
                  <a:gd name="connsiteX7" fmla="*/ 1349962 w 1586681"/>
                  <a:gd name="connsiteY7" fmla="*/ 0 h 2409432"/>
                  <a:gd name="connsiteX8" fmla="*/ 1468321 w 1586681"/>
                  <a:gd name="connsiteY8" fmla="*/ 118359 h 2409432"/>
                  <a:gd name="connsiteX9" fmla="*/ 1468322 w 1586681"/>
                  <a:gd name="connsiteY9" fmla="*/ 1044979 h 2409432"/>
                  <a:gd name="connsiteX10" fmla="*/ 1586681 w 1586681"/>
                  <a:gd name="connsiteY10" fmla="*/ 1163338 h 2409432"/>
                  <a:gd name="connsiteX11" fmla="*/ 1468322 w 1586681"/>
                  <a:gd name="connsiteY11" fmla="*/ 1281697 h 2409432"/>
                  <a:gd name="connsiteX12" fmla="*/ 1468322 w 1586681"/>
                  <a:gd name="connsiteY12" fmla="*/ 2208317 h 2409432"/>
                  <a:gd name="connsiteX13" fmla="*/ 1349963 w 1586681"/>
                  <a:gd name="connsiteY13" fmla="*/ 2326676 h 2409432"/>
                  <a:gd name="connsiteX14" fmla="*/ 403032 w 1586681"/>
                  <a:gd name="connsiteY14" fmla="*/ 2326676 h 2409432"/>
                  <a:gd name="connsiteX0" fmla="*/ 403032 w 1586681"/>
                  <a:gd name="connsiteY0" fmla="*/ 2326676 h 2409432"/>
                  <a:gd name="connsiteX1" fmla="*/ 284673 w 1586681"/>
                  <a:gd name="connsiteY1" fmla="*/ 2208317 h 2409432"/>
                  <a:gd name="connsiteX2" fmla="*/ 284672 w 1586681"/>
                  <a:gd name="connsiteY2" fmla="*/ 118359 h 2409432"/>
                  <a:gd name="connsiteX3" fmla="*/ 403031 w 1586681"/>
                  <a:gd name="connsiteY3" fmla="*/ 0 h 2409432"/>
                  <a:gd name="connsiteX4" fmla="*/ 1349962 w 1586681"/>
                  <a:gd name="connsiteY4" fmla="*/ 0 h 2409432"/>
                  <a:gd name="connsiteX5" fmla="*/ 1468321 w 1586681"/>
                  <a:gd name="connsiteY5" fmla="*/ 118359 h 2409432"/>
                  <a:gd name="connsiteX6" fmla="*/ 1468322 w 1586681"/>
                  <a:gd name="connsiteY6" fmla="*/ 1044979 h 2409432"/>
                  <a:gd name="connsiteX7" fmla="*/ 1586681 w 1586681"/>
                  <a:gd name="connsiteY7" fmla="*/ 1163338 h 2409432"/>
                  <a:gd name="connsiteX8" fmla="*/ 1468322 w 1586681"/>
                  <a:gd name="connsiteY8" fmla="*/ 1281697 h 2409432"/>
                  <a:gd name="connsiteX9" fmla="*/ 1468322 w 1586681"/>
                  <a:gd name="connsiteY9" fmla="*/ 2208317 h 2409432"/>
                  <a:gd name="connsiteX10" fmla="*/ 1349963 w 1586681"/>
                  <a:gd name="connsiteY10" fmla="*/ 2326676 h 2409432"/>
                  <a:gd name="connsiteX0" fmla="*/ 724061 w 1907710"/>
                  <a:gd name="connsiteY0" fmla="*/ 2326676 h 2409432"/>
                  <a:gd name="connsiteX1" fmla="*/ 605702 w 1907710"/>
                  <a:gd name="connsiteY1" fmla="*/ 2208317 h 2409432"/>
                  <a:gd name="connsiteX2" fmla="*/ 605701 w 1907710"/>
                  <a:gd name="connsiteY2" fmla="*/ 1281697 h 2409432"/>
                  <a:gd name="connsiteX3" fmla="*/ 4263 w 1907710"/>
                  <a:gd name="connsiteY3" fmla="*/ 1318613 h 2409432"/>
                  <a:gd name="connsiteX4" fmla="*/ 321029 w 1907710"/>
                  <a:gd name="connsiteY4" fmla="*/ 967341 h 2409432"/>
                  <a:gd name="connsiteX5" fmla="*/ 605701 w 1907710"/>
                  <a:gd name="connsiteY5" fmla="*/ 118359 h 2409432"/>
                  <a:gd name="connsiteX6" fmla="*/ 724060 w 1907710"/>
                  <a:gd name="connsiteY6" fmla="*/ 0 h 2409432"/>
                  <a:gd name="connsiteX7" fmla="*/ 1670991 w 1907710"/>
                  <a:gd name="connsiteY7" fmla="*/ 0 h 2409432"/>
                  <a:gd name="connsiteX8" fmla="*/ 1789350 w 1907710"/>
                  <a:gd name="connsiteY8" fmla="*/ 118359 h 2409432"/>
                  <a:gd name="connsiteX9" fmla="*/ 1789351 w 1907710"/>
                  <a:gd name="connsiteY9" fmla="*/ 1044979 h 2409432"/>
                  <a:gd name="connsiteX10" fmla="*/ 1907710 w 1907710"/>
                  <a:gd name="connsiteY10" fmla="*/ 1163338 h 2409432"/>
                  <a:gd name="connsiteX11" fmla="*/ 1789351 w 1907710"/>
                  <a:gd name="connsiteY11" fmla="*/ 1281697 h 2409432"/>
                  <a:gd name="connsiteX12" fmla="*/ 1789351 w 1907710"/>
                  <a:gd name="connsiteY12" fmla="*/ 2208317 h 2409432"/>
                  <a:gd name="connsiteX13" fmla="*/ 1670992 w 1907710"/>
                  <a:gd name="connsiteY13" fmla="*/ 2326676 h 2409432"/>
                  <a:gd name="connsiteX14" fmla="*/ 724061 w 1907710"/>
                  <a:gd name="connsiteY14" fmla="*/ 2326676 h 2409432"/>
                  <a:gd name="connsiteX0" fmla="*/ 724061 w 1907710"/>
                  <a:gd name="connsiteY0" fmla="*/ 2326676 h 2409432"/>
                  <a:gd name="connsiteX1" fmla="*/ 605702 w 1907710"/>
                  <a:gd name="connsiteY1" fmla="*/ 2208317 h 2409432"/>
                  <a:gd name="connsiteX2" fmla="*/ 605701 w 1907710"/>
                  <a:gd name="connsiteY2" fmla="*/ 118359 h 2409432"/>
                  <a:gd name="connsiteX3" fmla="*/ 724060 w 1907710"/>
                  <a:gd name="connsiteY3" fmla="*/ 0 h 2409432"/>
                  <a:gd name="connsiteX4" fmla="*/ 1670991 w 1907710"/>
                  <a:gd name="connsiteY4" fmla="*/ 0 h 2409432"/>
                  <a:gd name="connsiteX5" fmla="*/ 1789350 w 1907710"/>
                  <a:gd name="connsiteY5" fmla="*/ 118359 h 2409432"/>
                  <a:gd name="connsiteX6" fmla="*/ 1789351 w 1907710"/>
                  <a:gd name="connsiteY6" fmla="*/ 1044979 h 2409432"/>
                  <a:gd name="connsiteX7" fmla="*/ 1907710 w 1907710"/>
                  <a:gd name="connsiteY7" fmla="*/ 1163338 h 2409432"/>
                  <a:gd name="connsiteX8" fmla="*/ 1789351 w 1907710"/>
                  <a:gd name="connsiteY8" fmla="*/ 1281697 h 2409432"/>
                  <a:gd name="connsiteX9" fmla="*/ 1789351 w 1907710"/>
                  <a:gd name="connsiteY9" fmla="*/ 2208317 h 2409432"/>
                  <a:gd name="connsiteX10" fmla="*/ 1670992 w 1907710"/>
                  <a:gd name="connsiteY10" fmla="*/ 2326676 h 2409432"/>
                  <a:gd name="connsiteX0" fmla="*/ 720109 w 1903758"/>
                  <a:gd name="connsiteY0" fmla="*/ 2326676 h 2409432"/>
                  <a:gd name="connsiteX1" fmla="*/ 601750 w 1903758"/>
                  <a:gd name="connsiteY1" fmla="*/ 2208317 h 2409432"/>
                  <a:gd name="connsiteX2" fmla="*/ 265319 w 1903758"/>
                  <a:gd name="connsiteY2" fmla="*/ 1411093 h 2409432"/>
                  <a:gd name="connsiteX3" fmla="*/ 311 w 1903758"/>
                  <a:gd name="connsiteY3" fmla="*/ 1318613 h 2409432"/>
                  <a:gd name="connsiteX4" fmla="*/ 317077 w 1903758"/>
                  <a:gd name="connsiteY4" fmla="*/ 967341 h 2409432"/>
                  <a:gd name="connsiteX5" fmla="*/ 601749 w 1903758"/>
                  <a:gd name="connsiteY5" fmla="*/ 118359 h 2409432"/>
                  <a:gd name="connsiteX6" fmla="*/ 720108 w 1903758"/>
                  <a:gd name="connsiteY6" fmla="*/ 0 h 2409432"/>
                  <a:gd name="connsiteX7" fmla="*/ 1667039 w 1903758"/>
                  <a:gd name="connsiteY7" fmla="*/ 0 h 2409432"/>
                  <a:gd name="connsiteX8" fmla="*/ 1785398 w 1903758"/>
                  <a:gd name="connsiteY8" fmla="*/ 118359 h 2409432"/>
                  <a:gd name="connsiteX9" fmla="*/ 1785399 w 1903758"/>
                  <a:gd name="connsiteY9" fmla="*/ 1044979 h 2409432"/>
                  <a:gd name="connsiteX10" fmla="*/ 1903758 w 1903758"/>
                  <a:gd name="connsiteY10" fmla="*/ 1163338 h 2409432"/>
                  <a:gd name="connsiteX11" fmla="*/ 1785399 w 1903758"/>
                  <a:gd name="connsiteY11" fmla="*/ 1281697 h 2409432"/>
                  <a:gd name="connsiteX12" fmla="*/ 1785399 w 1903758"/>
                  <a:gd name="connsiteY12" fmla="*/ 2208317 h 2409432"/>
                  <a:gd name="connsiteX13" fmla="*/ 1667040 w 1903758"/>
                  <a:gd name="connsiteY13" fmla="*/ 2326676 h 2409432"/>
                  <a:gd name="connsiteX14" fmla="*/ 720109 w 1903758"/>
                  <a:gd name="connsiteY14" fmla="*/ 2326676 h 2409432"/>
                  <a:gd name="connsiteX0" fmla="*/ 720109 w 1903758"/>
                  <a:gd name="connsiteY0" fmla="*/ 2326676 h 2409432"/>
                  <a:gd name="connsiteX1" fmla="*/ 601750 w 1903758"/>
                  <a:gd name="connsiteY1" fmla="*/ 2208317 h 2409432"/>
                  <a:gd name="connsiteX2" fmla="*/ 601749 w 1903758"/>
                  <a:gd name="connsiteY2" fmla="*/ 118359 h 2409432"/>
                  <a:gd name="connsiteX3" fmla="*/ 720108 w 1903758"/>
                  <a:gd name="connsiteY3" fmla="*/ 0 h 2409432"/>
                  <a:gd name="connsiteX4" fmla="*/ 1667039 w 1903758"/>
                  <a:gd name="connsiteY4" fmla="*/ 0 h 2409432"/>
                  <a:gd name="connsiteX5" fmla="*/ 1785398 w 1903758"/>
                  <a:gd name="connsiteY5" fmla="*/ 118359 h 2409432"/>
                  <a:gd name="connsiteX6" fmla="*/ 1785399 w 1903758"/>
                  <a:gd name="connsiteY6" fmla="*/ 1044979 h 2409432"/>
                  <a:gd name="connsiteX7" fmla="*/ 1903758 w 1903758"/>
                  <a:gd name="connsiteY7" fmla="*/ 1163338 h 2409432"/>
                  <a:gd name="connsiteX8" fmla="*/ 1785399 w 1903758"/>
                  <a:gd name="connsiteY8" fmla="*/ 1281697 h 2409432"/>
                  <a:gd name="connsiteX9" fmla="*/ 1785399 w 1903758"/>
                  <a:gd name="connsiteY9" fmla="*/ 2208317 h 2409432"/>
                  <a:gd name="connsiteX10" fmla="*/ 1667040 w 1903758"/>
                  <a:gd name="connsiteY10" fmla="*/ 2326676 h 2409432"/>
                  <a:gd name="connsiteX0" fmla="*/ 720109 w 1903758"/>
                  <a:gd name="connsiteY0" fmla="*/ 2326676 h 2373194"/>
                  <a:gd name="connsiteX1" fmla="*/ 601750 w 1903758"/>
                  <a:gd name="connsiteY1" fmla="*/ 2208317 h 2373194"/>
                  <a:gd name="connsiteX2" fmla="*/ 265319 w 1903758"/>
                  <a:gd name="connsiteY2" fmla="*/ 1411093 h 2373194"/>
                  <a:gd name="connsiteX3" fmla="*/ 311 w 1903758"/>
                  <a:gd name="connsiteY3" fmla="*/ 1318613 h 2373194"/>
                  <a:gd name="connsiteX4" fmla="*/ 317077 w 1903758"/>
                  <a:gd name="connsiteY4" fmla="*/ 967341 h 2373194"/>
                  <a:gd name="connsiteX5" fmla="*/ 601749 w 1903758"/>
                  <a:gd name="connsiteY5" fmla="*/ 118359 h 2373194"/>
                  <a:gd name="connsiteX6" fmla="*/ 720108 w 1903758"/>
                  <a:gd name="connsiteY6" fmla="*/ 0 h 2373194"/>
                  <a:gd name="connsiteX7" fmla="*/ 1667039 w 1903758"/>
                  <a:gd name="connsiteY7" fmla="*/ 0 h 2373194"/>
                  <a:gd name="connsiteX8" fmla="*/ 1785398 w 1903758"/>
                  <a:gd name="connsiteY8" fmla="*/ 118359 h 2373194"/>
                  <a:gd name="connsiteX9" fmla="*/ 1785399 w 1903758"/>
                  <a:gd name="connsiteY9" fmla="*/ 1044979 h 2373194"/>
                  <a:gd name="connsiteX10" fmla="*/ 1903758 w 1903758"/>
                  <a:gd name="connsiteY10" fmla="*/ 1163338 h 2373194"/>
                  <a:gd name="connsiteX11" fmla="*/ 1785399 w 1903758"/>
                  <a:gd name="connsiteY11" fmla="*/ 1281697 h 2373194"/>
                  <a:gd name="connsiteX12" fmla="*/ 1785399 w 1903758"/>
                  <a:gd name="connsiteY12" fmla="*/ 2208317 h 2373194"/>
                  <a:gd name="connsiteX13" fmla="*/ 1667040 w 1903758"/>
                  <a:gd name="connsiteY13" fmla="*/ 2326676 h 2373194"/>
                  <a:gd name="connsiteX14" fmla="*/ 720109 w 1903758"/>
                  <a:gd name="connsiteY14" fmla="*/ 2326676 h 2373194"/>
                  <a:gd name="connsiteX0" fmla="*/ 720109 w 1903758"/>
                  <a:gd name="connsiteY0" fmla="*/ 2326676 h 2373194"/>
                  <a:gd name="connsiteX1" fmla="*/ 601750 w 1903758"/>
                  <a:gd name="connsiteY1" fmla="*/ 2208317 h 2373194"/>
                  <a:gd name="connsiteX2" fmla="*/ 133726 w 1903758"/>
                  <a:gd name="connsiteY2" fmla="*/ 2226401 h 2373194"/>
                  <a:gd name="connsiteX3" fmla="*/ 601749 w 1903758"/>
                  <a:gd name="connsiteY3" fmla="*/ 118359 h 2373194"/>
                  <a:gd name="connsiteX4" fmla="*/ 720108 w 1903758"/>
                  <a:gd name="connsiteY4" fmla="*/ 0 h 2373194"/>
                  <a:gd name="connsiteX5" fmla="*/ 1667039 w 1903758"/>
                  <a:gd name="connsiteY5" fmla="*/ 0 h 2373194"/>
                  <a:gd name="connsiteX6" fmla="*/ 1785398 w 1903758"/>
                  <a:gd name="connsiteY6" fmla="*/ 118359 h 2373194"/>
                  <a:gd name="connsiteX7" fmla="*/ 1785399 w 1903758"/>
                  <a:gd name="connsiteY7" fmla="*/ 1044979 h 2373194"/>
                  <a:gd name="connsiteX8" fmla="*/ 1903758 w 1903758"/>
                  <a:gd name="connsiteY8" fmla="*/ 1163338 h 2373194"/>
                  <a:gd name="connsiteX9" fmla="*/ 1785399 w 1903758"/>
                  <a:gd name="connsiteY9" fmla="*/ 1281697 h 2373194"/>
                  <a:gd name="connsiteX10" fmla="*/ 1785399 w 1903758"/>
                  <a:gd name="connsiteY10" fmla="*/ 2208317 h 2373194"/>
                  <a:gd name="connsiteX11" fmla="*/ 1667040 w 1903758"/>
                  <a:gd name="connsiteY11" fmla="*/ 2326676 h 2373194"/>
                  <a:gd name="connsiteX0" fmla="*/ 728778 w 1912427"/>
                  <a:gd name="connsiteY0" fmla="*/ 2326676 h 2373194"/>
                  <a:gd name="connsiteX1" fmla="*/ 610419 w 1912427"/>
                  <a:gd name="connsiteY1" fmla="*/ 2208317 h 2373194"/>
                  <a:gd name="connsiteX2" fmla="*/ 273988 w 1912427"/>
                  <a:gd name="connsiteY2" fmla="*/ 1411093 h 2373194"/>
                  <a:gd name="connsiteX3" fmla="*/ 8980 w 1912427"/>
                  <a:gd name="connsiteY3" fmla="*/ 1318613 h 2373194"/>
                  <a:gd name="connsiteX4" fmla="*/ 610418 w 1912427"/>
                  <a:gd name="connsiteY4" fmla="*/ 118359 h 2373194"/>
                  <a:gd name="connsiteX5" fmla="*/ 728777 w 1912427"/>
                  <a:gd name="connsiteY5" fmla="*/ 0 h 2373194"/>
                  <a:gd name="connsiteX6" fmla="*/ 1675708 w 1912427"/>
                  <a:gd name="connsiteY6" fmla="*/ 0 h 2373194"/>
                  <a:gd name="connsiteX7" fmla="*/ 1794067 w 1912427"/>
                  <a:gd name="connsiteY7" fmla="*/ 118359 h 2373194"/>
                  <a:gd name="connsiteX8" fmla="*/ 1794068 w 1912427"/>
                  <a:gd name="connsiteY8" fmla="*/ 1044979 h 2373194"/>
                  <a:gd name="connsiteX9" fmla="*/ 1912427 w 1912427"/>
                  <a:gd name="connsiteY9" fmla="*/ 1163338 h 2373194"/>
                  <a:gd name="connsiteX10" fmla="*/ 1794068 w 1912427"/>
                  <a:gd name="connsiteY10" fmla="*/ 1281697 h 2373194"/>
                  <a:gd name="connsiteX11" fmla="*/ 1794068 w 1912427"/>
                  <a:gd name="connsiteY11" fmla="*/ 2208317 h 2373194"/>
                  <a:gd name="connsiteX12" fmla="*/ 1675709 w 1912427"/>
                  <a:gd name="connsiteY12" fmla="*/ 2326676 h 2373194"/>
                  <a:gd name="connsiteX13" fmla="*/ 728778 w 1912427"/>
                  <a:gd name="connsiteY13" fmla="*/ 2326676 h 2373194"/>
                  <a:gd name="connsiteX0" fmla="*/ 728778 w 1912427"/>
                  <a:gd name="connsiteY0" fmla="*/ 2326676 h 2373194"/>
                  <a:gd name="connsiteX1" fmla="*/ 610419 w 1912427"/>
                  <a:gd name="connsiteY1" fmla="*/ 2208317 h 2373194"/>
                  <a:gd name="connsiteX2" fmla="*/ 142395 w 1912427"/>
                  <a:gd name="connsiteY2" fmla="*/ 2226401 h 2373194"/>
                  <a:gd name="connsiteX3" fmla="*/ 610418 w 1912427"/>
                  <a:gd name="connsiteY3" fmla="*/ 118359 h 2373194"/>
                  <a:gd name="connsiteX4" fmla="*/ 728777 w 1912427"/>
                  <a:gd name="connsiteY4" fmla="*/ 0 h 2373194"/>
                  <a:gd name="connsiteX5" fmla="*/ 1675708 w 1912427"/>
                  <a:gd name="connsiteY5" fmla="*/ 0 h 2373194"/>
                  <a:gd name="connsiteX6" fmla="*/ 1794067 w 1912427"/>
                  <a:gd name="connsiteY6" fmla="*/ 118359 h 2373194"/>
                  <a:gd name="connsiteX7" fmla="*/ 1794068 w 1912427"/>
                  <a:gd name="connsiteY7" fmla="*/ 1044979 h 2373194"/>
                  <a:gd name="connsiteX8" fmla="*/ 1912427 w 1912427"/>
                  <a:gd name="connsiteY8" fmla="*/ 1163338 h 2373194"/>
                  <a:gd name="connsiteX9" fmla="*/ 1794068 w 1912427"/>
                  <a:gd name="connsiteY9" fmla="*/ 1281697 h 2373194"/>
                  <a:gd name="connsiteX10" fmla="*/ 1794068 w 1912427"/>
                  <a:gd name="connsiteY10" fmla="*/ 2208317 h 2373194"/>
                  <a:gd name="connsiteX11" fmla="*/ 1675709 w 1912427"/>
                  <a:gd name="connsiteY11" fmla="*/ 2326676 h 2373194"/>
                  <a:gd name="connsiteX0" fmla="*/ 719798 w 1903447"/>
                  <a:gd name="connsiteY0" fmla="*/ 2326676 h 2373194"/>
                  <a:gd name="connsiteX1" fmla="*/ 601439 w 1903447"/>
                  <a:gd name="connsiteY1" fmla="*/ 2208317 h 2373194"/>
                  <a:gd name="connsiteX2" fmla="*/ 0 w 1903447"/>
                  <a:gd name="connsiteY2" fmla="*/ 1318613 h 2373194"/>
                  <a:gd name="connsiteX3" fmla="*/ 601438 w 1903447"/>
                  <a:gd name="connsiteY3" fmla="*/ 118359 h 2373194"/>
                  <a:gd name="connsiteX4" fmla="*/ 719797 w 1903447"/>
                  <a:gd name="connsiteY4" fmla="*/ 0 h 2373194"/>
                  <a:gd name="connsiteX5" fmla="*/ 1666728 w 1903447"/>
                  <a:gd name="connsiteY5" fmla="*/ 0 h 2373194"/>
                  <a:gd name="connsiteX6" fmla="*/ 1785087 w 1903447"/>
                  <a:gd name="connsiteY6" fmla="*/ 118359 h 2373194"/>
                  <a:gd name="connsiteX7" fmla="*/ 1785088 w 1903447"/>
                  <a:gd name="connsiteY7" fmla="*/ 1044979 h 2373194"/>
                  <a:gd name="connsiteX8" fmla="*/ 1903447 w 1903447"/>
                  <a:gd name="connsiteY8" fmla="*/ 1163338 h 2373194"/>
                  <a:gd name="connsiteX9" fmla="*/ 1785088 w 1903447"/>
                  <a:gd name="connsiteY9" fmla="*/ 1281697 h 2373194"/>
                  <a:gd name="connsiteX10" fmla="*/ 1785088 w 1903447"/>
                  <a:gd name="connsiteY10" fmla="*/ 2208317 h 2373194"/>
                  <a:gd name="connsiteX11" fmla="*/ 1666729 w 1903447"/>
                  <a:gd name="connsiteY11" fmla="*/ 2326676 h 2373194"/>
                  <a:gd name="connsiteX12" fmla="*/ 719798 w 1903447"/>
                  <a:gd name="connsiteY12" fmla="*/ 2326676 h 2373194"/>
                  <a:gd name="connsiteX0" fmla="*/ 719798 w 1903447"/>
                  <a:gd name="connsiteY0" fmla="*/ 2326676 h 2373194"/>
                  <a:gd name="connsiteX1" fmla="*/ 601439 w 1903447"/>
                  <a:gd name="connsiteY1" fmla="*/ 2208317 h 2373194"/>
                  <a:gd name="connsiteX2" fmla="*/ 133415 w 1903447"/>
                  <a:gd name="connsiteY2" fmla="*/ 2226401 h 2373194"/>
                  <a:gd name="connsiteX3" fmla="*/ 601438 w 1903447"/>
                  <a:gd name="connsiteY3" fmla="*/ 118359 h 2373194"/>
                  <a:gd name="connsiteX4" fmla="*/ 719797 w 1903447"/>
                  <a:gd name="connsiteY4" fmla="*/ 0 h 2373194"/>
                  <a:gd name="connsiteX5" fmla="*/ 1666728 w 1903447"/>
                  <a:gd name="connsiteY5" fmla="*/ 0 h 2373194"/>
                  <a:gd name="connsiteX6" fmla="*/ 1785087 w 1903447"/>
                  <a:gd name="connsiteY6" fmla="*/ 118359 h 2373194"/>
                  <a:gd name="connsiteX7" fmla="*/ 1785088 w 1903447"/>
                  <a:gd name="connsiteY7" fmla="*/ 1044979 h 2373194"/>
                  <a:gd name="connsiteX8" fmla="*/ 1903447 w 1903447"/>
                  <a:gd name="connsiteY8" fmla="*/ 1163338 h 2373194"/>
                  <a:gd name="connsiteX9" fmla="*/ 1785088 w 1903447"/>
                  <a:gd name="connsiteY9" fmla="*/ 1281697 h 2373194"/>
                  <a:gd name="connsiteX10" fmla="*/ 1785088 w 1903447"/>
                  <a:gd name="connsiteY10" fmla="*/ 2208317 h 2373194"/>
                  <a:gd name="connsiteX11" fmla="*/ 1666729 w 1903447"/>
                  <a:gd name="connsiteY11" fmla="*/ 2326676 h 2373194"/>
                  <a:gd name="connsiteX0" fmla="*/ 586383 w 1770032"/>
                  <a:gd name="connsiteY0" fmla="*/ 2326676 h 2409432"/>
                  <a:gd name="connsiteX1" fmla="*/ 468024 w 1770032"/>
                  <a:gd name="connsiteY1" fmla="*/ 2208317 h 2409432"/>
                  <a:gd name="connsiteX2" fmla="*/ 468023 w 1770032"/>
                  <a:gd name="connsiteY2" fmla="*/ 118359 h 2409432"/>
                  <a:gd name="connsiteX3" fmla="*/ 586382 w 1770032"/>
                  <a:gd name="connsiteY3" fmla="*/ 0 h 2409432"/>
                  <a:gd name="connsiteX4" fmla="*/ 1533313 w 1770032"/>
                  <a:gd name="connsiteY4" fmla="*/ 0 h 2409432"/>
                  <a:gd name="connsiteX5" fmla="*/ 1651672 w 1770032"/>
                  <a:gd name="connsiteY5" fmla="*/ 118359 h 2409432"/>
                  <a:gd name="connsiteX6" fmla="*/ 1651673 w 1770032"/>
                  <a:gd name="connsiteY6" fmla="*/ 1044979 h 2409432"/>
                  <a:gd name="connsiteX7" fmla="*/ 1770032 w 1770032"/>
                  <a:gd name="connsiteY7" fmla="*/ 1163338 h 2409432"/>
                  <a:gd name="connsiteX8" fmla="*/ 1651673 w 1770032"/>
                  <a:gd name="connsiteY8" fmla="*/ 1281697 h 2409432"/>
                  <a:gd name="connsiteX9" fmla="*/ 1651673 w 1770032"/>
                  <a:gd name="connsiteY9" fmla="*/ 2208317 h 2409432"/>
                  <a:gd name="connsiteX10" fmla="*/ 1533314 w 1770032"/>
                  <a:gd name="connsiteY10" fmla="*/ 2326676 h 2409432"/>
                  <a:gd name="connsiteX11" fmla="*/ 586383 w 1770032"/>
                  <a:gd name="connsiteY11" fmla="*/ 2326676 h 2409432"/>
                  <a:gd name="connsiteX0" fmla="*/ 586383 w 1770032"/>
                  <a:gd name="connsiteY0" fmla="*/ 2326676 h 2409432"/>
                  <a:gd name="connsiteX1" fmla="*/ 468024 w 1770032"/>
                  <a:gd name="connsiteY1" fmla="*/ 2208317 h 2409432"/>
                  <a:gd name="connsiteX2" fmla="*/ 0 w 1770032"/>
                  <a:gd name="connsiteY2" fmla="*/ 2226401 h 2409432"/>
                  <a:gd name="connsiteX3" fmla="*/ 468023 w 1770032"/>
                  <a:gd name="connsiteY3" fmla="*/ 118359 h 2409432"/>
                  <a:gd name="connsiteX4" fmla="*/ 586382 w 1770032"/>
                  <a:gd name="connsiteY4" fmla="*/ 0 h 2409432"/>
                  <a:gd name="connsiteX5" fmla="*/ 1533313 w 1770032"/>
                  <a:gd name="connsiteY5" fmla="*/ 0 h 2409432"/>
                  <a:gd name="connsiteX6" fmla="*/ 1651672 w 1770032"/>
                  <a:gd name="connsiteY6" fmla="*/ 118359 h 2409432"/>
                  <a:gd name="connsiteX7" fmla="*/ 1651673 w 1770032"/>
                  <a:gd name="connsiteY7" fmla="*/ 1044979 h 2409432"/>
                  <a:gd name="connsiteX8" fmla="*/ 1770032 w 1770032"/>
                  <a:gd name="connsiteY8" fmla="*/ 1163338 h 2409432"/>
                  <a:gd name="connsiteX9" fmla="*/ 1651673 w 1770032"/>
                  <a:gd name="connsiteY9" fmla="*/ 1281697 h 2409432"/>
                  <a:gd name="connsiteX10" fmla="*/ 1651673 w 1770032"/>
                  <a:gd name="connsiteY10" fmla="*/ 2208317 h 2409432"/>
                  <a:gd name="connsiteX11" fmla="*/ 1533314 w 1770032"/>
                  <a:gd name="connsiteY11" fmla="*/ 2326676 h 2409432"/>
                  <a:gd name="connsiteX0" fmla="*/ 587105 w 1770754"/>
                  <a:gd name="connsiteY0" fmla="*/ 2326676 h 2409432"/>
                  <a:gd name="connsiteX1" fmla="*/ 468746 w 1770754"/>
                  <a:gd name="connsiteY1" fmla="*/ 2208317 h 2409432"/>
                  <a:gd name="connsiteX2" fmla="*/ 468745 w 1770754"/>
                  <a:gd name="connsiteY2" fmla="*/ 118359 h 2409432"/>
                  <a:gd name="connsiteX3" fmla="*/ 587104 w 1770754"/>
                  <a:gd name="connsiteY3" fmla="*/ 0 h 2409432"/>
                  <a:gd name="connsiteX4" fmla="*/ 1534035 w 1770754"/>
                  <a:gd name="connsiteY4" fmla="*/ 0 h 2409432"/>
                  <a:gd name="connsiteX5" fmla="*/ 1652394 w 1770754"/>
                  <a:gd name="connsiteY5" fmla="*/ 118359 h 2409432"/>
                  <a:gd name="connsiteX6" fmla="*/ 1652395 w 1770754"/>
                  <a:gd name="connsiteY6" fmla="*/ 1044979 h 2409432"/>
                  <a:gd name="connsiteX7" fmla="*/ 1770754 w 1770754"/>
                  <a:gd name="connsiteY7" fmla="*/ 1163338 h 2409432"/>
                  <a:gd name="connsiteX8" fmla="*/ 1652395 w 1770754"/>
                  <a:gd name="connsiteY8" fmla="*/ 1281697 h 2409432"/>
                  <a:gd name="connsiteX9" fmla="*/ 1652395 w 1770754"/>
                  <a:gd name="connsiteY9" fmla="*/ 2208317 h 2409432"/>
                  <a:gd name="connsiteX10" fmla="*/ 1534036 w 1770754"/>
                  <a:gd name="connsiteY10" fmla="*/ 2326676 h 2409432"/>
                  <a:gd name="connsiteX11" fmla="*/ 587105 w 1770754"/>
                  <a:gd name="connsiteY11" fmla="*/ 2326676 h 2409432"/>
                  <a:gd name="connsiteX0" fmla="*/ 587105 w 1770754"/>
                  <a:gd name="connsiteY0" fmla="*/ 2326676 h 2409432"/>
                  <a:gd name="connsiteX1" fmla="*/ 468746 w 1770754"/>
                  <a:gd name="connsiteY1" fmla="*/ 2208317 h 2409432"/>
                  <a:gd name="connsiteX2" fmla="*/ 722 w 1770754"/>
                  <a:gd name="connsiteY2" fmla="*/ 2226401 h 2409432"/>
                  <a:gd name="connsiteX3" fmla="*/ 587104 w 1770754"/>
                  <a:gd name="connsiteY3" fmla="*/ 0 h 2409432"/>
                  <a:gd name="connsiteX4" fmla="*/ 1534035 w 1770754"/>
                  <a:gd name="connsiteY4" fmla="*/ 0 h 2409432"/>
                  <a:gd name="connsiteX5" fmla="*/ 1652394 w 1770754"/>
                  <a:gd name="connsiteY5" fmla="*/ 118359 h 2409432"/>
                  <a:gd name="connsiteX6" fmla="*/ 1652395 w 1770754"/>
                  <a:gd name="connsiteY6" fmla="*/ 1044979 h 2409432"/>
                  <a:gd name="connsiteX7" fmla="*/ 1770754 w 1770754"/>
                  <a:gd name="connsiteY7" fmla="*/ 1163338 h 2409432"/>
                  <a:gd name="connsiteX8" fmla="*/ 1652395 w 1770754"/>
                  <a:gd name="connsiteY8" fmla="*/ 1281697 h 2409432"/>
                  <a:gd name="connsiteX9" fmla="*/ 1652395 w 1770754"/>
                  <a:gd name="connsiteY9" fmla="*/ 2208317 h 2409432"/>
                  <a:gd name="connsiteX10" fmla="*/ 1534036 w 1770754"/>
                  <a:gd name="connsiteY10" fmla="*/ 2326676 h 2409432"/>
                  <a:gd name="connsiteX0" fmla="*/ 133155 w 1316804"/>
                  <a:gd name="connsiteY0" fmla="*/ 2326676 h 2417782"/>
                  <a:gd name="connsiteX1" fmla="*/ 14796 w 1316804"/>
                  <a:gd name="connsiteY1" fmla="*/ 2208317 h 2417782"/>
                  <a:gd name="connsiteX2" fmla="*/ 14795 w 1316804"/>
                  <a:gd name="connsiteY2" fmla="*/ 118359 h 2417782"/>
                  <a:gd name="connsiteX3" fmla="*/ 133154 w 1316804"/>
                  <a:gd name="connsiteY3" fmla="*/ 0 h 2417782"/>
                  <a:gd name="connsiteX4" fmla="*/ 1080085 w 1316804"/>
                  <a:gd name="connsiteY4" fmla="*/ 0 h 2417782"/>
                  <a:gd name="connsiteX5" fmla="*/ 1198444 w 1316804"/>
                  <a:gd name="connsiteY5" fmla="*/ 118359 h 2417782"/>
                  <a:gd name="connsiteX6" fmla="*/ 1198445 w 1316804"/>
                  <a:gd name="connsiteY6" fmla="*/ 1044979 h 2417782"/>
                  <a:gd name="connsiteX7" fmla="*/ 1316804 w 1316804"/>
                  <a:gd name="connsiteY7" fmla="*/ 1163338 h 2417782"/>
                  <a:gd name="connsiteX8" fmla="*/ 1198445 w 1316804"/>
                  <a:gd name="connsiteY8" fmla="*/ 1281697 h 2417782"/>
                  <a:gd name="connsiteX9" fmla="*/ 1198445 w 1316804"/>
                  <a:gd name="connsiteY9" fmla="*/ 2208317 h 2417782"/>
                  <a:gd name="connsiteX10" fmla="*/ 1080086 w 1316804"/>
                  <a:gd name="connsiteY10" fmla="*/ 2326676 h 2417782"/>
                  <a:gd name="connsiteX11" fmla="*/ 133155 w 1316804"/>
                  <a:gd name="connsiteY11" fmla="*/ 2326676 h 2417782"/>
                  <a:gd name="connsiteX0" fmla="*/ 133155 w 1316804"/>
                  <a:gd name="connsiteY0" fmla="*/ 2326676 h 2417782"/>
                  <a:gd name="connsiteX1" fmla="*/ 14796 w 1316804"/>
                  <a:gd name="connsiteY1" fmla="*/ 2208317 h 2417782"/>
                  <a:gd name="connsiteX2" fmla="*/ 133154 w 1316804"/>
                  <a:gd name="connsiteY2" fmla="*/ 0 h 2417782"/>
                  <a:gd name="connsiteX3" fmla="*/ 1080085 w 1316804"/>
                  <a:gd name="connsiteY3" fmla="*/ 0 h 2417782"/>
                  <a:gd name="connsiteX4" fmla="*/ 1198444 w 1316804"/>
                  <a:gd name="connsiteY4" fmla="*/ 118359 h 2417782"/>
                  <a:gd name="connsiteX5" fmla="*/ 1198445 w 1316804"/>
                  <a:gd name="connsiteY5" fmla="*/ 1044979 h 2417782"/>
                  <a:gd name="connsiteX6" fmla="*/ 1316804 w 1316804"/>
                  <a:gd name="connsiteY6" fmla="*/ 1163338 h 2417782"/>
                  <a:gd name="connsiteX7" fmla="*/ 1198445 w 1316804"/>
                  <a:gd name="connsiteY7" fmla="*/ 1281697 h 2417782"/>
                  <a:gd name="connsiteX8" fmla="*/ 1198445 w 1316804"/>
                  <a:gd name="connsiteY8" fmla="*/ 2208317 h 2417782"/>
                  <a:gd name="connsiteX9" fmla="*/ 1080086 w 1316804"/>
                  <a:gd name="connsiteY9" fmla="*/ 2326676 h 2417782"/>
                  <a:gd name="connsiteX0" fmla="*/ 133155 w 1316804"/>
                  <a:gd name="connsiteY0" fmla="*/ 2326676 h 2409432"/>
                  <a:gd name="connsiteX1" fmla="*/ 14796 w 1316804"/>
                  <a:gd name="connsiteY1" fmla="*/ 2208317 h 2409432"/>
                  <a:gd name="connsiteX2" fmla="*/ 14795 w 1316804"/>
                  <a:gd name="connsiteY2" fmla="*/ 118359 h 2409432"/>
                  <a:gd name="connsiteX3" fmla="*/ 133154 w 1316804"/>
                  <a:gd name="connsiteY3" fmla="*/ 0 h 2409432"/>
                  <a:gd name="connsiteX4" fmla="*/ 1080085 w 1316804"/>
                  <a:gd name="connsiteY4" fmla="*/ 0 h 2409432"/>
                  <a:gd name="connsiteX5" fmla="*/ 1198444 w 1316804"/>
                  <a:gd name="connsiteY5" fmla="*/ 118359 h 2409432"/>
                  <a:gd name="connsiteX6" fmla="*/ 1198445 w 1316804"/>
                  <a:gd name="connsiteY6" fmla="*/ 1044979 h 2409432"/>
                  <a:gd name="connsiteX7" fmla="*/ 1316804 w 1316804"/>
                  <a:gd name="connsiteY7" fmla="*/ 1163338 h 2409432"/>
                  <a:gd name="connsiteX8" fmla="*/ 1198445 w 1316804"/>
                  <a:gd name="connsiteY8" fmla="*/ 1281697 h 2409432"/>
                  <a:gd name="connsiteX9" fmla="*/ 1198445 w 1316804"/>
                  <a:gd name="connsiteY9" fmla="*/ 2208317 h 2409432"/>
                  <a:gd name="connsiteX10" fmla="*/ 1080086 w 1316804"/>
                  <a:gd name="connsiteY10" fmla="*/ 2326676 h 2409432"/>
                  <a:gd name="connsiteX11" fmla="*/ 133155 w 1316804"/>
                  <a:gd name="connsiteY11" fmla="*/ 2326676 h 2409432"/>
                  <a:gd name="connsiteX0" fmla="*/ 133155 w 1316804"/>
                  <a:gd name="connsiteY0" fmla="*/ 2326676 h 2409432"/>
                  <a:gd name="connsiteX1" fmla="*/ 133154 w 1316804"/>
                  <a:gd name="connsiteY1" fmla="*/ 0 h 2409432"/>
                  <a:gd name="connsiteX2" fmla="*/ 1080085 w 1316804"/>
                  <a:gd name="connsiteY2" fmla="*/ 0 h 2409432"/>
                  <a:gd name="connsiteX3" fmla="*/ 1198444 w 1316804"/>
                  <a:gd name="connsiteY3" fmla="*/ 118359 h 2409432"/>
                  <a:gd name="connsiteX4" fmla="*/ 1198445 w 1316804"/>
                  <a:gd name="connsiteY4" fmla="*/ 1044979 h 2409432"/>
                  <a:gd name="connsiteX5" fmla="*/ 1316804 w 1316804"/>
                  <a:gd name="connsiteY5" fmla="*/ 1163338 h 2409432"/>
                  <a:gd name="connsiteX6" fmla="*/ 1198445 w 1316804"/>
                  <a:gd name="connsiteY6" fmla="*/ 1281697 h 2409432"/>
                  <a:gd name="connsiteX7" fmla="*/ 1198445 w 1316804"/>
                  <a:gd name="connsiteY7" fmla="*/ 2208317 h 2409432"/>
                  <a:gd name="connsiteX8" fmla="*/ 1080086 w 1316804"/>
                  <a:gd name="connsiteY8" fmla="*/ 2326676 h 2409432"/>
                  <a:gd name="connsiteX0" fmla="*/ 133155 w 1316804"/>
                  <a:gd name="connsiteY0" fmla="*/ 2326676 h 2409432"/>
                  <a:gd name="connsiteX1" fmla="*/ 14796 w 1316804"/>
                  <a:gd name="connsiteY1" fmla="*/ 2208317 h 2409432"/>
                  <a:gd name="connsiteX2" fmla="*/ 14795 w 1316804"/>
                  <a:gd name="connsiteY2" fmla="*/ 118359 h 2409432"/>
                  <a:gd name="connsiteX3" fmla="*/ 133154 w 1316804"/>
                  <a:gd name="connsiteY3" fmla="*/ 0 h 2409432"/>
                  <a:gd name="connsiteX4" fmla="*/ 1080085 w 1316804"/>
                  <a:gd name="connsiteY4" fmla="*/ 0 h 2409432"/>
                  <a:gd name="connsiteX5" fmla="*/ 1198444 w 1316804"/>
                  <a:gd name="connsiteY5" fmla="*/ 118359 h 2409432"/>
                  <a:gd name="connsiteX6" fmla="*/ 1198445 w 1316804"/>
                  <a:gd name="connsiteY6" fmla="*/ 1044979 h 2409432"/>
                  <a:gd name="connsiteX7" fmla="*/ 1316804 w 1316804"/>
                  <a:gd name="connsiteY7" fmla="*/ 1163338 h 2409432"/>
                  <a:gd name="connsiteX8" fmla="*/ 1198445 w 1316804"/>
                  <a:gd name="connsiteY8" fmla="*/ 1281697 h 2409432"/>
                  <a:gd name="connsiteX9" fmla="*/ 1198445 w 1316804"/>
                  <a:gd name="connsiteY9" fmla="*/ 2208317 h 2409432"/>
                  <a:gd name="connsiteX10" fmla="*/ 1080086 w 1316804"/>
                  <a:gd name="connsiteY10" fmla="*/ 2326676 h 2409432"/>
                  <a:gd name="connsiteX11" fmla="*/ 133155 w 1316804"/>
                  <a:gd name="connsiteY11" fmla="*/ 2326676 h 2409432"/>
                  <a:gd name="connsiteX0" fmla="*/ 1080085 w 1316804"/>
                  <a:gd name="connsiteY0" fmla="*/ 0 h 2409432"/>
                  <a:gd name="connsiteX1" fmla="*/ 1198444 w 1316804"/>
                  <a:gd name="connsiteY1" fmla="*/ 118359 h 2409432"/>
                  <a:gd name="connsiteX2" fmla="*/ 1198445 w 1316804"/>
                  <a:gd name="connsiteY2" fmla="*/ 1044979 h 2409432"/>
                  <a:gd name="connsiteX3" fmla="*/ 1316804 w 1316804"/>
                  <a:gd name="connsiteY3" fmla="*/ 1163338 h 2409432"/>
                  <a:gd name="connsiteX4" fmla="*/ 1198445 w 1316804"/>
                  <a:gd name="connsiteY4" fmla="*/ 1281697 h 2409432"/>
                  <a:gd name="connsiteX5" fmla="*/ 1198445 w 1316804"/>
                  <a:gd name="connsiteY5" fmla="*/ 2208317 h 2409432"/>
                  <a:gd name="connsiteX6" fmla="*/ 1080086 w 1316804"/>
                  <a:gd name="connsiteY6" fmla="*/ 2326676 h 2409432"/>
                  <a:gd name="connsiteX0" fmla="*/ 133155 w 1316804"/>
                  <a:gd name="connsiteY0" fmla="*/ 2409432 h 2492188"/>
                  <a:gd name="connsiteX1" fmla="*/ 14796 w 1316804"/>
                  <a:gd name="connsiteY1" fmla="*/ 2291073 h 2492188"/>
                  <a:gd name="connsiteX2" fmla="*/ 14795 w 1316804"/>
                  <a:gd name="connsiteY2" fmla="*/ 201115 h 2492188"/>
                  <a:gd name="connsiteX3" fmla="*/ 1080085 w 1316804"/>
                  <a:gd name="connsiteY3" fmla="*/ 82756 h 2492188"/>
                  <a:gd name="connsiteX4" fmla="*/ 1198444 w 1316804"/>
                  <a:gd name="connsiteY4" fmla="*/ 201115 h 2492188"/>
                  <a:gd name="connsiteX5" fmla="*/ 1198445 w 1316804"/>
                  <a:gd name="connsiteY5" fmla="*/ 1127735 h 2492188"/>
                  <a:gd name="connsiteX6" fmla="*/ 1316804 w 1316804"/>
                  <a:gd name="connsiteY6" fmla="*/ 1246094 h 2492188"/>
                  <a:gd name="connsiteX7" fmla="*/ 1198445 w 1316804"/>
                  <a:gd name="connsiteY7" fmla="*/ 1364453 h 2492188"/>
                  <a:gd name="connsiteX8" fmla="*/ 1198445 w 1316804"/>
                  <a:gd name="connsiteY8" fmla="*/ 2291073 h 2492188"/>
                  <a:gd name="connsiteX9" fmla="*/ 1080086 w 1316804"/>
                  <a:gd name="connsiteY9" fmla="*/ 2409432 h 2492188"/>
                  <a:gd name="connsiteX10" fmla="*/ 133155 w 1316804"/>
                  <a:gd name="connsiteY10" fmla="*/ 2409432 h 2492188"/>
                  <a:gd name="connsiteX0" fmla="*/ 1080085 w 1316804"/>
                  <a:gd name="connsiteY0" fmla="*/ 82756 h 2492188"/>
                  <a:gd name="connsiteX1" fmla="*/ 1198444 w 1316804"/>
                  <a:gd name="connsiteY1" fmla="*/ 201115 h 2492188"/>
                  <a:gd name="connsiteX2" fmla="*/ 1198445 w 1316804"/>
                  <a:gd name="connsiteY2" fmla="*/ 1127735 h 2492188"/>
                  <a:gd name="connsiteX3" fmla="*/ 1316804 w 1316804"/>
                  <a:gd name="connsiteY3" fmla="*/ 1246094 h 2492188"/>
                  <a:gd name="connsiteX4" fmla="*/ 1198445 w 1316804"/>
                  <a:gd name="connsiteY4" fmla="*/ 1364453 h 2492188"/>
                  <a:gd name="connsiteX5" fmla="*/ 1198445 w 1316804"/>
                  <a:gd name="connsiteY5" fmla="*/ 2291073 h 2492188"/>
                  <a:gd name="connsiteX6" fmla="*/ 1080086 w 1316804"/>
                  <a:gd name="connsiteY6" fmla="*/ 2409432 h 2492188"/>
                  <a:gd name="connsiteX0" fmla="*/ 175738 w 1359387"/>
                  <a:gd name="connsiteY0" fmla="*/ 2326676 h 2417782"/>
                  <a:gd name="connsiteX1" fmla="*/ 57379 w 1359387"/>
                  <a:gd name="connsiteY1" fmla="*/ 2208317 h 2417782"/>
                  <a:gd name="connsiteX2" fmla="*/ 1122668 w 1359387"/>
                  <a:gd name="connsiteY2" fmla="*/ 0 h 2417782"/>
                  <a:gd name="connsiteX3" fmla="*/ 1241027 w 1359387"/>
                  <a:gd name="connsiteY3" fmla="*/ 118359 h 2417782"/>
                  <a:gd name="connsiteX4" fmla="*/ 1241028 w 1359387"/>
                  <a:gd name="connsiteY4" fmla="*/ 1044979 h 2417782"/>
                  <a:gd name="connsiteX5" fmla="*/ 1359387 w 1359387"/>
                  <a:gd name="connsiteY5" fmla="*/ 1163338 h 2417782"/>
                  <a:gd name="connsiteX6" fmla="*/ 1241028 w 1359387"/>
                  <a:gd name="connsiteY6" fmla="*/ 1281697 h 2417782"/>
                  <a:gd name="connsiteX7" fmla="*/ 1241028 w 1359387"/>
                  <a:gd name="connsiteY7" fmla="*/ 2208317 h 2417782"/>
                  <a:gd name="connsiteX8" fmla="*/ 1122669 w 1359387"/>
                  <a:gd name="connsiteY8" fmla="*/ 2326676 h 2417782"/>
                  <a:gd name="connsiteX9" fmla="*/ 175738 w 1359387"/>
                  <a:gd name="connsiteY9" fmla="*/ 2326676 h 2417782"/>
                  <a:gd name="connsiteX0" fmla="*/ 1122668 w 1359387"/>
                  <a:gd name="connsiteY0" fmla="*/ 0 h 2417782"/>
                  <a:gd name="connsiteX1" fmla="*/ 1241027 w 1359387"/>
                  <a:gd name="connsiteY1" fmla="*/ 118359 h 2417782"/>
                  <a:gd name="connsiteX2" fmla="*/ 1241028 w 1359387"/>
                  <a:gd name="connsiteY2" fmla="*/ 1044979 h 2417782"/>
                  <a:gd name="connsiteX3" fmla="*/ 1359387 w 1359387"/>
                  <a:gd name="connsiteY3" fmla="*/ 1163338 h 2417782"/>
                  <a:gd name="connsiteX4" fmla="*/ 1241028 w 1359387"/>
                  <a:gd name="connsiteY4" fmla="*/ 1281697 h 2417782"/>
                  <a:gd name="connsiteX5" fmla="*/ 1241028 w 1359387"/>
                  <a:gd name="connsiteY5" fmla="*/ 2208317 h 2417782"/>
                  <a:gd name="connsiteX6" fmla="*/ 1122669 w 1359387"/>
                  <a:gd name="connsiteY6" fmla="*/ 2326676 h 2417782"/>
                  <a:gd name="connsiteX0" fmla="*/ 0 w 1183649"/>
                  <a:gd name="connsiteY0" fmla="*/ 2326676 h 2326676"/>
                  <a:gd name="connsiteX1" fmla="*/ 946930 w 1183649"/>
                  <a:gd name="connsiteY1" fmla="*/ 0 h 2326676"/>
                  <a:gd name="connsiteX2" fmla="*/ 1065289 w 1183649"/>
                  <a:gd name="connsiteY2" fmla="*/ 118359 h 2326676"/>
                  <a:gd name="connsiteX3" fmla="*/ 1065290 w 1183649"/>
                  <a:gd name="connsiteY3" fmla="*/ 1044979 h 2326676"/>
                  <a:gd name="connsiteX4" fmla="*/ 1183649 w 1183649"/>
                  <a:gd name="connsiteY4" fmla="*/ 1163338 h 2326676"/>
                  <a:gd name="connsiteX5" fmla="*/ 1065290 w 1183649"/>
                  <a:gd name="connsiteY5" fmla="*/ 1281697 h 2326676"/>
                  <a:gd name="connsiteX6" fmla="*/ 1065290 w 1183649"/>
                  <a:gd name="connsiteY6" fmla="*/ 2208317 h 2326676"/>
                  <a:gd name="connsiteX7" fmla="*/ 946931 w 1183649"/>
                  <a:gd name="connsiteY7" fmla="*/ 2326676 h 2326676"/>
                  <a:gd name="connsiteX8" fmla="*/ 0 w 1183649"/>
                  <a:gd name="connsiteY8" fmla="*/ 2326676 h 2326676"/>
                  <a:gd name="connsiteX0" fmla="*/ 946930 w 1183649"/>
                  <a:gd name="connsiteY0" fmla="*/ 0 h 2326676"/>
                  <a:gd name="connsiteX1" fmla="*/ 1065289 w 1183649"/>
                  <a:gd name="connsiteY1" fmla="*/ 118359 h 2326676"/>
                  <a:gd name="connsiteX2" fmla="*/ 1065290 w 1183649"/>
                  <a:gd name="connsiteY2" fmla="*/ 1044979 h 2326676"/>
                  <a:gd name="connsiteX3" fmla="*/ 1183649 w 1183649"/>
                  <a:gd name="connsiteY3" fmla="*/ 1163338 h 2326676"/>
                  <a:gd name="connsiteX4" fmla="*/ 1065290 w 1183649"/>
                  <a:gd name="connsiteY4" fmla="*/ 1281697 h 2326676"/>
                  <a:gd name="connsiteX5" fmla="*/ 1065290 w 1183649"/>
                  <a:gd name="connsiteY5" fmla="*/ 2208317 h 2326676"/>
                  <a:gd name="connsiteX6" fmla="*/ 946931 w 1183649"/>
                  <a:gd name="connsiteY6" fmla="*/ 2326676 h 2326676"/>
                  <a:gd name="connsiteX0" fmla="*/ 1 w 236719"/>
                  <a:gd name="connsiteY0" fmla="*/ 2326676 h 2326676"/>
                  <a:gd name="connsiteX1" fmla="*/ 0 w 236719"/>
                  <a:gd name="connsiteY1" fmla="*/ 0 h 2326676"/>
                  <a:gd name="connsiteX2" fmla="*/ 118359 w 236719"/>
                  <a:gd name="connsiteY2" fmla="*/ 118359 h 2326676"/>
                  <a:gd name="connsiteX3" fmla="*/ 118360 w 236719"/>
                  <a:gd name="connsiteY3" fmla="*/ 1044979 h 2326676"/>
                  <a:gd name="connsiteX4" fmla="*/ 236719 w 236719"/>
                  <a:gd name="connsiteY4" fmla="*/ 1163338 h 2326676"/>
                  <a:gd name="connsiteX5" fmla="*/ 118360 w 236719"/>
                  <a:gd name="connsiteY5" fmla="*/ 1281697 h 2326676"/>
                  <a:gd name="connsiteX6" fmla="*/ 118360 w 236719"/>
                  <a:gd name="connsiteY6" fmla="*/ 2208317 h 2326676"/>
                  <a:gd name="connsiteX7" fmla="*/ 1 w 236719"/>
                  <a:gd name="connsiteY7" fmla="*/ 2326676 h 2326676"/>
                  <a:gd name="connsiteX0" fmla="*/ 0 w 236719"/>
                  <a:gd name="connsiteY0" fmla="*/ 0 h 2326676"/>
                  <a:gd name="connsiteX1" fmla="*/ 118359 w 236719"/>
                  <a:gd name="connsiteY1" fmla="*/ 118359 h 2326676"/>
                  <a:gd name="connsiteX2" fmla="*/ 118360 w 236719"/>
                  <a:gd name="connsiteY2" fmla="*/ 1044979 h 2326676"/>
                  <a:gd name="connsiteX3" fmla="*/ 236719 w 236719"/>
                  <a:gd name="connsiteY3" fmla="*/ 1163338 h 2326676"/>
                  <a:gd name="connsiteX4" fmla="*/ 118360 w 236719"/>
                  <a:gd name="connsiteY4" fmla="*/ 1281697 h 2326676"/>
                  <a:gd name="connsiteX5" fmla="*/ 118360 w 236719"/>
                  <a:gd name="connsiteY5" fmla="*/ 2208317 h 2326676"/>
                  <a:gd name="connsiteX6" fmla="*/ 1 w 236719"/>
                  <a:gd name="connsiteY6" fmla="*/ 2326676 h 232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719" h="2326676" stroke="0" extrusionOk="0">
                    <a:moveTo>
                      <a:pt x="1" y="2326676"/>
                    </a:moveTo>
                    <a:cubicBezTo>
                      <a:pt x="1" y="1551117"/>
                      <a:pt x="0" y="775559"/>
                      <a:pt x="0" y="0"/>
                    </a:cubicBezTo>
                    <a:cubicBezTo>
                      <a:pt x="65368" y="0"/>
                      <a:pt x="118359" y="52991"/>
                      <a:pt x="118359" y="118359"/>
                    </a:cubicBezTo>
                    <a:cubicBezTo>
                      <a:pt x="118359" y="427232"/>
                      <a:pt x="118360" y="736106"/>
                      <a:pt x="118360" y="1044979"/>
                    </a:cubicBezTo>
                    <a:cubicBezTo>
                      <a:pt x="118360" y="1110347"/>
                      <a:pt x="171351" y="1163338"/>
                      <a:pt x="236719" y="1163338"/>
                    </a:cubicBezTo>
                    <a:cubicBezTo>
                      <a:pt x="171351" y="1163338"/>
                      <a:pt x="118360" y="1216329"/>
                      <a:pt x="118360" y="1281697"/>
                    </a:cubicBezTo>
                    <a:lnTo>
                      <a:pt x="118360" y="2208317"/>
                    </a:lnTo>
                    <a:cubicBezTo>
                      <a:pt x="118360" y="2273685"/>
                      <a:pt x="65369" y="2326676"/>
                      <a:pt x="1" y="2326676"/>
                    </a:cubicBezTo>
                    <a:close/>
                  </a:path>
                  <a:path w="236719" h="2326676" fill="none">
                    <a:moveTo>
                      <a:pt x="0" y="0"/>
                    </a:moveTo>
                    <a:cubicBezTo>
                      <a:pt x="65368" y="0"/>
                      <a:pt x="118359" y="52991"/>
                      <a:pt x="118359" y="118359"/>
                    </a:cubicBezTo>
                    <a:cubicBezTo>
                      <a:pt x="118359" y="427232"/>
                      <a:pt x="118360" y="736106"/>
                      <a:pt x="118360" y="1044979"/>
                    </a:cubicBezTo>
                    <a:cubicBezTo>
                      <a:pt x="118360" y="1110347"/>
                      <a:pt x="171351" y="1163338"/>
                      <a:pt x="236719" y="1163338"/>
                    </a:cubicBezTo>
                    <a:cubicBezTo>
                      <a:pt x="171351" y="1163338"/>
                      <a:pt x="118360" y="1216329"/>
                      <a:pt x="118360" y="1281697"/>
                    </a:cubicBezTo>
                    <a:lnTo>
                      <a:pt x="118360" y="2208317"/>
                    </a:lnTo>
                    <a:cubicBezTo>
                      <a:pt x="118360" y="2273685"/>
                      <a:pt x="65369" y="2326676"/>
                      <a:pt x="1" y="2326676"/>
                    </a:cubicBezTo>
                  </a:path>
                </a:pathLst>
              </a:custGeom>
              <a:ln w="12700">
                <a:solidFill>
                  <a:schemeClr val="bg2">
                    <a:lumMod val="75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ko-KR" altLang="en-US" sz="1400" b="1" dirty="0">
                  <a:latin typeface="SamsungOne 400" pitchFamily="34" charset="0"/>
                </a:endParaRPr>
              </a:p>
            </p:txBody>
          </p:sp>
          <p:pic>
            <p:nvPicPr>
              <p:cNvPr id="63" name="그림 61">
                <a:extLst>
                  <a:ext uri="{FF2B5EF4-FFF2-40B4-BE49-F238E27FC236}">
                    <a16:creationId xmlns:a16="http://schemas.microsoft.com/office/drawing/2014/main" xmlns="" id="{1A4E2B73-A6DA-42B3-85C0-A9689F5BADD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09291" y="4081143"/>
                <a:ext cx="1224000" cy="1048383"/>
              </a:xfrm>
              <a:prstGeom prst="rect">
                <a:avLst/>
              </a:prstGeom>
              <a:ln w="6350">
                <a:solidFill>
                  <a:schemeClr val="bg1">
                    <a:lumMod val="75000"/>
                  </a:schemeClr>
                </a:solidFill>
              </a:ln>
            </p:spPr>
          </p:pic>
          <p:sp>
            <p:nvSpPr>
              <p:cNvPr id="64" name="Rectangle 15">
                <a:extLst>
                  <a:ext uri="{FF2B5EF4-FFF2-40B4-BE49-F238E27FC236}">
                    <a16:creationId xmlns:a16="http://schemas.microsoft.com/office/drawing/2014/main" xmlns="" id="{B77EB954-F1B9-4C2F-BEFE-17F914C66518}"/>
                  </a:ext>
                </a:extLst>
              </p:cNvPr>
              <p:cNvSpPr/>
              <p:nvPr/>
            </p:nvSpPr>
            <p:spPr>
              <a:xfrm>
                <a:off x="5247429" y="3641382"/>
                <a:ext cx="752646" cy="391545"/>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dirty="0">
                    <a:solidFill>
                      <a:schemeClr val="tx1">
                        <a:lumMod val="50000"/>
                        <a:lumOff val="50000"/>
                      </a:schemeClr>
                    </a:solidFill>
                    <a:latin typeface="SamsungOne 400" pitchFamily="34" charset="0"/>
                    <a:ea typeface="SamsungOne 400" pitchFamily="34" charset="0"/>
                  </a:rPr>
                  <a:t>Object Detection</a:t>
                </a:r>
                <a:endParaRPr lang="ko-KR" altLang="en-US" sz="1400" b="1" dirty="0">
                  <a:solidFill>
                    <a:schemeClr val="tx1">
                      <a:lumMod val="50000"/>
                      <a:lumOff val="50000"/>
                    </a:schemeClr>
                  </a:solidFill>
                  <a:latin typeface="SamsungOne 400" pitchFamily="34" charset="0"/>
                </a:endParaRPr>
              </a:p>
            </p:txBody>
          </p:sp>
          <p:sp>
            <p:nvSpPr>
              <p:cNvPr id="65" name="Rectangle 15">
                <a:extLst>
                  <a:ext uri="{FF2B5EF4-FFF2-40B4-BE49-F238E27FC236}">
                    <a16:creationId xmlns:a16="http://schemas.microsoft.com/office/drawing/2014/main" xmlns="" id="{36CBCCEA-65A5-46DA-981B-DD5C65D10706}"/>
                  </a:ext>
                </a:extLst>
              </p:cNvPr>
              <p:cNvSpPr/>
              <p:nvPr/>
            </p:nvSpPr>
            <p:spPr>
              <a:xfrm>
                <a:off x="5089925" y="5144350"/>
                <a:ext cx="1067654" cy="391545"/>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dirty="0">
                    <a:solidFill>
                      <a:srgbClr val="FF4337"/>
                    </a:solidFill>
                    <a:latin typeface="SamsungOne 400" pitchFamily="34" charset="0"/>
                    <a:ea typeface="SamsungOne 400" pitchFamily="34" charset="0"/>
                  </a:rPr>
                  <a:t>DOG</a:t>
                </a:r>
                <a:r>
                  <a:rPr lang="en-US" altLang="ko-KR" sz="1400" b="1" dirty="0">
                    <a:solidFill>
                      <a:schemeClr val="bg2">
                        <a:lumMod val="50000"/>
                      </a:schemeClr>
                    </a:solidFill>
                    <a:latin typeface="SamsungOne 400" pitchFamily="34" charset="0"/>
                    <a:ea typeface="SamsungOne 400" pitchFamily="34" charset="0"/>
                  </a:rPr>
                  <a:t>, </a:t>
                </a:r>
                <a:r>
                  <a:rPr lang="en-US" altLang="ko-KR" sz="1400" b="1" dirty="0">
                    <a:solidFill>
                      <a:srgbClr val="00C3B2"/>
                    </a:solidFill>
                    <a:latin typeface="SamsungOne 400" pitchFamily="34" charset="0"/>
                    <a:ea typeface="SamsungOne 400" pitchFamily="34" charset="0"/>
                  </a:rPr>
                  <a:t>DOG</a:t>
                </a:r>
                <a:r>
                  <a:rPr lang="en-US" altLang="ko-KR" sz="1400" b="1" dirty="0">
                    <a:solidFill>
                      <a:schemeClr val="bg2">
                        <a:lumMod val="50000"/>
                      </a:schemeClr>
                    </a:solidFill>
                    <a:latin typeface="SamsungOne 400" pitchFamily="34" charset="0"/>
                    <a:ea typeface="SamsungOne 400" pitchFamily="34" charset="0"/>
                  </a:rPr>
                  <a:t>, </a:t>
                </a:r>
                <a:r>
                  <a:rPr lang="en-US" altLang="ko-KR" sz="1400" b="1" dirty="0">
                    <a:solidFill>
                      <a:srgbClr val="9966FF"/>
                    </a:solidFill>
                    <a:latin typeface="SamsungOne 400" pitchFamily="34" charset="0"/>
                    <a:ea typeface="SamsungOne 400" pitchFamily="34" charset="0"/>
                  </a:rPr>
                  <a:t>CAT</a:t>
                </a:r>
                <a:endParaRPr lang="ko-KR" altLang="en-US" sz="1400" b="1" dirty="0">
                  <a:solidFill>
                    <a:srgbClr val="9966FF"/>
                  </a:solidFill>
                  <a:latin typeface="SamsungOne 400" pitchFamily="34" charset="0"/>
                </a:endParaRPr>
              </a:p>
            </p:txBody>
          </p:sp>
          <p:pic>
            <p:nvPicPr>
              <p:cNvPr id="66" name="그림 5119">
                <a:extLst>
                  <a:ext uri="{FF2B5EF4-FFF2-40B4-BE49-F238E27FC236}">
                    <a16:creationId xmlns:a16="http://schemas.microsoft.com/office/drawing/2014/main" xmlns="" id="{132B020F-ED16-4EC2-8C8A-9F33A506341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11752" y="4081143"/>
                <a:ext cx="1224000" cy="1048383"/>
              </a:xfrm>
              <a:prstGeom prst="rect">
                <a:avLst/>
              </a:prstGeom>
              <a:ln w="6350">
                <a:solidFill>
                  <a:schemeClr val="bg1">
                    <a:lumMod val="75000"/>
                  </a:schemeClr>
                </a:solidFill>
              </a:ln>
            </p:spPr>
          </p:pic>
          <p:sp>
            <p:nvSpPr>
              <p:cNvPr id="67" name="Rectangle 15">
                <a:extLst>
                  <a:ext uri="{FF2B5EF4-FFF2-40B4-BE49-F238E27FC236}">
                    <a16:creationId xmlns:a16="http://schemas.microsoft.com/office/drawing/2014/main" xmlns="" id="{02CF14FE-61E2-463E-84BB-9A530A0E142B}"/>
                  </a:ext>
                </a:extLst>
              </p:cNvPr>
              <p:cNvSpPr/>
              <p:nvPr/>
            </p:nvSpPr>
            <p:spPr>
              <a:xfrm>
                <a:off x="6532214" y="3641382"/>
                <a:ext cx="1188000" cy="391545"/>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dirty="0">
                    <a:solidFill>
                      <a:schemeClr val="tx1">
                        <a:lumMod val="50000"/>
                        <a:lumOff val="50000"/>
                      </a:schemeClr>
                    </a:solidFill>
                    <a:latin typeface="SamsungOne 400" pitchFamily="34" charset="0"/>
                    <a:ea typeface="SamsungOne 400" pitchFamily="34" charset="0"/>
                  </a:rPr>
                  <a:t>Instance Segmentation</a:t>
                </a:r>
                <a:endParaRPr lang="ko-KR" altLang="en-US" sz="1400" b="1" dirty="0">
                  <a:solidFill>
                    <a:schemeClr val="tx1">
                      <a:lumMod val="50000"/>
                      <a:lumOff val="50000"/>
                    </a:schemeClr>
                  </a:solidFill>
                  <a:latin typeface="SamsungOne 400" pitchFamily="34" charset="0"/>
                </a:endParaRPr>
              </a:p>
            </p:txBody>
          </p:sp>
          <p:sp>
            <p:nvSpPr>
              <p:cNvPr id="68" name="Rectangle 15">
                <a:extLst>
                  <a:ext uri="{FF2B5EF4-FFF2-40B4-BE49-F238E27FC236}">
                    <a16:creationId xmlns:a16="http://schemas.microsoft.com/office/drawing/2014/main" xmlns="" id="{1D90F06C-D944-42E8-8B11-7413C3E2361C}"/>
                  </a:ext>
                </a:extLst>
              </p:cNvPr>
              <p:cNvSpPr/>
              <p:nvPr/>
            </p:nvSpPr>
            <p:spPr>
              <a:xfrm>
                <a:off x="6592387" y="5144350"/>
                <a:ext cx="1067654" cy="391545"/>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dirty="0">
                    <a:solidFill>
                      <a:srgbClr val="FF4337"/>
                    </a:solidFill>
                    <a:latin typeface="SamsungOne 400" pitchFamily="34" charset="0"/>
                    <a:ea typeface="SamsungOne 400" pitchFamily="34" charset="0"/>
                  </a:rPr>
                  <a:t>DOG</a:t>
                </a:r>
                <a:r>
                  <a:rPr lang="en-US" altLang="ko-KR" sz="1400" b="1" dirty="0">
                    <a:solidFill>
                      <a:schemeClr val="bg2">
                        <a:lumMod val="50000"/>
                      </a:schemeClr>
                    </a:solidFill>
                    <a:latin typeface="SamsungOne 400" pitchFamily="34" charset="0"/>
                    <a:ea typeface="SamsungOne 400" pitchFamily="34" charset="0"/>
                  </a:rPr>
                  <a:t>, </a:t>
                </a:r>
                <a:r>
                  <a:rPr lang="en-US" altLang="ko-KR" sz="1400" b="1" dirty="0">
                    <a:solidFill>
                      <a:srgbClr val="00C3B2"/>
                    </a:solidFill>
                    <a:latin typeface="SamsungOne 400" pitchFamily="34" charset="0"/>
                    <a:ea typeface="SamsungOne 400" pitchFamily="34" charset="0"/>
                  </a:rPr>
                  <a:t>DOG</a:t>
                </a:r>
                <a:r>
                  <a:rPr lang="en-US" altLang="ko-KR" sz="1400" b="1" dirty="0">
                    <a:solidFill>
                      <a:schemeClr val="bg2">
                        <a:lumMod val="50000"/>
                      </a:schemeClr>
                    </a:solidFill>
                    <a:latin typeface="SamsungOne 400" pitchFamily="34" charset="0"/>
                    <a:ea typeface="SamsungOne 400" pitchFamily="34" charset="0"/>
                  </a:rPr>
                  <a:t>, </a:t>
                </a:r>
                <a:r>
                  <a:rPr lang="en-US" altLang="ko-KR" sz="1400" b="1" dirty="0">
                    <a:solidFill>
                      <a:srgbClr val="9966FF"/>
                    </a:solidFill>
                    <a:latin typeface="SamsungOne 400" pitchFamily="34" charset="0"/>
                    <a:ea typeface="SamsungOne 400" pitchFamily="34" charset="0"/>
                  </a:rPr>
                  <a:t>CAT</a:t>
                </a:r>
                <a:endParaRPr lang="ko-KR" altLang="en-US" sz="1400" b="1" dirty="0">
                  <a:solidFill>
                    <a:srgbClr val="9966FF"/>
                  </a:solidFill>
                  <a:latin typeface="SamsungOne 400" pitchFamily="34" charset="0"/>
                </a:endParaRPr>
              </a:p>
            </p:txBody>
          </p:sp>
          <p:pic>
            <p:nvPicPr>
              <p:cNvPr id="69" name="그림 5120">
                <a:extLst>
                  <a:ext uri="{FF2B5EF4-FFF2-40B4-BE49-F238E27FC236}">
                    <a16:creationId xmlns:a16="http://schemas.microsoft.com/office/drawing/2014/main" xmlns="" id="{574289E9-1A19-4013-8B6E-C6DF62A6660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14214" y="4081143"/>
                <a:ext cx="1224000" cy="1048383"/>
              </a:xfrm>
              <a:prstGeom prst="rect">
                <a:avLst/>
              </a:prstGeom>
              <a:ln w="6350">
                <a:solidFill>
                  <a:schemeClr val="bg1">
                    <a:lumMod val="75000"/>
                  </a:schemeClr>
                </a:solidFill>
              </a:ln>
            </p:spPr>
          </p:pic>
        </p:grpSp>
      </p:grpSp>
      <p:sp>
        <p:nvSpPr>
          <p:cNvPr id="70" name="사각형: 둥근 모서리 32">
            <a:extLst>
              <a:ext uri="{FF2B5EF4-FFF2-40B4-BE49-F238E27FC236}">
                <a16:creationId xmlns:a16="http://schemas.microsoft.com/office/drawing/2014/main" xmlns="" id="{9F9FFF6C-7C72-4E08-8072-03F5113CBF51}"/>
              </a:ext>
            </a:extLst>
          </p:cNvPr>
          <p:cNvSpPr/>
          <p:nvPr/>
        </p:nvSpPr>
        <p:spPr>
          <a:xfrm>
            <a:off x="5747177" y="6017853"/>
            <a:ext cx="3534018" cy="205631"/>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latin typeface="SamsungOne 400" panose="020B0503030303020204" pitchFamily="34" charset="0"/>
                <a:ea typeface="SamsungOne 400" panose="020B0503030303020204" pitchFamily="34" charset="0"/>
              </a:rPr>
              <a:t>https://mlwhiz.com/blog/2018/09/22/object</a:t>
            </a:r>
            <a:r>
              <a:rPr lang="en-US" altLang="ko-KR" sz="1000" b="1">
                <a:latin typeface="SamsungOne 400" panose="020B0503030303020204" pitchFamily="34" charset="0"/>
                <a:ea typeface="SamsungOne 400" panose="020B0503030303020204" pitchFamily="34" charset="0"/>
              </a:rPr>
              <a:t>_detection/ </a:t>
            </a:r>
            <a:endParaRPr lang="en-US" altLang="ko-KR" sz="1000" b="1" dirty="0">
              <a:latin typeface="SamsungOne 400" panose="020B0503030303020204" pitchFamily="34" charset="0"/>
              <a:ea typeface="SamsungOne 400" panose="020B0503030303020204" pitchFamily="34" charset="0"/>
            </a:endParaRPr>
          </a:p>
        </p:txBody>
      </p:sp>
      <p:grpSp>
        <p:nvGrpSpPr>
          <p:cNvPr id="71" name="그룹 7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72" name="직사각형 7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2.2. Image Recognition</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73" name="직사각형 7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27" name="직사각형 26">
            <a:extLst>
              <a:ext uri="{FF2B5EF4-FFF2-40B4-BE49-F238E27FC236}">
                <a16:creationId xmlns:a16="http://schemas.microsoft.com/office/drawing/2014/main" xmlns="" id="{4C065641-3666-4F94-9243-1B1A99D79ED7}"/>
              </a:ext>
            </a:extLst>
          </p:cNvPr>
          <p:cNvSpPr/>
          <p:nvPr/>
        </p:nvSpPr>
        <p:spPr>
          <a:xfrm>
            <a:off x="558924" y="1595080"/>
            <a:ext cx="8896060" cy="9900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8"/>
              </a:buBlip>
              <a:defRPr/>
            </a:pPr>
            <a:r>
              <a:rPr lang="en-US" altLang="ko-KR" sz="1400" dirty="0">
                <a:solidFill>
                  <a:schemeClr val="tx1"/>
                </a:solidFill>
                <a:latin typeface="SamsungOne 400" panose="020B0503030303020204" pitchFamily="34" charset="0"/>
                <a:ea typeface="SamsungOne 400" panose="020B0503030303020204" pitchFamily="34" charset="0"/>
              </a:rPr>
              <a:t>Image recognition refers to technologies that identify places, logos, people, objects, buildings, and other variables in images. </a:t>
            </a:r>
          </a:p>
          <a:p>
            <a:pPr marL="115888" indent="-115888">
              <a:spcAft>
                <a:spcPts val="1000"/>
              </a:spcAft>
              <a:buClr>
                <a:srgbClr val="A5A5A5"/>
              </a:buClr>
              <a:buSzPct val="120000"/>
              <a:buBlip>
                <a:blip r:embed="rId8"/>
              </a:buBlip>
              <a:defRPr/>
            </a:pPr>
            <a:r>
              <a:rPr lang="en-US" altLang="ko-KR" sz="1400" dirty="0">
                <a:solidFill>
                  <a:schemeClr val="tx1"/>
                </a:solidFill>
                <a:latin typeface="SamsungOne 400" panose="020B0503030303020204" pitchFamily="34" charset="0"/>
                <a:ea typeface="SamsungOne 400" panose="020B0503030303020204" pitchFamily="34" charset="0"/>
              </a:rPr>
              <a:t>Besides image recognition, computer vision also includes event detection, object recognition, learning, image reconstruction, and video tracking.</a:t>
            </a:r>
          </a:p>
        </p:txBody>
      </p:sp>
    </p:spTree>
    <p:custDataLst>
      <p:tags r:id="rId1"/>
    </p:custDataLst>
    <p:extLst>
      <p:ext uri="{BB962C8B-B14F-4D97-AF65-F5344CB8AC3E}">
        <p14:creationId xmlns:p14="http://schemas.microsoft.com/office/powerpoint/2010/main" val="11484510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Applications of Artificial Intelligence</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17" name="직사각형 16">
            <a:extLst>
              <a:ext uri="{FF2B5EF4-FFF2-40B4-BE49-F238E27FC236}">
                <a16:creationId xmlns:a16="http://schemas.microsoft.com/office/drawing/2014/main" xmlns="" id="{5589EC23-A376-41DA-83EE-7D8CAA0BA067}"/>
              </a:ext>
            </a:extLst>
          </p:cNvPr>
          <p:cNvSpPr/>
          <p:nvPr/>
        </p:nvSpPr>
        <p:spPr>
          <a:xfrm>
            <a:off x="1054111" y="3929021"/>
            <a:ext cx="8286680" cy="1588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1"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2.1. Applications of Artificial Intelligence</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2.2. Image Recognition</a:t>
            </a:r>
          </a:p>
          <a:p>
            <a:pPr marL="176213" indent="-176213" defTabSz="914400" fontAlgn="base" latinLnBrk="1">
              <a:spcBef>
                <a:spcPct val="0"/>
              </a:spcBef>
              <a:spcAft>
                <a:spcPts val="1000"/>
              </a:spcAft>
              <a:buSzPct val="120000"/>
              <a:buBlip>
                <a:blip r:embed="rId5"/>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2.3. Computer Vision &amp; Machine Vision</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2.4. Speech Intelligence</a:t>
            </a:r>
          </a:p>
        </p:txBody>
      </p:sp>
    </p:spTree>
    <p:custDataLst>
      <p:tags r:id="rId1"/>
    </p:custDataLst>
    <p:extLst>
      <p:ext uri="{BB962C8B-B14F-4D97-AF65-F5344CB8AC3E}">
        <p14:creationId xmlns:p14="http://schemas.microsoft.com/office/powerpoint/2010/main" val="33319040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사각형: 둥근 모서리 32">
            <a:extLst>
              <a:ext uri="{FF2B5EF4-FFF2-40B4-BE49-F238E27FC236}">
                <a16:creationId xmlns:a16="http://schemas.microsoft.com/office/drawing/2014/main" xmlns="" id="{9F9FFF6C-7C72-4E08-8072-03F5113CBF51}"/>
              </a:ext>
            </a:extLst>
          </p:cNvPr>
          <p:cNvSpPr/>
          <p:nvPr/>
        </p:nvSpPr>
        <p:spPr>
          <a:xfrm>
            <a:off x="8065112" y="6093296"/>
            <a:ext cx="1384150" cy="201888"/>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latin typeface="SamsungOne 400" panose="020B0503030303020204" pitchFamily="34" charset="0"/>
                <a:ea typeface="SamsungOne 400" panose="020B0503030303020204" pitchFamily="34" charset="0"/>
              </a:rPr>
              <a:t> Wikipedia, Vidolab</a:t>
            </a:r>
          </a:p>
        </p:txBody>
      </p:sp>
      <p:grpSp>
        <p:nvGrpSpPr>
          <p:cNvPr id="22" name="Group 3">
            <a:extLst>
              <a:ext uri="{FF2B5EF4-FFF2-40B4-BE49-F238E27FC236}">
                <a16:creationId xmlns:a16="http://schemas.microsoft.com/office/drawing/2014/main" xmlns="" id="{76D53782-8C97-44A3-8826-A6C75CD3826C}"/>
              </a:ext>
            </a:extLst>
          </p:cNvPr>
          <p:cNvGrpSpPr/>
          <p:nvPr/>
        </p:nvGrpSpPr>
        <p:grpSpPr>
          <a:xfrm>
            <a:off x="702939" y="3717032"/>
            <a:ext cx="8650213" cy="1632349"/>
            <a:chOff x="546895" y="4372576"/>
            <a:chExt cx="8773590" cy="1655631"/>
          </a:xfrm>
        </p:grpSpPr>
        <p:sp>
          <p:nvSpPr>
            <p:cNvPr id="23" name="Rectangle 5">
              <a:extLst>
                <a:ext uri="{FF2B5EF4-FFF2-40B4-BE49-F238E27FC236}">
                  <a16:creationId xmlns:a16="http://schemas.microsoft.com/office/drawing/2014/main" xmlns="" id="{66EC8AF9-EA80-47D2-9C3B-DF9E13F40A9D}"/>
                </a:ext>
              </a:extLst>
            </p:cNvPr>
            <p:cNvSpPr/>
            <p:nvPr/>
          </p:nvSpPr>
          <p:spPr>
            <a:xfrm>
              <a:off x="7784768" y="5504987"/>
              <a:ext cx="1000595" cy="307777"/>
            </a:xfrm>
            <a:prstGeom prst="rect">
              <a:avLst/>
            </a:prstGeom>
          </p:spPr>
          <p:txBody>
            <a:bodyPr wrap="none">
              <a:spAutoFit/>
            </a:bodyPr>
            <a:lstStyle/>
            <a:p>
              <a:pPr algn="ctr"/>
              <a:r>
                <a:rPr lang="en-US" altLang="ko-KR" sz="1400" dirty="0">
                  <a:latin typeface="SamsungOne 400" panose="020B0503030303020204" pitchFamily="34" charset="0"/>
                  <a:ea typeface="SamsungOne 400" panose="020B0503030303020204" pitchFamily="34" charset="0"/>
                </a:rPr>
                <a:t>Marketing</a:t>
              </a:r>
              <a:endParaRPr lang="ko-KR" altLang="en-US" sz="1400" dirty="0">
                <a:latin typeface="SamsungOne 400" panose="020B0503030303020204" pitchFamily="34" charset="0"/>
              </a:endParaRPr>
            </a:p>
          </p:txBody>
        </p:sp>
        <p:sp>
          <p:nvSpPr>
            <p:cNvPr id="24" name="Rectangle 19">
              <a:extLst>
                <a:ext uri="{FF2B5EF4-FFF2-40B4-BE49-F238E27FC236}">
                  <a16:creationId xmlns:a16="http://schemas.microsoft.com/office/drawing/2014/main" xmlns="" id="{5E57FB53-2446-411C-9F47-15FCF73DF79E}"/>
                </a:ext>
              </a:extLst>
            </p:cNvPr>
            <p:cNvSpPr/>
            <p:nvPr/>
          </p:nvSpPr>
          <p:spPr>
            <a:xfrm>
              <a:off x="5029496" y="5504987"/>
              <a:ext cx="2040944" cy="307777"/>
            </a:xfrm>
            <a:prstGeom prst="rect">
              <a:avLst/>
            </a:prstGeom>
          </p:spPr>
          <p:txBody>
            <a:bodyPr wrap="none">
              <a:spAutoFit/>
            </a:bodyPr>
            <a:lstStyle/>
            <a:p>
              <a:pPr algn="ctr"/>
              <a:r>
                <a:rPr lang="en-US" altLang="ko-KR" sz="1400" dirty="0">
                  <a:latin typeface="SamsungOne 400" panose="020B0503030303020204" pitchFamily="34" charset="0"/>
                  <a:ea typeface="SamsungOne 400" panose="020B0503030303020204" pitchFamily="34" charset="0"/>
                </a:rPr>
                <a:t>Protection and Security</a:t>
              </a:r>
            </a:p>
          </p:txBody>
        </p:sp>
        <p:sp>
          <p:nvSpPr>
            <p:cNvPr id="25" name="Rectangle 21">
              <a:extLst>
                <a:ext uri="{FF2B5EF4-FFF2-40B4-BE49-F238E27FC236}">
                  <a16:creationId xmlns:a16="http://schemas.microsoft.com/office/drawing/2014/main" xmlns="" id="{780CB243-580E-40BC-AB79-A5E1C0436AA4}"/>
                </a:ext>
              </a:extLst>
            </p:cNvPr>
            <p:cNvSpPr/>
            <p:nvPr/>
          </p:nvSpPr>
          <p:spPr>
            <a:xfrm>
              <a:off x="2994564" y="5504987"/>
              <a:ext cx="1645001" cy="523220"/>
            </a:xfrm>
            <a:prstGeom prst="rect">
              <a:avLst/>
            </a:prstGeom>
          </p:spPr>
          <p:txBody>
            <a:bodyPr wrap="none">
              <a:spAutoFit/>
            </a:bodyPr>
            <a:lstStyle/>
            <a:p>
              <a:pPr algn="ctr"/>
              <a:r>
                <a:rPr lang="en-US" altLang="ko-KR" sz="1400" dirty="0">
                  <a:latin typeface="SamsungOne 400" panose="020B0503030303020204" pitchFamily="34" charset="0"/>
                  <a:ea typeface="SamsungOne 400" panose="020B0503030303020204" pitchFamily="34" charset="0"/>
                </a:rPr>
                <a:t>Natural Resources</a:t>
              </a:r>
              <a:br>
                <a:rPr lang="en-US" altLang="ko-KR" sz="1400" dirty="0">
                  <a:latin typeface="SamsungOne 400" panose="020B0503030303020204" pitchFamily="34" charset="0"/>
                  <a:ea typeface="SamsungOne 400" panose="020B0503030303020204" pitchFamily="34" charset="0"/>
                </a:rPr>
              </a:br>
              <a:r>
                <a:rPr lang="en-US" altLang="ko-KR" sz="1400" dirty="0">
                  <a:latin typeface="SamsungOne 400" panose="020B0503030303020204" pitchFamily="34" charset="0"/>
                  <a:ea typeface="SamsungOne 400" panose="020B0503030303020204" pitchFamily="34" charset="0"/>
                </a:rPr>
                <a:t>Management</a:t>
              </a:r>
            </a:p>
          </p:txBody>
        </p:sp>
        <p:sp>
          <p:nvSpPr>
            <p:cNvPr id="26" name="Rectangle 23">
              <a:extLst>
                <a:ext uri="{FF2B5EF4-FFF2-40B4-BE49-F238E27FC236}">
                  <a16:creationId xmlns:a16="http://schemas.microsoft.com/office/drawing/2014/main" xmlns="" id="{FD69E510-54FD-4EE3-8EB1-C6241E546AEA}"/>
                </a:ext>
              </a:extLst>
            </p:cNvPr>
            <p:cNvSpPr/>
            <p:nvPr/>
          </p:nvSpPr>
          <p:spPr>
            <a:xfrm>
              <a:off x="739602" y="5504987"/>
              <a:ext cx="1685078" cy="307777"/>
            </a:xfrm>
            <a:prstGeom prst="rect">
              <a:avLst/>
            </a:prstGeom>
          </p:spPr>
          <p:txBody>
            <a:bodyPr wrap="none">
              <a:spAutoFit/>
            </a:bodyPr>
            <a:lstStyle/>
            <a:p>
              <a:pPr algn="ctr"/>
              <a:r>
                <a:rPr lang="en-US" altLang="ko-KR" sz="1400" dirty="0">
                  <a:latin typeface="SamsungOne 400" panose="020B0503030303020204" pitchFamily="34" charset="0"/>
                  <a:ea typeface="SamsungOne 400" panose="020B0503030303020204" pitchFamily="34" charset="0"/>
                </a:rPr>
                <a:t>Scientific Research</a:t>
              </a:r>
            </a:p>
          </p:txBody>
        </p:sp>
        <p:pic>
          <p:nvPicPr>
            <p:cNvPr id="35" name="그림 34">
              <a:extLst>
                <a:ext uri="{FF2B5EF4-FFF2-40B4-BE49-F238E27FC236}">
                  <a16:creationId xmlns:a16="http://schemas.microsoft.com/office/drawing/2014/main" xmlns="" id="{362EB38C-29B4-48B7-A80F-AEFBA9AC53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6895" y="4372576"/>
              <a:ext cx="2070492" cy="1051796"/>
            </a:xfrm>
            <a:prstGeom prst="rect">
              <a:avLst/>
            </a:prstGeom>
            <a:ln w="3175">
              <a:solidFill>
                <a:schemeClr val="bg1">
                  <a:lumMod val="50000"/>
                </a:schemeClr>
              </a:solidFill>
            </a:ln>
          </p:spPr>
        </p:pic>
        <p:pic>
          <p:nvPicPr>
            <p:cNvPr id="37" name="그림 35">
              <a:extLst>
                <a:ext uri="{FF2B5EF4-FFF2-40B4-BE49-F238E27FC236}">
                  <a16:creationId xmlns:a16="http://schemas.microsoft.com/office/drawing/2014/main" xmlns="" id="{9F907613-96FC-4AEB-BFF5-0491B6C9E02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83837" y="4372877"/>
              <a:ext cx="2066454" cy="1049668"/>
            </a:xfrm>
            <a:prstGeom prst="rect">
              <a:avLst/>
            </a:prstGeom>
            <a:ln w="3175">
              <a:solidFill>
                <a:schemeClr val="bg1">
                  <a:lumMod val="50000"/>
                </a:schemeClr>
              </a:solidFill>
            </a:ln>
          </p:spPr>
        </p:pic>
        <p:pic>
          <p:nvPicPr>
            <p:cNvPr id="38" name="그림 36">
              <a:extLst>
                <a:ext uri="{FF2B5EF4-FFF2-40B4-BE49-F238E27FC236}">
                  <a16:creationId xmlns:a16="http://schemas.microsoft.com/office/drawing/2014/main" xmlns="" id="{9BFAD69D-D7EA-48BB-B8DE-48A230E60F6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16741" y="4372877"/>
              <a:ext cx="2066454" cy="1049668"/>
            </a:xfrm>
            <a:prstGeom prst="rect">
              <a:avLst/>
            </a:prstGeom>
            <a:ln w="3175">
              <a:solidFill>
                <a:schemeClr val="bg1">
                  <a:lumMod val="50000"/>
                </a:schemeClr>
              </a:solidFill>
            </a:ln>
          </p:spPr>
        </p:pic>
        <p:pic>
          <p:nvPicPr>
            <p:cNvPr id="39" name="그림 37">
              <a:extLst>
                <a:ext uri="{FF2B5EF4-FFF2-40B4-BE49-F238E27FC236}">
                  <a16:creationId xmlns:a16="http://schemas.microsoft.com/office/drawing/2014/main" xmlns="" id="{44B5FBAE-20C6-42E5-BF16-2D0F85F367C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49646" y="4372656"/>
              <a:ext cx="2070839" cy="1051226"/>
            </a:xfrm>
            <a:prstGeom prst="rect">
              <a:avLst/>
            </a:prstGeom>
            <a:ln w="3175">
              <a:solidFill>
                <a:schemeClr val="bg1">
                  <a:lumMod val="50000"/>
                </a:schemeClr>
              </a:solidFill>
            </a:ln>
          </p:spPr>
        </p:pic>
      </p:grpSp>
      <p:grpSp>
        <p:nvGrpSpPr>
          <p:cNvPr id="43" name="그룹 4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44" name="직사각형 4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2.3. Computer Vision &amp; Machine Vision</a:t>
              </a:r>
              <a:r>
                <a:rPr lang="en-US" altLang="ko-KR" dirty="0">
                  <a:solidFill>
                    <a:schemeClr val="bg1"/>
                  </a:solidFill>
                  <a:latin typeface="SamsungOne 400" panose="020B0503030303020204" pitchFamily="34" charset="0"/>
                </a:rPr>
                <a:t> </a:t>
              </a:r>
            </a:p>
          </p:txBody>
        </p:sp>
        <p:sp>
          <p:nvSpPr>
            <p:cNvPr id="45" name="직사각형 4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27" name="직사각형 26">
            <a:extLst>
              <a:ext uri="{FF2B5EF4-FFF2-40B4-BE49-F238E27FC236}">
                <a16:creationId xmlns:a16="http://schemas.microsoft.com/office/drawing/2014/main" xmlns="" id="{4C065641-3666-4F94-9243-1B1A99D79ED7}"/>
              </a:ext>
            </a:extLst>
          </p:cNvPr>
          <p:cNvSpPr/>
          <p:nvPr/>
        </p:nvSpPr>
        <p:spPr>
          <a:xfrm>
            <a:off x="558924" y="1879047"/>
            <a:ext cx="8909076" cy="1549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8"/>
              </a:buBlip>
              <a:defRPr/>
            </a:pPr>
            <a:r>
              <a:rPr lang="en-US" altLang="ko-KR" sz="1400" dirty="0">
                <a:solidFill>
                  <a:schemeClr val="tx1"/>
                </a:solidFill>
                <a:latin typeface="SamsungOne 400" panose="020B0503030303020204" pitchFamily="34" charset="0"/>
                <a:ea typeface="SamsungOne 400" panose="020B0503030303020204" pitchFamily="34" charset="0"/>
              </a:rPr>
              <a:t>Computer vision is an interdisciplinary scientific field that deals with how computers can be made to gain a high-level understanding of digital images or videos.</a:t>
            </a:r>
          </a:p>
          <a:p>
            <a:pPr marL="115888" indent="-115888">
              <a:spcAft>
                <a:spcPts val="1000"/>
              </a:spcAft>
              <a:buClr>
                <a:srgbClr val="A5A5A5"/>
              </a:buClr>
              <a:buSzPct val="120000"/>
              <a:buBlip>
                <a:blip r:embed="rId8"/>
              </a:buBlip>
              <a:defRPr/>
            </a:pPr>
            <a:r>
              <a:rPr lang="en-US" altLang="ko-KR" sz="1400" dirty="0">
                <a:solidFill>
                  <a:schemeClr val="tx1"/>
                </a:solidFill>
                <a:latin typeface="SamsungOne 400" panose="020B0503030303020204" pitchFamily="34" charset="0"/>
                <a:ea typeface="SamsungOne 400" panose="020B0503030303020204" pitchFamily="34" charset="0"/>
              </a:rPr>
              <a:t>Computer vision tasks include acquiring, processing, analyzing, and understanding digital images and extracting high-dimensional data from the real world to produce numerical or symbolic information.</a:t>
            </a:r>
          </a:p>
          <a:p>
            <a:pPr marL="115888" indent="-115888">
              <a:spcAft>
                <a:spcPts val="1000"/>
              </a:spcAft>
              <a:buClr>
                <a:srgbClr val="A5A5A5"/>
              </a:buClr>
              <a:buSzPct val="120000"/>
              <a:buBlip>
                <a:blip r:embed="rId8"/>
              </a:buBlip>
              <a:defRPr/>
            </a:pPr>
            <a:r>
              <a:rPr lang="en-US" altLang="ko-KR" sz="1400" dirty="0">
                <a:solidFill>
                  <a:schemeClr val="tx1"/>
                </a:solidFill>
                <a:latin typeface="SamsungOne 400" panose="020B0503030303020204" pitchFamily="34" charset="0"/>
                <a:ea typeface="SamsungOne 400" panose="020B0503030303020204" pitchFamily="34" charset="0"/>
              </a:rPr>
              <a:t>The applications of computer vision are various. They include agriculture, geoscience, biometrics, augmented reality, medical image analysis, robotics, industrial quality inspection, security, and surveillance.</a:t>
            </a:r>
          </a:p>
        </p:txBody>
      </p:sp>
      <p:sp>
        <p:nvSpPr>
          <p:cNvPr id="28" name="직사각형 27">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Computer Vision &amp; Machine Vision</a:t>
            </a:r>
          </a:p>
        </p:txBody>
      </p:sp>
    </p:spTree>
    <p:custDataLst>
      <p:tags r:id="rId1"/>
    </p:custDataLst>
    <p:extLst>
      <p:ext uri="{BB962C8B-B14F-4D97-AF65-F5344CB8AC3E}">
        <p14:creationId xmlns:p14="http://schemas.microsoft.com/office/powerpoint/2010/main" val="23291664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그룹 31"/>
          <p:cNvGrpSpPr/>
          <p:nvPr/>
        </p:nvGrpSpPr>
        <p:grpSpPr>
          <a:xfrm>
            <a:off x="702940" y="3933056"/>
            <a:ext cx="8673310" cy="1419917"/>
            <a:chOff x="546895" y="3501008"/>
            <a:chExt cx="8797130" cy="1440188"/>
          </a:xfrm>
        </p:grpSpPr>
        <p:sp>
          <p:nvSpPr>
            <p:cNvPr id="33" name="Rectangle 27">
              <a:extLst>
                <a:ext uri="{FF2B5EF4-FFF2-40B4-BE49-F238E27FC236}">
                  <a16:creationId xmlns:a16="http://schemas.microsoft.com/office/drawing/2014/main" xmlns="" id="{B2D6DC3C-2C80-4E0D-8915-90E670A51381}"/>
                </a:ext>
              </a:extLst>
            </p:cNvPr>
            <p:cNvSpPr/>
            <p:nvPr/>
          </p:nvSpPr>
          <p:spPr>
            <a:xfrm>
              <a:off x="7407716" y="4633419"/>
              <a:ext cx="1864613" cy="307777"/>
            </a:xfrm>
            <a:prstGeom prst="rect">
              <a:avLst/>
            </a:prstGeom>
          </p:spPr>
          <p:txBody>
            <a:bodyPr wrap="none">
              <a:spAutoFit/>
            </a:bodyPr>
            <a:lstStyle/>
            <a:p>
              <a:pPr algn="ctr"/>
              <a:r>
                <a:rPr lang="en-US" altLang="ko-KR" sz="1400" dirty="0">
                  <a:latin typeface="SamsungOne 400" panose="020B0503030303020204" pitchFamily="34" charset="0"/>
                  <a:ea typeface="SamsungOne 400" panose="020B0503030303020204" pitchFamily="34" charset="0"/>
                </a:rPr>
                <a:t>Packaging Inspection</a:t>
              </a:r>
            </a:p>
          </p:txBody>
        </p:sp>
        <p:sp>
          <p:nvSpPr>
            <p:cNvPr id="34" name="Rectangle 28">
              <a:extLst>
                <a:ext uri="{FF2B5EF4-FFF2-40B4-BE49-F238E27FC236}">
                  <a16:creationId xmlns:a16="http://schemas.microsoft.com/office/drawing/2014/main" xmlns="" id="{4F4E20E6-B8A3-4650-9B99-7B35DD35F565}"/>
                </a:ext>
              </a:extLst>
            </p:cNvPr>
            <p:cNvSpPr/>
            <p:nvPr/>
          </p:nvSpPr>
          <p:spPr>
            <a:xfrm>
              <a:off x="5297887" y="4633419"/>
              <a:ext cx="1519968" cy="307777"/>
            </a:xfrm>
            <a:prstGeom prst="rect">
              <a:avLst/>
            </a:prstGeom>
          </p:spPr>
          <p:txBody>
            <a:bodyPr wrap="none">
              <a:spAutoFit/>
            </a:bodyPr>
            <a:lstStyle/>
            <a:p>
              <a:pPr algn="ctr"/>
              <a:r>
                <a:rPr lang="en-US" altLang="ko-KR" sz="1400" dirty="0">
                  <a:latin typeface="SamsungOne 400" panose="020B0503030303020204" pitchFamily="34" charset="0"/>
                  <a:ea typeface="SamsungOne 400" panose="020B0503030303020204" pitchFamily="34" charset="0"/>
                </a:rPr>
                <a:t>Defect Detection</a:t>
              </a:r>
            </a:p>
          </p:txBody>
        </p:sp>
        <p:sp>
          <p:nvSpPr>
            <p:cNvPr id="36" name="Rectangle 29">
              <a:extLst>
                <a:ext uri="{FF2B5EF4-FFF2-40B4-BE49-F238E27FC236}">
                  <a16:creationId xmlns:a16="http://schemas.microsoft.com/office/drawing/2014/main" xmlns="" id="{F7867A96-D983-4F11-A604-C42FF469DC71}"/>
                </a:ext>
              </a:extLst>
            </p:cNvPr>
            <p:cNvSpPr/>
            <p:nvPr/>
          </p:nvSpPr>
          <p:spPr>
            <a:xfrm>
              <a:off x="3410498" y="4633419"/>
              <a:ext cx="845103" cy="307777"/>
            </a:xfrm>
            <a:prstGeom prst="rect">
              <a:avLst/>
            </a:prstGeom>
          </p:spPr>
          <p:txBody>
            <a:bodyPr wrap="none">
              <a:spAutoFit/>
            </a:bodyPr>
            <a:lstStyle/>
            <a:p>
              <a:pPr algn="ctr"/>
              <a:r>
                <a:rPr lang="en-US" altLang="ko-KR" sz="1400" dirty="0">
                  <a:latin typeface="SamsungOne 400" panose="020B0503030303020204" pitchFamily="34" charset="0"/>
                  <a:ea typeface="SamsungOne 400" panose="020B0503030303020204" pitchFamily="34" charset="0"/>
                </a:rPr>
                <a:t>Gauging</a:t>
              </a:r>
            </a:p>
          </p:txBody>
        </p:sp>
        <p:sp>
          <p:nvSpPr>
            <p:cNvPr id="38" name="Rectangle 30">
              <a:extLst>
                <a:ext uri="{FF2B5EF4-FFF2-40B4-BE49-F238E27FC236}">
                  <a16:creationId xmlns:a16="http://schemas.microsoft.com/office/drawing/2014/main" xmlns="" id="{F933FC0E-0394-463D-8E63-F7C73CE6A415}"/>
                </a:ext>
              </a:extLst>
            </p:cNvPr>
            <p:cNvSpPr/>
            <p:nvPr/>
          </p:nvSpPr>
          <p:spPr>
            <a:xfrm>
              <a:off x="1147205" y="4633419"/>
              <a:ext cx="922047" cy="307777"/>
            </a:xfrm>
            <a:prstGeom prst="rect">
              <a:avLst/>
            </a:prstGeom>
          </p:spPr>
          <p:txBody>
            <a:bodyPr wrap="none">
              <a:spAutoFit/>
            </a:bodyPr>
            <a:lstStyle/>
            <a:p>
              <a:pPr algn="ctr"/>
              <a:r>
                <a:rPr lang="en-US" altLang="ko-KR" sz="1400" dirty="0">
                  <a:latin typeface="SamsungOne 400" panose="020B0503030303020204" pitchFamily="34" charset="0"/>
                  <a:ea typeface="SamsungOne 400" panose="020B0503030303020204" pitchFamily="34" charset="0"/>
                </a:rPr>
                <a:t>Guidance</a:t>
              </a:r>
            </a:p>
          </p:txBody>
        </p:sp>
        <p:pic>
          <p:nvPicPr>
            <p:cNvPr id="39" name="Picture 35" descr="A picture containing indoor, food, bottle&#10;&#10;Description automatically generated">
              <a:extLst>
                <a:ext uri="{FF2B5EF4-FFF2-40B4-BE49-F238E27FC236}">
                  <a16:creationId xmlns:a16="http://schemas.microsoft.com/office/drawing/2014/main" xmlns="" id="{F21CAC05-1493-43D7-AA3F-0E52D13DFFE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361"/>
            <a:stretch/>
          </p:blipFill>
          <p:spPr>
            <a:xfrm>
              <a:off x="7241263" y="3511440"/>
              <a:ext cx="2102762" cy="1074346"/>
            </a:xfrm>
            <a:prstGeom prst="rect">
              <a:avLst/>
            </a:prstGeom>
            <a:ln>
              <a:solidFill>
                <a:schemeClr val="tx1">
                  <a:lumMod val="50000"/>
                  <a:lumOff val="50000"/>
                </a:schemeClr>
              </a:solidFill>
            </a:ln>
          </p:spPr>
        </p:pic>
        <p:pic>
          <p:nvPicPr>
            <p:cNvPr id="40" name="Picture 37" descr="A picture containing indoor, wall, table&#10;&#10;Description automatically generated">
              <a:extLst>
                <a:ext uri="{FF2B5EF4-FFF2-40B4-BE49-F238E27FC236}">
                  <a16:creationId xmlns:a16="http://schemas.microsoft.com/office/drawing/2014/main" xmlns="" id="{6C1B4C18-992C-4086-8B5B-27245F67F30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23343"/>
            <a:stretch/>
          </p:blipFill>
          <p:spPr>
            <a:xfrm>
              <a:off x="4996537" y="3501008"/>
              <a:ext cx="2122667" cy="1084778"/>
            </a:xfrm>
            <a:prstGeom prst="rect">
              <a:avLst/>
            </a:prstGeom>
            <a:ln>
              <a:solidFill>
                <a:schemeClr val="tx1">
                  <a:lumMod val="50000"/>
                  <a:lumOff val="50000"/>
                </a:schemeClr>
              </a:solidFill>
            </a:ln>
          </p:spPr>
        </p:pic>
        <p:pic>
          <p:nvPicPr>
            <p:cNvPr id="41" name="Picture 41" descr="A picture containing indoor&#10;&#10;Description automatically generated">
              <a:extLst>
                <a:ext uri="{FF2B5EF4-FFF2-40B4-BE49-F238E27FC236}">
                  <a16:creationId xmlns:a16="http://schemas.microsoft.com/office/drawing/2014/main" xmlns="" id="{CA183538-FDEE-4C6E-A666-2B11F9FB844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22628"/>
            <a:stretch/>
          </p:blipFill>
          <p:spPr>
            <a:xfrm>
              <a:off x="2781669" y="3501008"/>
              <a:ext cx="2102761" cy="1084779"/>
            </a:xfrm>
            <a:prstGeom prst="rect">
              <a:avLst/>
            </a:prstGeom>
          </p:spPr>
        </p:pic>
        <p:pic>
          <p:nvPicPr>
            <p:cNvPr id="42" name="Picture 42">
              <a:extLst>
                <a:ext uri="{FF2B5EF4-FFF2-40B4-BE49-F238E27FC236}">
                  <a16:creationId xmlns:a16="http://schemas.microsoft.com/office/drawing/2014/main" xmlns="" id="{57DF130C-9D78-44E8-B596-75541F78528B}"/>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12979" b="10412"/>
            <a:stretch/>
          </p:blipFill>
          <p:spPr>
            <a:xfrm>
              <a:off x="546895" y="3501009"/>
              <a:ext cx="2122667" cy="1084778"/>
            </a:xfrm>
            <a:prstGeom prst="rect">
              <a:avLst/>
            </a:prstGeom>
            <a:ln>
              <a:solidFill>
                <a:schemeClr val="tx1">
                  <a:lumMod val="50000"/>
                  <a:lumOff val="50000"/>
                </a:schemeClr>
              </a:solidFill>
            </a:ln>
          </p:spPr>
        </p:pic>
        <p:pic>
          <p:nvPicPr>
            <p:cNvPr id="43" name="Picture 44" descr="A picture containing building, table, bottle, wine&#10;&#10;Description automatically generated">
              <a:extLst>
                <a:ext uri="{FF2B5EF4-FFF2-40B4-BE49-F238E27FC236}">
                  <a16:creationId xmlns:a16="http://schemas.microsoft.com/office/drawing/2014/main" xmlns="" id="{DFC21BC4-4EEE-4C8A-94A4-C1A10924D757}"/>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11822" b="10505"/>
            <a:stretch/>
          </p:blipFill>
          <p:spPr>
            <a:xfrm>
              <a:off x="2781669" y="3501009"/>
              <a:ext cx="2092809" cy="1084777"/>
            </a:xfrm>
            <a:prstGeom prst="rect">
              <a:avLst/>
            </a:prstGeom>
            <a:ln>
              <a:solidFill>
                <a:schemeClr val="tx1">
                  <a:lumMod val="50000"/>
                  <a:lumOff val="50000"/>
                </a:schemeClr>
              </a:solidFill>
            </a:ln>
          </p:spPr>
        </p:pic>
      </p:grpSp>
      <p:grpSp>
        <p:nvGrpSpPr>
          <p:cNvPr id="44" name="그룹 4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45" name="직사각형 4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2.3. Computer Vision &amp; Machine Vision</a:t>
              </a:r>
              <a:r>
                <a:rPr lang="en-US" altLang="ko-KR" dirty="0">
                  <a:solidFill>
                    <a:schemeClr val="bg1"/>
                  </a:solidFill>
                  <a:latin typeface="SamsungOne 400" panose="020B0503030303020204" pitchFamily="34" charset="0"/>
                </a:rPr>
                <a:t> </a:t>
              </a:r>
            </a:p>
          </p:txBody>
        </p:sp>
        <p:sp>
          <p:nvSpPr>
            <p:cNvPr id="46" name="직사각형 45">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8" name="사각형: 둥근 모서리 32">
            <a:extLst>
              <a:ext uri="{FF2B5EF4-FFF2-40B4-BE49-F238E27FC236}">
                <a16:creationId xmlns:a16="http://schemas.microsoft.com/office/drawing/2014/main" xmlns="" id="{4920C7B4-A20B-4588-B799-21B9B5CC2687}"/>
              </a:ext>
            </a:extLst>
          </p:cNvPr>
          <p:cNvSpPr/>
          <p:nvPr/>
        </p:nvSpPr>
        <p:spPr>
          <a:xfrm>
            <a:off x="7584649" y="6093295"/>
            <a:ext cx="1864613" cy="212947"/>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latin typeface="SamsungOne 400" panose="020B0503030303020204" pitchFamily="34" charset="0"/>
                <a:ea typeface="SamsungOne 400" panose="020B0503030303020204" pitchFamily="34" charset="0"/>
              </a:rPr>
              <a:t>Wikipedia, Vidolab, DevisionX </a:t>
            </a:r>
          </a:p>
        </p:txBody>
      </p:sp>
      <p:sp>
        <p:nvSpPr>
          <p:cNvPr id="19" name="직사각형 18">
            <a:extLst>
              <a:ext uri="{FF2B5EF4-FFF2-40B4-BE49-F238E27FC236}">
                <a16:creationId xmlns:a16="http://schemas.microsoft.com/office/drawing/2014/main" xmlns="" id="{4C065641-3666-4F94-9243-1B1A99D79ED7}"/>
              </a:ext>
            </a:extLst>
          </p:cNvPr>
          <p:cNvSpPr/>
          <p:nvPr/>
        </p:nvSpPr>
        <p:spPr>
          <a:xfrm>
            <a:off x="558924" y="1879047"/>
            <a:ext cx="8909076" cy="1549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9"/>
              </a:buBlip>
              <a:defRPr/>
            </a:pPr>
            <a:r>
              <a:rPr lang="en-US" altLang="ko-KR" sz="1400" dirty="0">
                <a:solidFill>
                  <a:schemeClr val="tx1"/>
                </a:solidFill>
                <a:latin typeface="SamsungOne 400" panose="020B0503030303020204" pitchFamily="34" charset="0"/>
                <a:ea typeface="SamsungOne 400" panose="020B0503030303020204" pitchFamily="34" charset="0"/>
              </a:rPr>
              <a:t>Machine vision as a systems engineering discipline is distinct from computer vision, a form of computer science. It attempts to integrate existing technologies in new ways and apply them to solve real-world problems.</a:t>
            </a:r>
          </a:p>
          <a:p>
            <a:pPr marL="115888" indent="-115888">
              <a:spcAft>
                <a:spcPts val="1000"/>
              </a:spcAft>
              <a:buClr>
                <a:srgbClr val="A5A5A5"/>
              </a:buClr>
              <a:buSzPct val="120000"/>
              <a:buBlip>
                <a:blip r:embed="rId9"/>
              </a:buBlip>
              <a:defRPr/>
            </a:pPr>
            <a:r>
              <a:rPr lang="en-US" altLang="ko-KR" sz="1400" dirty="0">
                <a:solidFill>
                  <a:schemeClr val="tx1"/>
                </a:solidFill>
                <a:latin typeface="SamsungOne 400" panose="020B0503030303020204" pitchFamily="34" charset="0"/>
                <a:ea typeface="SamsungOne 400" panose="020B0503030303020204" pitchFamily="34" charset="0"/>
              </a:rPr>
              <a:t>Machine vision refers to many technologies, software and hardware products, integrated systems, actions, methods, and expertise.</a:t>
            </a:r>
          </a:p>
          <a:p>
            <a:pPr marL="115888" indent="-115888">
              <a:spcAft>
                <a:spcPts val="1000"/>
              </a:spcAft>
              <a:buClr>
                <a:srgbClr val="A5A5A5"/>
              </a:buClr>
              <a:buSzPct val="120000"/>
              <a:buBlip>
                <a:blip r:embed="rId9"/>
              </a:buBlip>
              <a:defRPr/>
            </a:pPr>
            <a:r>
              <a:rPr lang="en-US" altLang="ko-KR" sz="1400" dirty="0">
                <a:solidFill>
                  <a:schemeClr val="tx1"/>
                </a:solidFill>
                <a:latin typeface="SamsungOne 400" panose="020B0503030303020204" pitchFamily="34" charset="0"/>
                <a:ea typeface="SamsungOne 400" panose="020B0503030303020204" pitchFamily="34" charset="0"/>
              </a:rPr>
              <a:t>Machine vision (MV) is a technology and method often used in industry to provide imaging-based automatic inspection and analysis for such applications as automatic inspection, process control, and robot guidance.</a:t>
            </a:r>
          </a:p>
        </p:txBody>
      </p:sp>
      <p:sp>
        <p:nvSpPr>
          <p:cNvPr id="21" name="직사각형 20">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Computer Vision &amp; Machine Vision</a:t>
            </a:r>
          </a:p>
        </p:txBody>
      </p:sp>
    </p:spTree>
    <p:custDataLst>
      <p:tags r:id="rId1"/>
    </p:custDataLst>
    <p:extLst>
      <p:ext uri="{BB962C8B-B14F-4D97-AF65-F5344CB8AC3E}">
        <p14:creationId xmlns:p14="http://schemas.microsoft.com/office/powerpoint/2010/main" val="14683450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그림 20"/>
          <p:cNvPicPr>
            <a:picLocks noChangeAspect="1"/>
          </p:cNvPicPr>
          <p:nvPr/>
        </p:nvPicPr>
        <p:blipFill rotWithShape="1">
          <a:blip r:embed="rId4">
            <a:extLst>
              <a:ext uri="{28A0092B-C50C-407E-A947-70E740481C1C}">
                <a14:useLocalDpi xmlns:a14="http://schemas.microsoft.com/office/drawing/2010/main" val="0"/>
              </a:ext>
            </a:extLst>
          </a:blip>
          <a:srcRect l="2004" t="9157" r="11320" b="42992"/>
          <a:stretch/>
        </p:blipFill>
        <p:spPr>
          <a:xfrm>
            <a:off x="3223220" y="4143132"/>
            <a:ext cx="3600398" cy="2094180"/>
          </a:xfrm>
          <a:prstGeom prst="rect">
            <a:avLst/>
          </a:prstGeom>
          <a:ln>
            <a:solidFill>
              <a:schemeClr val="tx1">
                <a:lumMod val="50000"/>
                <a:lumOff val="50000"/>
              </a:schemeClr>
            </a:solidFill>
          </a:ln>
        </p:spPr>
      </p:pic>
      <p:grpSp>
        <p:nvGrpSpPr>
          <p:cNvPr id="22" name="그룹 2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3" name="직사각형 2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2.3. Computer Vision &amp; Machine Vision</a:t>
              </a:r>
              <a:r>
                <a:rPr lang="en-US" altLang="ko-KR" dirty="0">
                  <a:solidFill>
                    <a:schemeClr val="bg1"/>
                  </a:solidFill>
                  <a:latin typeface="SamsungOne 400" panose="020B0503030303020204" pitchFamily="34" charset="0"/>
                </a:rPr>
                <a:t> </a:t>
              </a:r>
            </a:p>
          </p:txBody>
        </p:sp>
        <p:sp>
          <p:nvSpPr>
            <p:cNvPr id="24" name="직사각형 2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9" name="직사각형 8">
            <a:extLst>
              <a:ext uri="{FF2B5EF4-FFF2-40B4-BE49-F238E27FC236}">
                <a16:creationId xmlns:a16="http://schemas.microsoft.com/office/drawing/2014/main" xmlns="" id="{4C065641-3666-4F94-9243-1B1A99D79ED7}"/>
              </a:ext>
            </a:extLst>
          </p:cNvPr>
          <p:cNvSpPr/>
          <p:nvPr/>
        </p:nvSpPr>
        <p:spPr>
          <a:xfrm>
            <a:off x="558924" y="1879047"/>
            <a:ext cx="8909076" cy="21082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Acquire Automation has a wide range of automated vision solutions that can ideally pack and verify a company’s product quality at the level required by the government or regulatory body.</a:t>
            </a:r>
          </a:p>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For example, the manufactured bottle is inspected at 360 degrees to ensure that the product is packaged correctly and that all components are properly included. </a:t>
            </a:r>
          </a:p>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In detail, functions such as whether the cap is closed, seal, position and inclination, label identification, color, and barcode checks are performed. </a:t>
            </a:r>
          </a:p>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It also collects and provides data through machine vision technology to provide real-time production statistics and facilitate process control.</a:t>
            </a:r>
          </a:p>
        </p:txBody>
      </p:sp>
      <p:sp>
        <p:nvSpPr>
          <p:cNvPr id="10" name="직사각형 9">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Acquire Automation – Machine Vision</a:t>
            </a:r>
          </a:p>
        </p:txBody>
      </p:sp>
    </p:spTree>
    <p:custDataLst>
      <p:tags r:id="rId1"/>
    </p:custDataLst>
    <p:extLst>
      <p:ext uri="{BB962C8B-B14F-4D97-AF65-F5344CB8AC3E}">
        <p14:creationId xmlns:p14="http://schemas.microsoft.com/office/powerpoint/2010/main" val="5097703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사각형: 둥근 모서리 32">
            <a:extLst>
              <a:ext uri="{FF2B5EF4-FFF2-40B4-BE49-F238E27FC236}">
                <a16:creationId xmlns:a16="http://schemas.microsoft.com/office/drawing/2014/main" xmlns="" id="{9F9FFF6C-7C72-4E08-8072-03F5113CBF51}"/>
              </a:ext>
            </a:extLst>
          </p:cNvPr>
          <p:cNvSpPr/>
          <p:nvPr/>
        </p:nvSpPr>
        <p:spPr>
          <a:xfrm>
            <a:off x="7939658" y="6120447"/>
            <a:ext cx="1469606" cy="179952"/>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dirty="0">
                <a:latin typeface="SamsungOne 400" panose="020B0503030303020204" pitchFamily="34" charset="0"/>
                <a:ea typeface="SamsungOne 400" panose="020B0503030303020204" pitchFamily="34" charset="0"/>
              </a:rPr>
              <a:t>Cognex’s brochure</a:t>
            </a:r>
          </a:p>
        </p:txBody>
      </p:sp>
      <p:grpSp>
        <p:nvGrpSpPr>
          <p:cNvPr id="47" name="그룹 46">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48" name="직사각형 47">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2.3. Computer Vision &amp; Machine Vision</a:t>
              </a:r>
              <a:r>
                <a:rPr lang="en-US" altLang="ko-KR" dirty="0">
                  <a:solidFill>
                    <a:schemeClr val="bg1"/>
                  </a:solidFill>
                  <a:latin typeface="SamsungOne 400" panose="020B0503030303020204" pitchFamily="34" charset="0"/>
                </a:rPr>
                <a:t> </a:t>
              </a:r>
            </a:p>
          </p:txBody>
        </p:sp>
        <p:sp>
          <p:nvSpPr>
            <p:cNvPr id="49" name="직사각형 4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11" name="그룹 10">
            <a:extLst>
              <a:ext uri="{FF2B5EF4-FFF2-40B4-BE49-F238E27FC236}">
                <a16:creationId xmlns:a16="http://schemas.microsoft.com/office/drawing/2014/main" xmlns="" id="{73ABC729-D4CB-418E-B047-B2473384481D}"/>
              </a:ext>
            </a:extLst>
          </p:cNvPr>
          <p:cNvGrpSpPr/>
          <p:nvPr/>
        </p:nvGrpSpPr>
        <p:grpSpPr>
          <a:xfrm>
            <a:off x="1283989" y="4005064"/>
            <a:ext cx="7337004" cy="2062144"/>
            <a:chOff x="1293137" y="3860208"/>
            <a:chExt cx="7337004" cy="2062144"/>
          </a:xfrm>
        </p:grpSpPr>
        <p:sp>
          <p:nvSpPr>
            <p:cNvPr id="30" name="직사각형 29"/>
            <p:cNvSpPr/>
            <p:nvPr/>
          </p:nvSpPr>
          <p:spPr>
            <a:xfrm>
              <a:off x="1293137" y="3860208"/>
              <a:ext cx="7337004" cy="206214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7" name="Picture 4" descr="Cognex’s brochure 2"/>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9737" b="89474" l="45802" r="93257">
                          <a14:foregroundMark x1="46183" y1="11053" x2="48473" y2="34474"/>
                          <a14:foregroundMark x1="59160" y1="60526" x2="59542" y2="61579"/>
                          <a14:foregroundMark x1="63486" y1="70000" x2="51908" y2="75526"/>
                          <a14:foregroundMark x1="51908" y1="75526" x2="51018" y2="71842"/>
                          <a14:foregroundMark x1="65267" y1="58421" x2="50763" y2="57895"/>
                          <a14:foregroundMark x1="46692" y1="56053" x2="46819" y2="80000"/>
                          <a14:foregroundMark x1="47455" y1="88947" x2="64249" y2="88421"/>
                          <a14:foregroundMark x1="64249" y1="88421" x2="64631" y2="88421"/>
                          <a14:foregroundMark x1="49364" y1="43158" x2="63868" y2="43684"/>
                          <a14:foregroundMark x1="63868" y1="43684" x2="64631" y2="43421"/>
                          <a14:foregroundMark x1="47583" y1="13947" x2="64504" y2="13421"/>
                          <a14:foregroundMark x1="66158" y1="11579" x2="67430" y2="24737"/>
                          <a14:foregroundMark x1="48601" y1="19474" x2="64377" y2="19474"/>
                          <a14:foregroundMark x1="48855" y1="32895" x2="64122" y2="32895"/>
                          <a14:foregroundMark x1="52290" y1="23158" x2="64504" y2="27368"/>
                          <a14:foregroundMark x1="50763" y1="29211" x2="52163" y2="30789"/>
                          <a14:foregroundMark x1="65267" y1="26053" x2="66031" y2="39737"/>
                          <a14:foregroundMark x1="72137" y1="11053" x2="74300" y2="35789"/>
                          <a14:foregroundMark x1="74300" y1="35789" x2="73919" y2="42105"/>
                          <a14:foregroundMark x1="72774" y1="11316" x2="87150" y2="11053"/>
                          <a14:foregroundMark x1="87150" y1="11053" x2="92748" y2="11053"/>
                          <a14:foregroundMark x1="93639" y1="12368" x2="93511" y2="40789"/>
                          <a14:foregroundMark x1="93511" y1="40789" x2="81043" y2="42632"/>
                          <a14:foregroundMark x1="81043" y1="42632" x2="72901" y2="33684"/>
                          <a14:foregroundMark x1="46438" y1="15263" x2="46819" y2="28684"/>
                          <a14:foregroundMark x1="45929" y1="15526" x2="46438" y2="27895"/>
                          <a14:foregroundMark x1="51527" y1="65000" x2="56743" y2="74474"/>
                          <a14:foregroundMark x1="45802" y1="10526" x2="46183" y2="46053"/>
                          <a14:foregroundMark x1="46310" y1="10263" x2="59160" y2="10526"/>
                          <a14:foregroundMark x1="59160" y1="10526" x2="68575" y2="9737"/>
                          <a14:foregroundMark x1="68193" y1="54474" x2="68321" y2="89474"/>
                          <a14:foregroundMark x1="71756" y1="54737" x2="72519" y2="88158"/>
                          <a14:foregroundMark x1="51018" y1="23684" x2="49873" y2="33421"/>
                        </a14:backgroundRemoval>
                      </a14:imgEffect>
                    </a14:imgLayer>
                  </a14:imgProps>
                </a:ext>
                <a:ext uri="{28A0092B-C50C-407E-A947-70E740481C1C}">
                  <a14:useLocalDpi xmlns:a14="http://schemas.microsoft.com/office/drawing/2010/main" val="0"/>
                </a:ext>
              </a:extLst>
            </a:blip>
            <a:srcRect l="42240" t="7724" r="3689" b="6123"/>
            <a:stretch/>
          </p:blipFill>
          <p:spPr bwMode="auto">
            <a:xfrm>
              <a:off x="5601322" y="4171587"/>
              <a:ext cx="2155476" cy="1660392"/>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15">
              <a:extLst>
                <a:ext uri="{FF2B5EF4-FFF2-40B4-BE49-F238E27FC236}">
                  <a16:creationId xmlns:a16="http://schemas.microsoft.com/office/drawing/2014/main" xmlns="" id="{4657D835-37B5-4BD0-8B8D-F13A15387902}"/>
                </a:ext>
              </a:extLst>
            </p:cNvPr>
            <p:cNvSpPr/>
            <p:nvPr/>
          </p:nvSpPr>
          <p:spPr>
            <a:xfrm>
              <a:off x="6023747" y="3926706"/>
              <a:ext cx="1310626" cy="230832"/>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500" b="1" dirty="0">
                  <a:solidFill>
                    <a:srgbClr val="1429A0"/>
                  </a:solidFill>
                  <a:latin typeface="SamsungOne 400" pitchFamily="34" charset="0"/>
                  <a:ea typeface="SamsungOne 700" panose="020B0803030303020204" pitchFamily="34" charset="0"/>
                </a:rPr>
                <a:t>WEAVING</a:t>
              </a:r>
              <a:endParaRPr lang="ko-KR" altLang="en-US" sz="1500" b="1" dirty="0">
                <a:solidFill>
                  <a:srgbClr val="1429A0"/>
                </a:solidFill>
                <a:latin typeface="SamsungOne 400" pitchFamily="34" charset="0"/>
                <a:ea typeface="SamsungOne 700" panose="020B0803030303020204" pitchFamily="34" charset="0"/>
              </a:endParaRPr>
            </a:p>
          </p:txBody>
        </p:sp>
        <p:grpSp>
          <p:nvGrpSpPr>
            <p:cNvPr id="10" name="그룹 9">
              <a:extLst>
                <a:ext uri="{FF2B5EF4-FFF2-40B4-BE49-F238E27FC236}">
                  <a16:creationId xmlns:a16="http://schemas.microsoft.com/office/drawing/2014/main" xmlns="" id="{27566CD3-E8BE-4059-AA59-ACC9FEBCF2D2}"/>
                </a:ext>
              </a:extLst>
            </p:cNvPr>
            <p:cNvGrpSpPr/>
            <p:nvPr/>
          </p:nvGrpSpPr>
          <p:grpSpPr>
            <a:xfrm>
              <a:off x="1536027" y="3926706"/>
              <a:ext cx="2970287" cy="1790883"/>
              <a:chOff x="1206996" y="3926706"/>
              <a:chExt cx="2970287" cy="1790883"/>
            </a:xfrm>
          </p:grpSpPr>
          <p:pic>
            <p:nvPicPr>
              <p:cNvPr id="36" name="Picture 2" descr="Cognex’s brochure 3"/>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7978" b="92978" l="42188" r="94824">
                            <a14:foregroundMark x1="42188" y1="37921" x2="59570" y2="67978"/>
                            <a14:foregroundMark x1="92578" y1="47753" x2="89746" y2="69101"/>
                            <a14:foregroundMark x1="77441" y1="92978" x2="80859" y2="93258"/>
                            <a14:foregroundMark x1="94824" y1="61517" x2="94629" y2="65449"/>
                            <a14:foregroundMark x1="60352" y1="32584" x2="60840" y2="32584"/>
                            <a14:foregroundMark x1="62988" y1="32584" x2="53516" y2="32865"/>
                          </a14:backgroundRemoval>
                        </a14:imgEffect>
                      </a14:imgLayer>
                    </a14:imgProps>
                  </a:ext>
                  <a:ext uri="{28A0092B-C50C-407E-A947-70E740481C1C}">
                    <a14:useLocalDpi xmlns:a14="http://schemas.microsoft.com/office/drawing/2010/main" val="0"/>
                  </a:ext>
                </a:extLst>
              </a:blip>
              <a:srcRect l="38670" t="9649" r="3097"/>
              <a:stretch/>
            </p:blipFill>
            <p:spPr bwMode="auto">
              <a:xfrm>
                <a:off x="1206996" y="4115420"/>
                <a:ext cx="2970287" cy="1602169"/>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15">
                <a:extLst>
                  <a:ext uri="{FF2B5EF4-FFF2-40B4-BE49-F238E27FC236}">
                    <a16:creationId xmlns:a16="http://schemas.microsoft.com/office/drawing/2014/main" xmlns="" id="{4657D835-37B5-4BD0-8B8D-F13A15387902}"/>
                  </a:ext>
                </a:extLst>
              </p:cNvPr>
              <p:cNvSpPr/>
              <p:nvPr/>
            </p:nvSpPr>
            <p:spPr>
              <a:xfrm>
                <a:off x="2041497" y="3926706"/>
                <a:ext cx="1310626" cy="230832"/>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500" b="1" dirty="0">
                    <a:solidFill>
                      <a:srgbClr val="1429A0"/>
                    </a:solidFill>
                    <a:latin typeface="SamsungOne 400" pitchFamily="34" charset="0"/>
                    <a:ea typeface="SamsungOne 700" panose="020B0803030303020204" pitchFamily="34" charset="0"/>
                  </a:rPr>
                  <a:t>PRINTING</a:t>
                </a:r>
                <a:endParaRPr lang="ko-KR" altLang="en-US" sz="1500" b="1" dirty="0">
                  <a:solidFill>
                    <a:srgbClr val="1429A0"/>
                  </a:solidFill>
                  <a:latin typeface="SamsungOne 400" pitchFamily="34" charset="0"/>
                  <a:ea typeface="SamsungOne 700" panose="020B0803030303020204" pitchFamily="34" charset="0"/>
                </a:endParaRPr>
              </a:p>
            </p:txBody>
          </p:sp>
          <p:grpSp>
            <p:nvGrpSpPr>
              <p:cNvPr id="9" name="그룹 8">
                <a:extLst>
                  <a:ext uri="{FF2B5EF4-FFF2-40B4-BE49-F238E27FC236}">
                    <a16:creationId xmlns:a16="http://schemas.microsoft.com/office/drawing/2014/main" xmlns="" id="{7DC2E6DE-F55E-4E74-9756-D7335722CB88}"/>
                  </a:ext>
                </a:extLst>
              </p:cNvPr>
              <p:cNvGrpSpPr/>
              <p:nvPr/>
            </p:nvGrpSpPr>
            <p:grpSpPr>
              <a:xfrm>
                <a:off x="1351012" y="4242296"/>
                <a:ext cx="2755330" cy="1440000"/>
                <a:chOff x="1351012" y="4242296"/>
                <a:chExt cx="2755330" cy="1440000"/>
              </a:xfrm>
            </p:grpSpPr>
            <p:sp>
              <p:nvSpPr>
                <p:cNvPr id="3" name="타원 2">
                  <a:extLst>
                    <a:ext uri="{FF2B5EF4-FFF2-40B4-BE49-F238E27FC236}">
                      <a16:creationId xmlns:a16="http://schemas.microsoft.com/office/drawing/2014/main" xmlns="" id="{943E215B-4076-40B3-830B-9DCCF04FE008}"/>
                    </a:ext>
                  </a:extLst>
                </p:cNvPr>
                <p:cNvSpPr/>
                <p:nvPr/>
              </p:nvSpPr>
              <p:spPr>
                <a:xfrm>
                  <a:off x="2666342" y="4242296"/>
                  <a:ext cx="1440000" cy="1440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extLst>
                    <a:ext uri="{FF2B5EF4-FFF2-40B4-BE49-F238E27FC236}">
                      <a16:creationId xmlns:a16="http://schemas.microsoft.com/office/drawing/2014/main" xmlns="" id="{437670AD-5C09-4657-8398-AFDBEC31667B}"/>
                    </a:ext>
                  </a:extLst>
                </p:cNvPr>
                <p:cNvSpPr/>
                <p:nvPr/>
              </p:nvSpPr>
              <p:spPr>
                <a:xfrm>
                  <a:off x="1351012" y="4521200"/>
                  <a:ext cx="1095008" cy="876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cxnSp>
              <p:nvCxnSpPr>
                <p:cNvPr id="6" name="직선 연결선 5">
                  <a:extLst>
                    <a:ext uri="{FF2B5EF4-FFF2-40B4-BE49-F238E27FC236}">
                      <a16:creationId xmlns:a16="http://schemas.microsoft.com/office/drawing/2014/main" xmlns="" id="{150610EF-42AF-445F-80E7-AD36EBDE7B09}"/>
                    </a:ext>
                  </a:extLst>
                </p:cNvPr>
                <p:cNvCxnSpPr/>
                <p:nvPr/>
              </p:nvCxnSpPr>
              <p:spPr>
                <a:xfrm flipV="1">
                  <a:off x="2446020" y="4287520"/>
                  <a:ext cx="690880" cy="2336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xmlns="" id="{9FB801AD-5672-4548-A337-22C69D5F0805}"/>
                    </a:ext>
                  </a:extLst>
                </p:cNvPr>
                <p:cNvCxnSpPr/>
                <p:nvPr/>
              </p:nvCxnSpPr>
              <p:spPr>
                <a:xfrm>
                  <a:off x="2446020" y="5397500"/>
                  <a:ext cx="739140" cy="25654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grpSp>
      <p:sp>
        <p:nvSpPr>
          <p:cNvPr id="21" name="직사각형 20">
            <a:extLst>
              <a:ext uri="{FF2B5EF4-FFF2-40B4-BE49-F238E27FC236}">
                <a16:creationId xmlns:a16="http://schemas.microsoft.com/office/drawing/2014/main" xmlns="" id="{4C065641-3666-4F94-9243-1B1A99D79ED7}"/>
              </a:ext>
            </a:extLst>
          </p:cNvPr>
          <p:cNvSpPr/>
          <p:nvPr/>
        </p:nvSpPr>
        <p:spPr>
          <a:xfrm>
            <a:off x="558924" y="1879047"/>
            <a:ext cx="8909076" cy="18928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8"/>
              </a:buBlip>
              <a:defRPr/>
            </a:pPr>
            <a:r>
              <a:rPr lang="en-US" altLang="ko-KR" sz="1400" dirty="0" err="1">
                <a:solidFill>
                  <a:schemeClr val="tx1"/>
                </a:solidFill>
                <a:latin typeface="SamsungOne 400" panose="020B0503030303020204" pitchFamily="34" charset="0"/>
                <a:ea typeface="SamsungOne 400" panose="020B0503030303020204" pitchFamily="34" charset="0"/>
              </a:rPr>
              <a:t>Cognex</a:t>
            </a:r>
            <a:r>
              <a:rPr lang="en-US" altLang="ko-KR" sz="1400" dirty="0">
                <a:solidFill>
                  <a:schemeClr val="tx1"/>
                </a:solidFill>
                <a:latin typeface="SamsungOne 400" panose="020B0503030303020204" pitchFamily="34" charset="0"/>
                <a:ea typeface="SamsungOne 400" panose="020B0503030303020204" pitchFamily="34" charset="0"/>
              </a:rPr>
              <a:t> is a machine vision systems, software, and sensor manufacturer. It has launched Vision Pro </a:t>
            </a:r>
            <a:r>
              <a:rPr lang="en-US" altLang="ko-KR" sz="1400" dirty="0" err="1">
                <a:solidFill>
                  <a:schemeClr val="tx1"/>
                </a:solidFill>
                <a:latin typeface="SamsungOne 400" panose="020B0503030303020204" pitchFamily="34" charset="0"/>
                <a:ea typeface="SamsungOne 400" panose="020B0503030303020204" pitchFamily="34" charset="0"/>
              </a:rPr>
              <a:t>ViDi</a:t>
            </a:r>
            <a:r>
              <a:rPr lang="en-US" altLang="ko-KR" sz="1400" dirty="0">
                <a:solidFill>
                  <a:schemeClr val="tx1"/>
                </a:solidFill>
                <a:latin typeface="SamsungOne 400" panose="020B0503030303020204" pitchFamily="34" charset="0"/>
                <a:ea typeface="SamsungOne 400" panose="020B0503030303020204" pitchFamily="34" charset="0"/>
              </a:rPr>
              <a:t>, a deep learning-based image analysis software optimized for factory automation.</a:t>
            </a:r>
            <a:r>
              <a:rPr lang="ko-KR" altLang="en-US" sz="1400" dirty="0">
                <a:solidFill>
                  <a:schemeClr val="tx1"/>
                </a:solidFill>
                <a:latin typeface="SamsungOne 400" panose="020B0503030303020204" pitchFamily="34" charset="0"/>
                <a:ea typeface="SamsungOne 400" panose="020B0503030303020204" pitchFamily="34" charset="0"/>
              </a:rPr>
              <a:t> </a:t>
            </a:r>
            <a:endParaRPr lang="en-US" altLang="ko-KR" sz="1400" dirty="0">
              <a:solidFill>
                <a:schemeClr val="tx1"/>
              </a:solidFill>
              <a:latin typeface="SamsungOne 400" panose="020B0503030303020204" pitchFamily="34" charset="0"/>
              <a:ea typeface="SamsungOne 400" panose="020B0503030303020204" pitchFamily="34" charset="0"/>
            </a:endParaRPr>
          </a:p>
          <a:p>
            <a:pPr marL="115888" indent="-115888">
              <a:spcAft>
                <a:spcPts val="1000"/>
              </a:spcAft>
              <a:buClr>
                <a:srgbClr val="A5A5A5"/>
              </a:buClr>
              <a:buSzPct val="120000"/>
              <a:buBlip>
                <a:blip r:embed="rId8"/>
              </a:buBlip>
              <a:defRPr/>
            </a:pPr>
            <a:r>
              <a:rPr lang="en-US" altLang="ko-KR" sz="1400" dirty="0" err="1">
                <a:solidFill>
                  <a:schemeClr val="tx1"/>
                </a:solidFill>
                <a:latin typeface="SamsungOne 400" panose="020B0503030303020204" pitchFamily="34" charset="0"/>
                <a:ea typeface="SamsungOne 400" panose="020B0503030303020204" pitchFamily="34" charset="0"/>
              </a:rPr>
              <a:t>VisionPro</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ViDi</a:t>
            </a:r>
            <a:r>
              <a:rPr lang="en-US" altLang="ko-KR" sz="1400" dirty="0">
                <a:solidFill>
                  <a:schemeClr val="tx1"/>
                </a:solidFill>
                <a:latin typeface="SamsungOne 400" panose="020B0503030303020204" pitchFamily="34" charset="0"/>
                <a:ea typeface="SamsungOne 400" panose="020B0503030303020204" pitchFamily="34" charset="0"/>
              </a:rPr>
              <a:t> can solve defect detection, texture and material classification, assembly inspection, and text deciphering, which are difficult to program with rule-based algorithms.</a:t>
            </a:r>
          </a:p>
          <a:p>
            <a:pPr marL="115888" indent="-115888">
              <a:spcAft>
                <a:spcPts val="1000"/>
              </a:spcAft>
              <a:buClr>
                <a:srgbClr val="A5A5A5"/>
              </a:buClr>
              <a:buSzPct val="120000"/>
              <a:buBlip>
                <a:blip r:embed="rId8"/>
              </a:buBlip>
              <a:defRPr/>
            </a:pPr>
            <a:r>
              <a:rPr lang="en-US" altLang="ko-KR" sz="1400" dirty="0">
                <a:solidFill>
                  <a:schemeClr val="tx1"/>
                </a:solidFill>
                <a:latin typeface="SamsungOne 400" panose="020B0503030303020204" pitchFamily="34" charset="0"/>
                <a:ea typeface="SamsungOne 400" panose="020B0503030303020204" pitchFamily="34" charset="0"/>
              </a:rPr>
              <a:t>Since it is used for the special purpose of analyzing industrial images, only a few hundred images are required, and the training and verification time is short. The computing costs are also low. </a:t>
            </a:r>
          </a:p>
          <a:p>
            <a:pPr marL="115888" indent="-115888">
              <a:spcAft>
                <a:spcPts val="1000"/>
              </a:spcAft>
              <a:buClr>
                <a:srgbClr val="A5A5A5"/>
              </a:buClr>
              <a:buSzPct val="120000"/>
              <a:buBlip>
                <a:blip r:embed="rId8"/>
              </a:buBlip>
              <a:defRPr/>
            </a:pPr>
            <a:r>
              <a:rPr lang="en-US" altLang="ko-KR" sz="1400" dirty="0">
                <a:solidFill>
                  <a:schemeClr val="tx1"/>
                </a:solidFill>
                <a:latin typeface="SamsungOne 400" panose="020B0503030303020204" pitchFamily="34" charset="0"/>
                <a:ea typeface="SamsungOne 400" panose="020B0503030303020204" pitchFamily="34" charset="0"/>
              </a:rPr>
              <a:t>It was targeted for non-expert use in the visual field and developed according to actual factory conditions.</a:t>
            </a:r>
          </a:p>
        </p:txBody>
      </p:sp>
      <p:sp>
        <p:nvSpPr>
          <p:cNvPr id="22" name="직사각형 21">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dirty="0" err="1">
                <a:solidFill>
                  <a:schemeClr val="tx1">
                    <a:lumMod val="95000"/>
                    <a:lumOff val="5000"/>
                  </a:schemeClr>
                </a:solidFill>
                <a:latin typeface="Samsung Sharp Sans" pitchFamily="2" charset="0"/>
                <a:ea typeface="Samsung Sharp Sans" pitchFamily="2" charset="0"/>
                <a:cs typeface="Samsung Sharp Sans" pitchFamily="2" charset="0"/>
              </a:rPr>
              <a:t>Cognex</a:t>
            </a: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 – </a:t>
            </a:r>
            <a:r>
              <a:rPr lang="en-US" altLang="ko-KR" sz="2400" dirty="0" err="1">
                <a:solidFill>
                  <a:schemeClr val="tx1">
                    <a:lumMod val="95000"/>
                    <a:lumOff val="5000"/>
                  </a:schemeClr>
                </a:solidFill>
                <a:latin typeface="Samsung Sharp Sans" pitchFamily="2" charset="0"/>
                <a:ea typeface="Samsung Sharp Sans" pitchFamily="2" charset="0"/>
                <a:cs typeface="Samsung Sharp Sans" pitchFamily="2" charset="0"/>
              </a:rPr>
              <a:t>VisionPro</a:t>
            </a: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 </a:t>
            </a:r>
            <a:r>
              <a:rPr lang="en-US" altLang="ko-KR" sz="2400" dirty="0" err="1">
                <a:solidFill>
                  <a:schemeClr val="tx1">
                    <a:lumMod val="95000"/>
                    <a:lumOff val="5000"/>
                  </a:schemeClr>
                </a:solidFill>
                <a:latin typeface="Samsung Sharp Sans" pitchFamily="2" charset="0"/>
                <a:ea typeface="Samsung Sharp Sans" pitchFamily="2" charset="0"/>
                <a:cs typeface="Samsung Sharp Sans" pitchFamily="2" charset="0"/>
              </a:rPr>
              <a:t>ViDi</a:t>
            </a:r>
            <a:endPar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Tree>
    <p:custDataLst>
      <p:tags r:id="rId1"/>
    </p:custDataLst>
    <p:extLst>
      <p:ext uri="{BB962C8B-B14F-4D97-AF65-F5344CB8AC3E}">
        <p14:creationId xmlns:p14="http://schemas.microsoft.com/office/powerpoint/2010/main" val="11956662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xmlns="" id="{81632690-78E6-49BE-BADC-689A97515C83}"/>
              </a:ext>
            </a:extLst>
          </p:cNvPr>
          <p:cNvGrpSpPr/>
          <p:nvPr/>
        </p:nvGrpSpPr>
        <p:grpSpPr>
          <a:xfrm>
            <a:off x="5554151" y="3861048"/>
            <a:ext cx="3913849" cy="2270032"/>
            <a:chOff x="5623793" y="4113076"/>
            <a:chExt cx="3600400" cy="2088232"/>
          </a:xfrm>
        </p:grpSpPr>
        <p:sp>
          <p:nvSpPr>
            <p:cNvPr id="17" name="모서리가 둥근 직사각형 4">
              <a:extLst>
                <a:ext uri="{FF2B5EF4-FFF2-40B4-BE49-F238E27FC236}">
                  <a16:creationId xmlns:a16="http://schemas.microsoft.com/office/drawing/2014/main" xmlns="" id="{C3569CBD-5212-483A-A582-6794A42BDB63}"/>
                </a:ext>
              </a:extLst>
            </p:cNvPr>
            <p:cNvSpPr/>
            <p:nvPr/>
          </p:nvSpPr>
          <p:spPr>
            <a:xfrm>
              <a:off x="5623793" y="4113076"/>
              <a:ext cx="3600400" cy="208823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8" name="Picture 2" descr="C:\Users\USER\Downloads\supermarket-665049_192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95803" y="4183284"/>
              <a:ext cx="3456382" cy="1947816"/>
            </a:xfrm>
            <a:prstGeom prst="rect">
              <a:avLst/>
            </a:prstGeom>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grpSp>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2.3. Computer Vision &amp; Machine Vision</a:t>
              </a:r>
              <a:r>
                <a:rPr lang="en-US" altLang="ko-KR" dirty="0">
                  <a:solidFill>
                    <a:schemeClr val="bg1"/>
                  </a:solidFill>
                  <a:latin typeface="SamsungOne 400" panose="020B0503030303020204" pitchFamily="34" charset="0"/>
                </a:rPr>
                <a:t> </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0" name="직사각형 9">
            <a:extLst>
              <a:ext uri="{FF2B5EF4-FFF2-40B4-BE49-F238E27FC236}">
                <a16:creationId xmlns:a16="http://schemas.microsoft.com/office/drawing/2014/main" xmlns="" id="{4C065641-3666-4F94-9243-1B1A99D79ED7}"/>
              </a:ext>
            </a:extLst>
          </p:cNvPr>
          <p:cNvSpPr/>
          <p:nvPr/>
        </p:nvSpPr>
        <p:spPr>
          <a:xfrm>
            <a:off x="558924" y="1879047"/>
            <a:ext cx="8909076" cy="37856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Focal is an AI and computer vision-based stock detection systems service. </a:t>
            </a:r>
          </a:p>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Small and inexpensive cameras are installed in each store passage, and photos are taken once every 30 minutes.</a:t>
            </a:r>
          </a:p>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They detect and recognize out-of-stock products in the image and provide a chart to the employees.</a:t>
            </a:r>
            <a:r>
              <a:rPr lang="ko-KR" altLang="en-US" sz="1400" dirty="0">
                <a:solidFill>
                  <a:schemeClr val="tx1"/>
                </a:solidFill>
                <a:latin typeface="SamsungOne 400" panose="020B0503030303020204" pitchFamily="34" charset="0"/>
                <a:ea typeface="SamsungOne 400" panose="020B0503030303020204" pitchFamily="34" charset="0"/>
              </a:rPr>
              <a:t> </a:t>
            </a:r>
            <a:endParaRPr lang="en-US" altLang="ko-KR" sz="1400" dirty="0">
              <a:solidFill>
                <a:schemeClr val="tx1"/>
              </a:solidFill>
              <a:latin typeface="SamsungOne 400" panose="020B0503030303020204" pitchFamily="34" charset="0"/>
              <a:ea typeface="SamsungOne 400" panose="020B0503030303020204" pitchFamily="34" charset="0"/>
            </a:endParaRPr>
          </a:p>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It claims that it takes about four hours daily for human employees to recognize out-of-stock products.</a:t>
            </a:r>
          </a:p>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As labor costs increase, the number of unmanned retail stores is growing. Still, the reality is that checking and replenishing inventory has become slower as manpower decreases.</a:t>
            </a:r>
          </a:p>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Furthermore, instead of a barcode scan, items can be scanned </a:t>
            </a:r>
            <a:br>
              <a:rPr lang="en-US" altLang="ko-KR" sz="1400" dirty="0">
                <a:solidFill>
                  <a:schemeClr val="tx1"/>
                </a:solidFill>
                <a:latin typeface="SamsungOne 400" panose="020B0503030303020204" pitchFamily="34" charset="0"/>
                <a:ea typeface="SamsungOne 400" panose="020B0503030303020204" pitchFamily="34" charset="0"/>
              </a:rPr>
            </a:br>
            <a:r>
              <a:rPr lang="en-US" altLang="ko-KR" sz="1400" dirty="0">
                <a:solidFill>
                  <a:schemeClr val="tx1"/>
                </a:solidFill>
                <a:latin typeface="SamsungOne 400" panose="020B0503030303020204" pitchFamily="34" charset="0"/>
                <a:ea typeface="SamsungOne 400" panose="020B0503030303020204" pitchFamily="34" charset="0"/>
              </a:rPr>
              <a:t>and calculated with a local camera on the conveyor belt when </a:t>
            </a:r>
            <a:br>
              <a:rPr lang="en-US" altLang="ko-KR" sz="1400" dirty="0">
                <a:solidFill>
                  <a:schemeClr val="tx1"/>
                </a:solidFill>
                <a:latin typeface="SamsungOne 400" panose="020B0503030303020204" pitchFamily="34" charset="0"/>
                <a:ea typeface="SamsungOne 400" panose="020B0503030303020204" pitchFamily="34" charset="0"/>
              </a:rPr>
            </a:br>
            <a:r>
              <a:rPr lang="en-US" altLang="ko-KR" sz="1400" dirty="0">
                <a:solidFill>
                  <a:schemeClr val="tx1"/>
                </a:solidFill>
                <a:latin typeface="SamsungOne 400" panose="020B0503030303020204" pitchFamily="34" charset="0"/>
                <a:ea typeface="SamsungOne 400" panose="020B0503030303020204" pitchFamily="34" charset="0"/>
              </a:rPr>
              <a:t>checking out. Transaction time can be reduced by 60% when </a:t>
            </a:r>
            <a:br>
              <a:rPr lang="en-US" altLang="ko-KR" sz="1400" dirty="0">
                <a:solidFill>
                  <a:schemeClr val="tx1"/>
                </a:solidFill>
                <a:latin typeface="SamsungOne 400" panose="020B0503030303020204" pitchFamily="34" charset="0"/>
                <a:ea typeface="SamsungOne 400" panose="020B0503030303020204" pitchFamily="34" charset="0"/>
              </a:rPr>
            </a:br>
            <a:r>
              <a:rPr lang="en-US" altLang="ko-KR" sz="1400" dirty="0">
                <a:solidFill>
                  <a:schemeClr val="tx1"/>
                </a:solidFill>
                <a:latin typeface="SamsungOne 400" panose="020B0503030303020204" pitchFamily="34" charset="0"/>
                <a:ea typeface="SamsungOne 400" panose="020B0503030303020204" pitchFamily="34" charset="0"/>
              </a:rPr>
              <a:t>employees focus on packaging.</a:t>
            </a:r>
          </a:p>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By providing a comparative analysis of the inventory status</a:t>
            </a:r>
            <a:br>
              <a:rPr lang="en-US" altLang="ko-KR" sz="1400" dirty="0">
                <a:solidFill>
                  <a:schemeClr val="tx1"/>
                </a:solidFill>
                <a:latin typeface="SamsungOne 400" panose="020B0503030303020204" pitchFamily="34" charset="0"/>
                <a:ea typeface="SamsungOne 400" panose="020B0503030303020204" pitchFamily="34" charset="0"/>
              </a:rPr>
            </a:br>
            <a:r>
              <a:rPr lang="en-US" altLang="ko-KR" sz="1400" dirty="0">
                <a:solidFill>
                  <a:schemeClr val="tx1"/>
                </a:solidFill>
                <a:latin typeface="SamsungOne 400" panose="020B0503030303020204" pitchFamily="34" charset="0"/>
                <a:ea typeface="SamsungOne 400" panose="020B0503030303020204" pitchFamily="34" charset="0"/>
              </a:rPr>
              <a:t>of sold-out products and competitive products by the hour </a:t>
            </a:r>
            <a:br>
              <a:rPr lang="en-US" altLang="ko-KR" sz="1400" dirty="0">
                <a:solidFill>
                  <a:schemeClr val="tx1"/>
                </a:solidFill>
                <a:latin typeface="SamsungOne 400" panose="020B0503030303020204" pitchFamily="34" charset="0"/>
                <a:ea typeface="SamsungOne 400" panose="020B0503030303020204" pitchFamily="34" charset="0"/>
              </a:rPr>
            </a:br>
            <a:r>
              <a:rPr lang="en-US" altLang="ko-KR" sz="1400" dirty="0">
                <a:solidFill>
                  <a:schemeClr val="tx1"/>
                </a:solidFill>
                <a:latin typeface="SamsungOne 400" panose="020B0503030303020204" pitchFamily="34" charset="0"/>
                <a:ea typeface="SamsungOne 400" panose="020B0503030303020204" pitchFamily="34" charset="0"/>
              </a:rPr>
              <a:t>in the form of a chart, we can obtain insights into the store </a:t>
            </a:r>
            <a:br>
              <a:rPr lang="en-US" altLang="ko-KR" sz="1400" dirty="0">
                <a:solidFill>
                  <a:schemeClr val="tx1"/>
                </a:solidFill>
                <a:latin typeface="SamsungOne 400" panose="020B0503030303020204" pitchFamily="34" charset="0"/>
                <a:ea typeface="SamsungOne 400" panose="020B0503030303020204" pitchFamily="34" charset="0"/>
              </a:rPr>
            </a:br>
            <a:r>
              <a:rPr lang="en-US" altLang="ko-KR" sz="1400" dirty="0">
                <a:solidFill>
                  <a:schemeClr val="tx1"/>
                </a:solidFill>
                <a:latin typeface="SamsungOne 400" panose="020B0503030303020204" pitchFamily="34" charset="0"/>
                <a:ea typeface="SamsungOne 400" panose="020B0503030303020204" pitchFamily="34" charset="0"/>
              </a:rPr>
              <a:t>operation.</a:t>
            </a:r>
          </a:p>
        </p:txBody>
      </p:sp>
      <p:sp>
        <p:nvSpPr>
          <p:cNvPr id="11" name="직사각형 10">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Focal</a:t>
            </a:r>
          </a:p>
        </p:txBody>
      </p:sp>
    </p:spTree>
    <p:custDataLst>
      <p:tags r:id="rId1"/>
    </p:custDataLst>
    <p:extLst>
      <p:ext uri="{BB962C8B-B14F-4D97-AF65-F5344CB8AC3E}">
        <p14:creationId xmlns:p14="http://schemas.microsoft.com/office/powerpoint/2010/main" val="29226734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Applications of Artificial Intelligence</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31" name="직사각형 30">
            <a:extLst>
              <a:ext uri="{FF2B5EF4-FFF2-40B4-BE49-F238E27FC236}">
                <a16:creationId xmlns:a16="http://schemas.microsoft.com/office/drawing/2014/main" xmlns="" id="{821E174A-5E31-4F7F-AAAC-F840A5BAA3EA}"/>
              </a:ext>
            </a:extLst>
          </p:cNvPr>
          <p:cNvSpPr/>
          <p:nvPr/>
        </p:nvSpPr>
        <p:spPr>
          <a:xfrm>
            <a:off x="1054111" y="3929021"/>
            <a:ext cx="8286680" cy="1588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1"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2.1. Applications of Artificial Intelligence</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2.2. Image Recognition</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2.3. Computer Vision &amp; Machine Vision</a:t>
            </a:r>
          </a:p>
          <a:p>
            <a:pPr marL="176213" indent="-176213" defTabSz="914400" fontAlgn="base" latinLnBrk="1">
              <a:spcBef>
                <a:spcPct val="0"/>
              </a:spcBef>
              <a:spcAft>
                <a:spcPts val="1000"/>
              </a:spcAft>
              <a:buSzPct val="120000"/>
              <a:buBlip>
                <a:blip r:embed="rId5"/>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2.4. Speech Intelligence</a:t>
            </a:r>
          </a:p>
        </p:txBody>
      </p:sp>
    </p:spTree>
    <p:custDataLst>
      <p:tags r:id="rId1"/>
    </p:custDataLst>
    <p:extLst>
      <p:ext uri="{BB962C8B-B14F-4D97-AF65-F5344CB8AC3E}">
        <p14:creationId xmlns:p14="http://schemas.microsoft.com/office/powerpoint/2010/main" val="10801704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그룹 58"/>
          <p:cNvGrpSpPr/>
          <p:nvPr/>
        </p:nvGrpSpPr>
        <p:grpSpPr>
          <a:xfrm>
            <a:off x="2426012" y="3993690"/>
            <a:ext cx="5052957" cy="2184656"/>
            <a:chOff x="4587140" y="2829159"/>
            <a:chExt cx="5052957" cy="2184656"/>
          </a:xfrm>
        </p:grpSpPr>
        <p:sp>
          <p:nvSpPr>
            <p:cNvPr id="60" name="Rectangle 28">
              <a:extLst>
                <a:ext uri="{FF2B5EF4-FFF2-40B4-BE49-F238E27FC236}">
                  <a16:creationId xmlns:a16="http://schemas.microsoft.com/office/drawing/2014/main" xmlns="" id="{4F4E20E6-B8A3-4650-9B99-7B35DD35F565}"/>
                </a:ext>
              </a:extLst>
            </p:cNvPr>
            <p:cNvSpPr/>
            <p:nvPr/>
          </p:nvSpPr>
          <p:spPr>
            <a:xfrm>
              <a:off x="4587140" y="3127803"/>
              <a:ext cx="1375840" cy="400110"/>
            </a:xfrm>
            <a:prstGeom prst="rect">
              <a:avLst/>
            </a:prstGeom>
          </p:spPr>
          <p:txBody>
            <a:bodyPr wrap="square" lIns="0" tIns="0" rIns="0" bIns="0" anchor="ctr">
              <a:spAutoFit/>
            </a:bodyPr>
            <a:lstStyle/>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Text</a:t>
              </a:r>
            </a:p>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classification</a:t>
              </a:r>
            </a:p>
          </p:txBody>
        </p:sp>
        <p:sp>
          <p:nvSpPr>
            <p:cNvPr id="61" name="Rectangle 28">
              <a:extLst>
                <a:ext uri="{FF2B5EF4-FFF2-40B4-BE49-F238E27FC236}">
                  <a16:creationId xmlns:a16="http://schemas.microsoft.com/office/drawing/2014/main" xmlns="" id="{4F4E20E6-B8A3-4650-9B99-7B35DD35F565}"/>
                </a:ext>
              </a:extLst>
            </p:cNvPr>
            <p:cNvSpPr/>
            <p:nvPr/>
          </p:nvSpPr>
          <p:spPr>
            <a:xfrm>
              <a:off x="4671545" y="4613705"/>
              <a:ext cx="1246923" cy="400110"/>
            </a:xfrm>
            <a:prstGeom prst="rect">
              <a:avLst/>
            </a:prstGeom>
          </p:spPr>
          <p:txBody>
            <a:bodyPr wrap="square" lIns="0" tIns="0" rIns="0" bIns="0" anchor="ctr">
              <a:spAutoFit/>
            </a:bodyPr>
            <a:lstStyle/>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Information</a:t>
              </a:r>
            </a:p>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retrieval</a:t>
              </a:r>
            </a:p>
          </p:txBody>
        </p:sp>
        <p:sp>
          <p:nvSpPr>
            <p:cNvPr id="62" name="Rectangle 28">
              <a:extLst>
                <a:ext uri="{FF2B5EF4-FFF2-40B4-BE49-F238E27FC236}">
                  <a16:creationId xmlns:a16="http://schemas.microsoft.com/office/drawing/2014/main" xmlns="" id="{4F4E20E6-B8A3-4650-9B99-7B35DD35F565}"/>
                </a:ext>
              </a:extLst>
            </p:cNvPr>
            <p:cNvSpPr/>
            <p:nvPr/>
          </p:nvSpPr>
          <p:spPr>
            <a:xfrm>
              <a:off x="8345045" y="4440779"/>
              <a:ext cx="1295052" cy="400110"/>
            </a:xfrm>
            <a:prstGeom prst="rect">
              <a:avLst/>
            </a:prstGeom>
          </p:spPr>
          <p:txBody>
            <a:bodyPr wrap="square" lIns="0" tIns="0" rIns="0" bIns="0" anchor="ctr">
              <a:spAutoFit/>
            </a:bodyPr>
            <a:lstStyle/>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Natural language</a:t>
              </a:r>
            </a:p>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understanding</a:t>
              </a:r>
            </a:p>
          </p:txBody>
        </p:sp>
        <p:sp>
          <p:nvSpPr>
            <p:cNvPr id="63" name="Rectangle 28">
              <a:extLst>
                <a:ext uri="{FF2B5EF4-FFF2-40B4-BE49-F238E27FC236}">
                  <a16:creationId xmlns:a16="http://schemas.microsoft.com/office/drawing/2014/main" xmlns="" id="{4F4E20E6-B8A3-4650-9B99-7B35DD35F565}"/>
                </a:ext>
              </a:extLst>
            </p:cNvPr>
            <p:cNvSpPr/>
            <p:nvPr/>
          </p:nvSpPr>
          <p:spPr>
            <a:xfrm>
              <a:off x="8199552" y="2829159"/>
              <a:ext cx="934180" cy="600164"/>
            </a:xfrm>
            <a:prstGeom prst="rect">
              <a:avLst/>
            </a:prstGeom>
          </p:spPr>
          <p:txBody>
            <a:bodyPr wrap="square" lIns="0" tIns="0" rIns="0" bIns="0" anchor="ctr">
              <a:spAutoFit/>
            </a:bodyPr>
            <a:lstStyle/>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Natural language</a:t>
              </a:r>
            </a:p>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generation</a:t>
              </a:r>
            </a:p>
          </p:txBody>
        </p:sp>
        <p:grpSp>
          <p:nvGrpSpPr>
            <p:cNvPr id="64" name="그룹 63"/>
            <p:cNvGrpSpPr/>
            <p:nvPr/>
          </p:nvGrpSpPr>
          <p:grpSpPr>
            <a:xfrm>
              <a:off x="5908378" y="3272235"/>
              <a:ext cx="634412" cy="323233"/>
              <a:chOff x="5879803" y="3272235"/>
              <a:chExt cx="634412" cy="323233"/>
            </a:xfrm>
          </p:grpSpPr>
          <p:cxnSp>
            <p:nvCxnSpPr>
              <p:cNvPr id="77" name="꺾인 연결선 76"/>
              <p:cNvCxnSpPr/>
              <p:nvPr/>
            </p:nvCxnSpPr>
            <p:spPr>
              <a:xfrm rot="10800000">
                <a:off x="5900744" y="3318334"/>
                <a:ext cx="613471" cy="277134"/>
              </a:xfrm>
              <a:prstGeom prst="bentConnector3">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9" name="타원 78"/>
              <p:cNvSpPr/>
              <p:nvPr/>
            </p:nvSpPr>
            <p:spPr>
              <a:xfrm>
                <a:off x="5879803" y="3272235"/>
                <a:ext cx="101897" cy="1018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latin typeface="SamsungOne 400" pitchFamily="34" charset="0"/>
                </a:endParaRPr>
              </a:p>
            </p:txBody>
          </p:sp>
        </p:grpSp>
        <p:grpSp>
          <p:nvGrpSpPr>
            <p:cNvPr id="65" name="그룹 64"/>
            <p:cNvGrpSpPr/>
            <p:nvPr/>
          </p:nvGrpSpPr>
          <p:grpSpPr>
            <a:xfrm flipV="1">
              <a:off x="5908378" y="4530843"/>
              <a:ext cx="634412" cy="323233"/>
              <a:chOff x="5879803" y="3272235"/>
              <a:chExt cx="634412" cy="323233"/>
            </a:xfrm>
          </p:grpSpPr>
          <p:cxnSp>
            <p:nvCxnSpPr>
              <p:cNvPr id="75" name="꺾인 연결선 74"/>
              <p:cNvCxnSpPr/>
              <p:nvPr/>
            </p:nvCxnSpPr>
            <p:spPr>
              <a:xfrm rot="10800000">
                <a:off x="5900744" y="3318334"/>
                <a:ext cx="613471" cy="277134"/>
              </a:xfrm>
              <a:prstGeom prst="bentConnector3">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6" name="타원 75"/>
              <p:cNvSpPr/>
              <p:nvPr/>
            </p:nvSpPr>
            <p:spPr>
              <a:xfrm>
                <a:off x="5879803" y="3272235"/>
                <a:ext cx="101897" cy="1018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latin typeface="SamsungOne 400" pitchFamily="34" charset="0"/>
                </a:endParaRPr>
              </a:p>
            </p:txBody>
          </p:sp>
        </p:grpSp>
        <p:grpSp>
          <p:nvGrpSpPr>
            <p:cNvPr id="66" name="그룹 65"/>
            <p:cNvGrpSpPr/>
            <p:nvPr/>
          </p:nvGrpSpPr>
          <p:grpSpPr>
            <a:xfrm flipH="1">
              <a:off x="7501342" y="3076825"/>
              <a:ext cx="634412" cy="323233"/>
              <a:chOff x="5879803" y="3272235"/>
              <a:chExt cx="634412" cy="323233"/>
            </a:xfrm>
          </p:grpSpPr>
          <p:cxnSp>
            <p:nvCxnSpPr>
              <p:cNvPr id="73" name="꺾인 연결선 72"/>
              <p:cNvCxnSpPr/>
              <p:nvPr/>
            </p:nvCxnSpPr>
            <p:spPr>
              <a:xfrm rot="10800000">
                <a:off x="5900744" y="3318334"/>
                <a:ext cx="613471" cy="277134"/>
              </a:xfrm>
              <a:prstGeom prst="bentConnector3">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4" name="타원 73"/>
              <p:cNvSpPr/>
              <p:nvPr/>
            </p:nvSpPr>
            <p:spPr>
              <a:xfrm>
                <a:off x="5879803" y="3272235"/>
                <a:ext cx="101897" cy="1018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latin typeface="SamsungOne 400" pitchFamily="34" charset="0"/>
                </a:endParaRPr>
              </a:p>
            </p:txBody>
          </p:sp>
        </p:grpSp>
        <p:grpSp>
          <p:nvGrpSpPr>
            <p:cNvPr id="67" name="그룹 66"/>
            <p:cNvGrpSpPr/>
            <p:nvPr/>
          </p:nvGrpSpPr>
          <p:grpSpPr>
            <a:xfrm flipH="1" flipV="1">
              <a:off x="7657875" y="4365341"/>
              <a:ext cx="634412" cy="323233"/>
              <a:chOff x="5879803" y="3272235"/>
              <a:chExt cx="634412" cy="323233"/>
            </a:xfrm>
          </p:grpSpPr>
          <p:cxnSp>
            <p:nvCxnSpPr>
              <p:cNvPr id="71" name="꺾인 연결선 70"/>
              <p:cNvCxnSpPr/>
              <p:nvPr/>
            </p:nvCxnSpPr>
            <p:spPr>
              <a:xfrm rot="10800000">
                <a:off x="5900744" y="3318334"/>
                <a:ext cx="613471" cy="277134"/>
              </a:xfrm>
              <a:prstGeom prst="bentConnector3">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2" name="타원 71"/>
              <p:cNvSpPr/>
              <p:nvPr/>
            </p:nvSpPr>
            <p:spPr>
              <a:xfrm>
                <a:off x="5879803" y="3272235"/>
                <a:ext cx="101897" cy="1018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latin typeface="SamsungOne 400" pitchFamily="34" charset="0"/>
                </a:endParaRPr>
              </a:p>
            </p:txBody>
          </p:sp>
        </p:grpSp>
        <p:grpSp>
          <p:nvGrpSpPr>
            <p:cNvPr id="68" name="그룹 67"/>
            <p:cNvGrpSpPr/>
            <p:nvPr/>
          </p:nvGrpSpPr>
          <p:grpSpPr>
            <a:xfrm>
              <a:off x="6237452" y="3286393"/>
              <a:ext cx="1477573" cy="1540773"/>
              <a:chOff x="6237452" y="3286393"/>
              <a:chExt cx="1477573" cy="1540773"/>
            </a:xfrm>
          </p:grpSpPr>
          <p:pic>
            <p:nvPicPr>
              <p:cNvPr id="69" name="그림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7452" y="3286393"/>
                <a:ext cx="1477573" cy="1540773"/>
              </a:xfrm>
              <a:prstGeom prst="rect">
                <a:avLst/>
              </a:prstGeom>
            </p:spPr>
          </p:pic>
          <p:sp>
            <p:nvSpPr>
              <p:cNvPr id="70" name="Rectangle 28">
                <a:extLst>
                  <a:ext uri="{FF2B5EF4-FFF2-40B4-BE49-F238E27FC236}">
                    <a16:creationId xmlns:a16="http://schemas.microsoft.com/office/drawing/2014/main" xmlns="" id="{4F4E20E6-B8A3-4650-9B99-7B35DD35F565}"/>
                  </a:ext>
                </a:extLst>
              </p:cNvPr>
              <p:cNvSpPr/>
              <p:nvPr/>
            </p:nvSpPr>
            <p:spPr>
              <a:xfrm>
                <a:off x="6785633" y="3914963"/>
                <a:ext cx="396510" cy="288147"/>
              </a:xfrm>
              <a:prstGeom prst="rect">
                <a:avLst/>
              </a:prstGeom>
              <a:solidFill>
                <a:schemeClr val="bg1"/>
              </a:solidFill>
              <a:ln w="19050">
                <a:solidFill>
                  <a:srgbClr val="0077C8"/>
                </a:solidFill>
              </a:ln>
            </p:spPr>
            <p:txBody>
              <a:bodyPr wrap="none" lIns="36000" tIns="36000" rIns="36000" bIns="36000">
                <a:spAutoFit/>
              </a:bodyPr>
              <a:lstStyle/>
              <a:p>
                <a:pPr algn="ctr"/>
                <a:r>
                  <a:rPr lang="en-US" altLang="ko-KR" sz="1400" b="1" dirty="0">
                    <a:solidFill>
                      <a:srgbClr val="0077C8"/>
                    </a:solidFill>
                    <a:latin typeface="SamsungOne 400" pitchFamily="34" charset="0"/>
                    <a:ea typeface="SamsungOne 400" pitchFamily="34" charset="0"/>
                  </a:rPr>
                  <a:t>NLP</a:t>
                </a:r>
              </a:p>
            </p:txBody>
          </p:sp>
        </p:grpSp>
      </p:grpSp>
      <p:sp>
        <p:nvSpPr>
          <p:cNvPr id="80" name="사각형: 둥근 모서리 32">
            <a:extLst>
              <a:ext uri="{FF2B5EF4-FFF2-40B4-BE49-F238E27FC236}">
                <a16:creationId xmlns:a16="http://schemas.microsoft.com/office/drawing/2014/main" xmlns="" id="{9F9FFF6C-7C72-4E08-8072-03F5113CBF51}"/>
              </a:ext>
            </a:extLst>
          </p:cNvPr>
          <p:cNvSpPr/>
          <p:nvPr/>
        </p:nvSpPr>
        <p:spPr>
          <a:xfrm>
            <a:off x="7700423" y="6133052"/>
            <a:ext cx="1757638" cy="220567"/>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dirty="0">
                <a:latin typeface="SamsungOne 400" panose="020B0503030303020204" pitchFamily="34" charset="0"/>
                <a:ea typeface="SamsungOne 400" panose="020B0503030303020204" pitchFamily="34" charset="0"/>
              </a:rPr>
              <a:t>Wikipedia, Expert System</a:t>
            </a:r>
          </a:p>
        </p:txBody>
      </p:sp>
      <p:grpSp>
        <p:nvGrpSpPr>
          <p:cNvPr id="85" name="그룹 84">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6" name="직사각형 8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2.4. Speech Intelligence</a:t>
              </a:r>
              <a:endParaRPr lang="en-US" altLang="ko-KR" dirty="0">
                <a:solidFill>
                  <a:schemeClr val="bg1"/>
                </a:solidFill>
                <a:latin typeface="SamsungOne 400" panose="020B0503030303020204" pitchFamily="34" charset="0"/>
              </a:endParaRPr>
            </a:p>
          </p:txBody>
        </p:sp>
        <p:sp>
          <p:nvSpPr>
            <p:cNvPr id="87" name="직사각형 8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28" name="직사각형 27">
            <a:extLst>
              <a:ext uri="{FF2B5EF4-FFF2-40B4-BE49-F238E27FC236}">
                <a16:creationId xmlns:a16="http://schemas.microsoft.com/office/drawing/2014/main" xmlns="" id="{4C065641-3666-4F94-9243-1B1A99D79ED7}"/>
              </a:ext>
            </a:extLst>
          </p:cNvPr>
          <p:cNvSpPr/>
          <p:nvPr/>
        </p:nvSpPr>
        <p:spPr>
          <a:xfrm>
            <a:off x="558924" y="1879047"/>
            <a:ext cx="8909076" cy="1549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b="1" dirty="0">
                <a:solidFill>
                  <a:srgbClr val="1429A0"/>
                </a:solidFill>
                <a:latin typeface="SamsungOne 400" panose="020B0503030303020204" pitchFamily="34" charset="0"/>
                <a:ea typeface="SamsungOne 400" panose="020B0503030303020204" pitchFamily="34" charset="0"/>
              </a:rPr>
              <a:t>Natural language processing (NLP) </a:t>
            </a:r>
            <a:r>
              <a:rPr lang="en-US" altLang="ko-KR" sz="1400" dirty="0">
                <a:solidFill>
                  <a:schemeClr val="tx1"/>
                </a:solidFill>
                <a:latin typeface="SamsungOne 400" panose="020B0503030303020204" pitchFamily="34" charset="0"/>
                <a:ea typeface="SamsungOne 400" panose="020B0503030303020204" pitchFamily="34" charset="0"/>
              </a:rPr>
              <a:t>is a subfield of linguistics, computer science, information engineering, and artificial intelligence concerned with the interactions between computers and human (natural) languages, particularly how to program computers to process and analyze large amounts of natural language data.</a:t>
            </a:r>
          </a:p>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Challenges in NLP frequently involve speech recognition and natural language understanding and generation. </a:t>
            </a:r>
          </a:p>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Machine Translation, Information Retrieval, Question Answering, Information Extraction, and Summarization are the main applications of natural language processing techniques.</a:t>
            </a:r>
          </a:p>
        </p:txBody>
      </p:sp>
      <p:sp>
        <p:nvSpPr>
          <p:cNvPr id="29" name="직사각형 28">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Natural Language Processing</a:t>
            </a:r>
          </a:p>
        </p:txBody>
      </p:sp>
    </p:spTree>
    <p:custDataLst>
      <p:tags r:id="rId1"/>
    </p:custDataLst>
    <p:extLst>
      <p:ext uri="{BB962C8B-B14F-4D97-AF65-F5344CB8AC3E}">
        <p14:creationId xmlns:p14="http://schemas.microsoft.com/office/powerpoint/2010/main" val="28084454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그룹 54">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56" name="직사각형 5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2.4. Speech Intelligence</a:t>
              </a:r>
              <a:endParaRPr lang="en-US" altLang="ko-KR" dirty="0">
                <a:solidFill>
                  <a:schemeClr val="bg1"/>
                </a:solidFill>
                <a:latin typeface="SamsungOne 400" panose="020B0503030303020204" pitchFamily="34" charset="0"/>
              </a:endParaRPr>
            </a:p>
          </p:txBody>
        </p:sp>
        <p:sp>
          <p:nvSpPr>
            <p:cNvPr id="57" name="직사각형 5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18" name="그룹 17">
            <a:extLst>
              <a:ext uri="{FF2B5EF4-FFF2-40B4-BE49-F238E27FC236}">
                <a16:creationId xmlns:a16="http://schemas.microsoft.com/office/drawing/2014/main" xmlns="" id="{3A92D849-E1A8-41B6-B2AA-D703E97413D0}"/>
              </a:ext>
            </a:extLst>
          </p:cNvPr>
          <p:cNvGrpSpPr/>
          <p:nvPr/>
        </p:nvGrpSpPr>
        <p:grpSpPr>
          <a:xfrm>
            <a:off x="538844" y="3648834"/>
            <a:ext cx="8866414" cy="2205313"/>
            <a:chOff x="489857" y="3705630"/>
            <a:chExt cx="8866414" cy="2205313"/>
          </a:xfrm>
        </p:grpSpPr>
        <p:sp>
          <p:nvSpPr>
            <p:cNvPr id="20" name="모서리가 둥근 직사각형 4">
              <a:extLst>
                <a:ext uri="{FF2B5EF4-FFF2-40B4-BE49-F238E27FC236}">
                  <a16:creationId xmlns:a16="http://schemas.microsoft.com/office/drawing/2014/main" xmlns="" id="{2E9527DA-4150-4E30-B0D3-3A6D906D31E7}"/>
                </a:ext>
              </a:extLst>
            </p:cNvPr>
            <p:cNvSpPr/>
            <p:nvPr/>
          </p:nvSpPr>
          <p:spPr>
            <a:xfrm>
              <a:off x="489857" y="3844973"/>
              <a:ext cx="8866414" cy="206597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1" name="그림 20">
              <a:extLst>
                <a:ext uri="{FF2B5EF4-FFF2-40B4-BE49-F238E27FC236}">
                  <a16:creationId xmlns:a16="http://schemas.microsoft.com/office/drawing/2014/main" xmlns="" id="{D1A28F3A-8731-4B4A-9FA7-C628172AB7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583" y="4241465"/>
              <a:ext cx="1123811" cy="961821"/>
            </a:xfrm>
            <a:prstGeom prst="rect">
              <a:avLst/>
            </a:prstGeom>
          </p:spPr>
        </p:pic>
        <p:pic>
          <p:nvPicPr>
            <p:cNvPr id="22" name="그림 21">
              <a:extLst>
                <a:ext uri="{FF2B5EF4-FFF2-40B4-BE49-F238E27FC236}">
                  <a16:creationId xmlns:a16="http://schemas.microsoft.com/office/drawing/2014/main" xmlns="" id="{4F719E0A-8634-4A0C-B36D-891DC41459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6081" y="4183219"/>
              <a:ext cx="7304776" cy="1123811"/>
            </a:xfrm>
            <a:prstGeom prst="rect">
              <a:avLst/>
            </a:prstGeom>
          </p:spPr>
        </p:pic>
        <p:sp>
          <p:nvSpPr>
            <p:cNvPr id="23" name="직사각형 22">
              <a:extLst>
                <a:ext uri="{FF2B5EF4-FFF2-40B4-BE49-F238E27FC236}">
                  <a16:creationId xmlns:a16="http://schemas.microsoft.com/office/drawing/2014/main" xmlns="" id="{F5A43A48-D3C4-4C7D-BD0A-57122F02C622}"/>
                </a:ext>
              </a:extLst>
            </p:cNvPr>
            <p:cNvSpPr/>
            <p:nvPr/>
          </p:nvSpPr>
          <p:spPr>
            <a:xfrm>
              <a:off x="3989309" y="3705630"/>
              <a:ext cx="1995739" cy="307777"/>
            </a:xfrm>
            <a:prstGeom prst="rect">
              <a:avLst/>
            </a:prstGeom>
            <a:solidFill>
              <a:schemeClr val="bg1"/>
            </a:solidFill>
          </p:spPr>
          <p:txBody>
            <a:bodyPr wrap="none" lIns="0" tIns="0" rIns="0" bIns="0">
              <a:spAutoFit/>
            </a:bodyPr>
            <a:lstStyle/>
            <a:p>
              <a:pPr algn="ctr"/>
              <a:r>
                <a:rPr lang="en-US" altLang="ko-KR" sz="2000" dirty="0">
                  <a:solidFill>
                    <a:srgbClr val="294D9D"/>
                  </a:solidFill>
                  <a:latin typeface="SamsungOne 700" panose="020B0803030303020204" pitchFamily="34" charset="0"/>
                  <a:ea typeface="SamsungOne 700" panose="020B0803030303020204" pitchFamily="34" charset="0"/>
                </a:rPr>
                <a:t>Voice recognition</a:t>
              </a:r>
              <a:endParaRPr lang="ko-KR" altLang="en-US" sz="2000" dirty="0">
                <a:solidFill>
                  <a:srgbClr val="294D9D"/>
                </a:solidFill>
                <a:latin typeface="SamsungOne 700" panose="020B0803030303020204" pitchFamily="34" charset="0"/>
              </a:endParaRPr>
            </a:p>
          </p:txBody>
        </p:sp>
        <p:sp>
          <p:nvSpPr>
            <p:cNvPr id="24" name="직사각형 23">
              <a:extLst>
                <a:ext uri="{FF2B5EF4-FFF2-40B4-BE49-F238E27FC236}">
                  <a16:creationId xmlns:a16="http://schemas.microsoft.com/office/drawing/2014/main" xmlns="" id="{3E1B0BB4-E3A6-4F84-BF1F-6ECDF7474943}"/>
                </a:ext>
              </a:extLst>
            </p:cNvPr>
            <p:cNvSpPr/>
            <p:nvPr/>
          </p:nvSpPr>
          <p:spPr>
            <a:xfrm>
              <a:off x="1877033" y="5338878"/>
              <a:ext cx="1535638" cy="400110"/>
            </a:xfrm>
            <a:prstGeom prst="rect">
              <a:avLst/>
            </a:prstGeom>
          </p:spPr>
          <p:txBody>
            <a:bodyPr wrap="square" lIns="0" tIns="0" rIns="0" bIns="0" anchor="t">
              <a:spAutoFit/>
            </a:bodyPr>
            <a:lstStyle/>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ANALOG</a:t>
              </a:r>
            </a:p>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AUDIO</a:t>
              </a:r>
              <a:endParaRPr lang="ko-KR" altLang="en-US" sz="1300" dirty="0">
                <a:solidFill>
                  <a:schemeClr val="tx1">
                    <a:lumMod val="65000"/>
                    <a:lumOff val="35000"/>
                  </a:schemeClr>
                </a:solidFill>
                <a:latin typeface="SamsungOne 400" panose="020B0503030303020204" pitchFamily="34" charset="0"/>
              </a:endParaRPr>
            </a:p>
          </p:txBody>
        </p:sp>
        <p:sp>
          <p:nvSpPr>
            <p:cNvPr id="25" name="직사각형 24">
              <a:extLst>
                <a:ext uri="{FF2B5EF4-FFF2-40B4-BE49-F238E27FC236}">
                  <a16:creationId xmlns:a16="http://schemas.microsoft.com/office/drawing/2014/main" xmlns="" id="{6970823F-DB18-42BF-92B7-D94E17AFDBF6}"/>
                </a:ext>
              </a:extLst>
            </p:cNvPr>
            <p:cNvSpPr/>
            <p:nvPr/>
          </p:nvSpPr>
          <p:spPr>
            <a:xfrm>
              <a:off x="4022895" y="5338878"/>
              <a:ext cx="1857036" cy="473459"/>
            </a:xfrm>
            <a:prstGeom prst="rect">
              <a:avLst/>
            </a:prstGeom>
          </p:spPr>
          <p:txBody>
            <a:bodyPr wrap="none" lIns="0" tIns="0" rIns="0" bIns="0" anchor="t">
              <a:spAutoFit/>
            </a:bodyPr>
            <a:lstStyle/>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ANALOG-TO-DIGITAL</a:t>
              </a:r>
            </a:p>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CONVERSION</a:t>
              </a:r>
              <a:endParaRPr lang="ko-KR" altLang="en-US" sz="1300" dirty="0">
                <a:solidFill>
                  <a:schemeClr val="tx1">
                    <a:lumMod val="65000"/>
                    <a:lumOff val="35000"/>
                  </a:schemeClr>
                </a:solidFill>
                <a:latin typeface="SamsungOne 400" panose="020B0503030303020204" pitchFamily="34" charset="0"/>
              </a:endParaRPr>
            </a:p>
          </p:txBody>
        </p:sp>
        <p:sp>
          <p:nvSpPr>
            <p:cNvPr id="26" name="직사각형 25">
              <a:extLst>
                <a:ext uri="{FF2B5EF4-FFF2-40B4-BE49-F238E27FC236}">
                  <a16:creationId xmlns:a16="http://schemas.microsoft.com/office/drawing/2014/main" xmlns="" id="{487F3DA3-43FC-466F-A806-E7C9CDF0BFF2}"/>
                </a:ext>
              </a:extLst>
            </p:cNvPr>
            <p:cNvSpPr/>
            <p:nvPr/>
          </p:nvSpPr>
          <p:spPr>
            <a:xfrm>
              <a:off x="6550844" y="5338878"/>
              <a:ext cx="1232966" cy="473459"/>
            </a:xfrm>
            <a:prstGeom prst="rect">
              <a:avLst/>
            </a:prstGeom>
          </p:spPr>
          <p:txBody>
            <a:bodyPr wrap="none" lIns="0" tIns="0" rIns="0" bIns="0" anchor="t">
              <a:spAutoFit/>
            </a:bodyPr>
            <a:lstStyle/>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PATTERN</a:t>
              </a:r>
            </a:p>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RECOGNITION</a:t>
              </a:r>
              <a:endParaRPr lang="ko-KR" altLang="en-US" sz="1300" dirty="0">
                <a:solidFill>
                  <a:schemeClr val="tx1">
                    <a:lumMod val="65000"/>
                    <a:lumOff val="35000"/>
                  </a:schemeClr>
                </a:solidFill>
                <a:latin typeface="SamsungOne 400" panose="020B0503030303020204" pitchFamily="34" charset="0"/>
              </a:endParaRPr>
            </a:p>
          </p:txBody>
        </p:sp>
      </p:grpSp>
      <p:sp>
        <p:nvSpPr>
          <p:cNvPr id="54" name="직사각형 53">
            <a:extLst>
              <a:ext uri="{FF2B5EF4-FFF2-40B4-BE49-F238E27FC236}">
                <a16:creationId xmlns:a16="http://schemas.microsoft.com/office/drawing/2014/main" xmlns="" id="{D8BF98C4-B566-4812-B5F0-560CFBA969E7}"/>
              </a:ext>
            </a:extLst>
          </p:cNvPr>
          <p:cNvSpPr/>
          <p:nvPr/>
        </p:nvSpPr>
        <p:spPr>
          <a:xfrm>
            <a:off x="683987" y="2091238"/>
            <a:ext cx="8721271"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1" indent="-182563">
              <a:spcAft>
                <a:spcPts val="800"/>
              </a:spcAft>
              <a:buClr>
                <a:srgbClr val="193EB0"/>
              </a:buClr>
              <a:buFont typeface="SamsungOne 400" panose="020B0503030303020204" pitchFamily="34" charset="0"/>
              <a:buChar char="‣"/>
            </a:pPr>
            <a:r>
              <a:rPr lang="en-US" altLang="ko-KR" sz="1300" dirty="0">
                <a:solidFill>
                  <a:schemeClr val="tx1"/>
                </a:solidFill>
                <a:latin typeface="SamsungOne 400" panose="020B0503030303020204" pitchFamily="34" charset="0"/>
                <a:ea typeface="SamsungOne 400" panose="020B0503030303020204" pitchFamily="34" charset="0"/>
              </a:rPr>
              <a:t>General dictation, transcribing, using a computer hands-free, medical transcription, automated customer service, etc.</a:t>
            </a:r>
          </a:p>
        </p:txBody>
      </p:sp>
      <p:sp>
        <p:nvSpPr>
          <p:cNvPr id="16" name="직사각형 15">
            <a:extLst>
              <a:ext uri="{FF2B5EF4-FFF2-40B4-BE49-F238E27FC236}">
                <a16:creationId xmlns:a16="http://schemas.microsoft.com/office/drawing/2014/main" xmlns="" id="{4C065641-3666-4F94-9243-1B1A99D79ED7}"/>
              </a:ext>
            </a:extLst>
          </p:cNvPr>
          <p:cNvSpPr/>
          <p:nvPr/>
        </p:nvSpPr>
        <p:spPr>
          <a:xfrm>
            <a:off x="558924" y="1879047"/>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b="1" dirty="0">
                <a:solidFill>
                  <a:srgbClr val="1429A0"/>
                </a:solidFill>
                <a:latin typeface="SamsungOne 400" panose="020B0503030303020204" pitchFamily="34" charset="0"/>
                <a:ea typeface="SamsungOne 400" panose="020B0503030303020204" pitchFamily="34" charset="0"/>
              </a:rPr>
              <a:t>Speech Recognition</a:t>
            </a:r>
            <a:r>
              <a:rPr lang="en-US" altLang="ko-KR" sz="1400" dirty="0">
                <a:solidFill>
                  <a:schemeClr val="tx1"/>
                </a:solidFill>
                <a:latin typeface="SamsungOne 400" panose="020B0503030303020204" pitchFamily="34" charset="0"/>
                <a:ea typeface="SamsungOne 400" panose="020B0503030303020204" pitchFamily="34" charset="0"/>
              </a:rPr>
              <a:t>: Recognize words, sentences, and contents spoken by anyone.</a:t>
            </a:r>
          </a:p>
        </p:txBody>
      </p:sp>
      <p:sp>
        <p:nvSpPr>
          <p:cNvPr id="17" name="직사각형 16">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Speech &amp; Voice Recognition</a:t>
            </a:r>
          </a:p>
        </p:txBody>
      </p:sp>
      <p:sp>
        <p:nvSpPr>
          <p:cNvPr id="27" name="직사각형 26">
            <a:extLst>
              <a:ext uri="{FF2B5EF4-FFF2-40B4-BE49-F238E27FC236}">
                <a16:creationId xmlns:a16="http://schemas.microsoft.com/office/drawing/2014/main" xmlns="" id="{4C065641-3666-4F94-9243-1B1A99D79ED7}"/>
              </a:ext>
            </a:extLst>
          </p:cNvPr>
          <p:cNvSpPr/>
          <p:nvPr/>
        </p:nvSpPr>
        <p:spPr>
          <a:xfrm>
            <a:off x="558924" y="2657220"/>
            <a:ext cx="8909076"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b="1" dirty="0">
                <a:solidFill>
                  <a:srgbClr val="1429A0"/>
                </a:solidFill>
                <a:latin typeface="SamsungOne 400" panose="020B0503030303020204" pitchFamily="34" charset="0"/>
                <a:ea typeface="SamsungOne 400" panose="020B0503030303020204" pitchFamily="34" charset="0"/>
              </a:rPr>
              <a:t>Voice Recognition</a:t>
            </a:r>
            <a:r>
              <a:rPr lang="en-US" altLang="ko-KR" sz="1400" dirty="0">
                <a:solidFill>
                  <a:schemeClr val="tx1"/>
                </a:solidFill>
                <a:latin typeface="SamsungOne 400" panose="020B0503030303020204" pitchFamily="34" charset="0"/>
                <a:ea typeface="SamsungOne 400" panose="020B0503030303020204" pitchFamily="34" charset="0"/>
              </a:rPr>
              <a:t>: Recognize the accent, pitch, or intonation of a person regardless of the language spoken.</a:t>
            </a:r>
          </a:p>
        </p:txBody>
      </p:sp>
      <p:sp>
        <p:nvSpPr>
          <p:cNvPr id="3" name="직사각형 2"/>
          <p:cNvSpPr/>
          <p:nvPr/>
        </p:nvSpPr>
        <p:spPr>
          <a:xfrm>
            <a:off x="586778" y="2902096"/>
            <a:ext cx="3831818" cy="292388"/>
          </a:xfrm>
          <a:prstGeom prst="rect">
            <a:avLst/>
          </a:prstGeom>
        </p:spPr>
        <p:txBody>
          <a:bodyPr wrap="none">
            <a:spAutoFit/>
          </a:bodyPr>
          <a:lstStyle/>
          <a:p>
            <a:pPr marL="182563" lvl="1" indent="-182563">
              <a:spcAft>
                <a:spcPts val="800"/>
              </a:spcAft>
              <a:buClr>
                <a:srgbClr val="193EB0"/>
              </a:buClr>
              <a:buFont typeface="SamsungOne 400" panose="020B0503030303020204" pitchFamily="34" charset="0"/>
              <a:buChar char="‣"/>
            </a:pPr>
            <a:r>
              <a:rPr lang="en-US" altLang="ko-KR" sz="1300" dirty="0">
                <a:latin typeface="SamsungOne 400" panose="020B0503030303020204" pitchFamily="34" charset="0"/>
                <a:ea typeface="SamsungOne 400" panose="020B0503030303020204" pitchFamily="34" charset="0"/>
              </a:rPr>
              <a:t>Speaker verification and speaker identification</a:t>
            </a:r>
          </a:p>
        </p:txBody>
      </p:sp>
    </p:spTree>
    <p:custDataLst>
      <p:tags r:id="rId1"/>
    </p:custDataLst>
    <p:extLst>
      <p:ext uri="{BB962C8B-B14F-4D97-AF65-F5344CB8AC3E}">
        <p14:creationId xmlns:p14="http://schemas.microsoft.com/office/powerpoint/2010/main" val="2512215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The Concept of Artificial Intelligence</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42" name="직사각형 41">
            <a:extLst>
              <a:ext uri="{FF2B5EF4-FFF2-40B4-BE49-F238E27FC236}">
                <a16:creationId xmlns:a16="http://schemas.microsoft.com/office/drawing/2014/main" xmlns="" id="{FC3DAEE9-67E8-4B1D-AFEF-A98AC25336C4}"/>
              </a:ext>
            </a:extLst>
          </p:cNvPr>
          <p:cNvSpPr/>
          <p:nvPr/>
        </p:nvSpPr>
        <p:spPr>
          <a:xfrm>
            <a:off x="1054111" y="3929021"/>
            <a:ext cx="8286680" cy="22362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1.1. Definition of Artificial Intelligence</a:t>
            </a:r>
          </a:p>
          <a:p>
            <a:pPr marL="176213" indent="-176213" defTabSz="914400" fontAlgn="base" latinLnBrk="1">
              <a:spcBef>
                <a:spcPct val="0"/>
              </a:spcBef>
              <a:spcAft>
                <a:spcPts val="1000"/>
              </a:spcAft>
              <a:buSzPct val="120000"/>
              <a:buBlip>
                <a:blip r:embed="rId5"/>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1.2. Types and Subsets of Artificial Intelligence</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1.3. Definition of Machine Learning</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1.4. Disciplines Related to Machine Learning</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1.5. Types and Choices of Machine Learning-based Data Analysis</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1.6. Procedures for Machine Learning-based Data Analysis</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1.7. Reasons For Machine Learning</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1.8. Limitations of Machine Learning</a:t>
            </a:r>
          </a:p>
        </p:txBody>
      </p:sp>
    </p:spTree>
    <p:custDataLst>
      <p:tags r:id="rId1"/>
    </p:custDataLst>
    <p:extLst>
      <p:ext uri="{BB962C8B-B14F-4D97-AF65-F5344CB8AC3E}">
        <p14:creationId xmlns:p14="http://schemas.microsoft.com/office/powerpoint/2010/main" val="1678601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그룹 24">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6" name="직사각형 2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2.4. Speech Intelligence</a:t>
              </a:r>
              <a:endParaRPr lang="en-US" altLang="ko-KR" dirty="0">
                <a:solidFill>
                  <a:schemeClr val="bg1"/>
                </a:solidFill>
                <a:latin typeface="SamsungOne 400" panose="020B0503030303020204" pitchFamily="34" charset="0"/>
              </a:endParaRPr>
            </a:p>
          </p:txBody>
        </p:sp>
        <p:sp>
          <p:nvSpPr>
            <p:cNvPr id="30" name="직사각형 29">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2" name="그룹 21"/>
          <p:cNvGrpSpPr/>
          <p:nvPr/>
        </p:nvGrpSpPr>
        <p:grpSpPr>
          <a:xfrm>
            <a:off x="648900" y="3377092"/>
            <a:ext cx="8530759" cy="292388"/>
            <a:chOff x="7183660" y="3892964"/>
            <a:chExt cx="8530759" cy="292388"/>
          </a:xfrm>
        </p:grpSpPr>
        <p:sp>
          <p:nvSpPr>
            <p:cNvPr id="23" name="사각형: 둥근 모서리 32">
              <a:extLst>
                <a:ext uri="{FF2B5EF4-FFF2-40B4-BE49-F238E27FC236}">
                  <a16:creationId xmlns:a16="http://schemas.microsoft.com/office/drawing/2014/main" xmlns="" id="{9F9FFF6C-7C72-4E08-8072-03F5113CBF51}"/>
                </a:ext>
              </a:extLst>
            </p:cNvPr>
            <p:cNvSpPr/>
            <p:nvPr/>
          </p:nvSpPr>
          <p:spPr>
            <a:xfrm>
              <a:off x="7183660" y="3916320"/>
              <a:ext cx="248933" cy="212364"/>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 400" panose="020B0503030303020204" pitchFamily="34" charset="0"/>
                  <a:ea typeface="SamsungOne 400" panose="020B0503030303020204" pitchFamily="34" charset="0"/>
                </a:rPr>
                <a:t>Ex</a:t>
              </a:r>
            </a:p>
          </p:txBody>
        </p:sp>
        <p:sp>
          <p:nvSpPr>
            <p:cNvPr id="24" name="직사각형 23"/>
            <p:cNvSpPr/>
            <p:nvPr/>
          </p:nvSpPr>
          <p:spPr>
            <a:xfrm>
              <a:off x="7373081" y="3892964"/>
              <a:ext cx="8341338" cy="292388"/>
            </a:xfrm>
            <a:prstGeom prst="rect">
              <a:avLst/>
            </a:prstGeom>
          </p:spPr>
          <p:txBody>
            <a:bodyPr wrap="square">
              <a:spAutoFit/>
            </a:bodyPr>
            <a:lstStyle/>
            <a:p>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If you say that Taylor Swift is your favorite singer, the AI will repeat the same answer a few weeks later.</a:t>
              </a:r>
            </a:p>
          </p:txBody>
        </p:sp>
      </p:grpSp>
      <p:grpSp>
        <p:nvGrpSpPr>
          <p:cNvPr id="7" name="그룹 6">
            <a:extLst>
              <a:ext uri="{FF2B5EF4-FFF2-40B4-BE49-F238E27FC236}">
                <a16:creationId xmlns:a16="http://schemas.microsoft.com/office/drawing/2014/main" xmlns="" id="{676EAFE0-4976-41C3-AD85-DC8D0DCB2BE9}"/>
              </a:ext>
            </a:extLst>
          </p:cNvPr>
          <p:cNvGrpSpPr/>
          <p:nvPr/>
        </p:nvGrpSpPr>
        <p:grpSpPr>
          <a:xfrm>
            <a:off x="3079204" y="4243797"/>
            <a:ext cx="3354666" cy="2013619"/>
            <a:chOff x="2924174" y="3918487"/>
            <a:chExt cx="3755429" cy="2254175"/>
          </a:xfrm>
        </p:grpSpPr>
        <p:pic>
          <p:nvPicPr>
            <p:cNvPr id="3" name="그림 2">
              <a:extLst>
                <a:ext uri="{FF2B5EF4-FFF2-40B4-BE49-F238E27FC236}">
                  <a16:creationId xmlns:a16="http://schemas.microsoft.com/office/drawing/2014/main" xmlns="" id="{C59F2E27-7093-46F6-8323-C284DC81DDDF}"/>
                </a:ext>
              </a:extLst>
            </p:cNvPr>
            <p:cNvPicPr>
              <a:picLocks noChangeAspect="1"/>
            </p:cNvPicPr>
            <p:nvPr/>
          </p:nvPicPr>
          <p:blipFill rotWithShape="1">
            <a:blip r:embed="rId4"/>
            <a:srcRect l="5730"/>
            <a:stretch/>
          </p:blipFill>
          <p:spPr>
            <a:xfrm>
              <a:off x="2924174" y="3918487"/>
              <a:ext cx="3755429" cy="2254175"/>
            </a:xfrm>
            <a:prstGeom prst="rect">
              <a:avLst/>
            </a:prstGeom>
          </p:spPr>
        </p:pic>
        <p:pic>
          <p:nvPicPr>
            <p:cNvPr id="5" name="그림 4">
              <a:extLst>
                <a:ext uri="{FF2B5EF4-FFF2-40B4-BE49-F238E27FC236}">
                  <a16:creationId xmlns:a16="http://schemas.microsoft.com/office/drawing/2014/main" xmlns="" id="{AAB2551A-4329-4979-BC5C-A15219780D9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2268" t="28268" b="18313"/>
            <a:stretch/>
          </p:blipFill>
          <p:spPr>
            <a:xfrm>
              <a:off x="4095200" y="4242419"/>
              <a:ext cx="443771" cy="628273"/>
            </a:xfrm>
            <a:prstGeom prst="rect">
              <a:avLst/>
            </a:prstGeom>
          </p:spPr>
        </p:pic>
        <p:sp>
          <p:nvSpPr>
            <p:cNvPr id="6" name="TextBox 5">
              <a:extLst>
                <a:ext uri="{FF2B5EF4-FFF2-40B4-BE49-F238E27FC236}">
                  <a16:creationId xmlns:a16="http://schemas.microsoft.com/office/drawing/2014/main" xmlns="" id="{B86ACC1C-4B9B-4CE7-8555-64B97B00D0DF}"/>
                </a:ext>
              </a:extLst>
            </p:cNvPr>
            <p:cNvSpPr txBox="1"/>
            <p:nvPr/>
          </p:nvSpPr>
          <p:spPr>
            <a:xfrm>
              <a:off x="4538971" y="4402666"/>
              <a:ext cx="1388522" cy="307777"/>
            </a:xfrm>
            <a:prstGeom prst="rect">
              <a:avLst/>
            </a:prstGeom>
            <a:solidFill>
              <a:schemeClr val="bg1">
                <a:alpha val="23000"/>
              </a:schemeClr>
            </a:solidFill>
          </p:spPr>
          <p:txBody>
            <a:bodyPr wrap="none" rtlCol="0">
              <a:spAutoFit/>
            </a:bodyPr>
            <a:lstStyle/>
            <a:p>
              <a:pPr>
                <a:spcAft>
                  <a:spcPts val="1000"/>
                </a:spcAft>
                <a:buClr>
                  <a:srgbClr val="A5A5A5"/>
                </a:buClr>
                <a:buSzPct val="120000"/>
                <a:defRPr/>
              </a:pPr>
              <a:r>
                <a:rPr lang="en-US" altLang="ko-KR" sz="1400" b="1" dirty="0">
                  <a:latin typeface="SamsungOne 400" panose="020B0503030303020204" pitchFamily="34" charset="0"/>
                  <a:ea typeface="SamsungOne 400" panose="020B0503030303020204" pitchFamily="34" charset="0"/>
                </a:rPr>
                <a:t>HI!</a:t>
              </a:r>
              <a:r>
                <a:rPr lang="ko-KR" altLang="en-US" sz="1400" b="1" dirty="0">
                  <a:latin typeface="SamsungOne 400" panose="020B0503030303020204" pitchFamily="34" charset="0"/>
                </a:rPr>
                <a:t> </a:t>
              </a:r>
              <a:r>
                <a:rPr lang="en-US" altLang="ko-KR" sz="1400" b="1" dirty="0">
                  <a:latin typeface="SamsungOne 400" panose="020B0503030303020204" pitchFamily="34" charset="0"/>
                  <a:ea typeface="SamsungOne 400" panose="020B0503030303020204" pitchFamily="34" charset="0"/>
                </a:rPr>
                <a:t>I’M BARBIE!</a:t>
              </a:r>
              <a:endParaRPr lang="ko-KR" altLang="en-US" sz="1400" b="1" dirty="0">
                <a:latin typeface="SamsungOne 400" panose="020B0503030303020204" pitchFamily="34" charset="0"/>
              </a:endParaRPr>
            </a:p>
          </p:txBody>
        </p:sp>
      </p:grpSp>
      <p:sp>
        <p:nvSpPr>
          <p:cNvPr id="15" name="직사각형 14">
            <a:extLst>
              <a:ext uri="{FF2B5EF4-FFF2-40B4-BE49-F238E27FC236}">
                <a16:creationId xmlns:a16="http://schemas.microsoft.com/office/drawing/2014/main" xmlns="" id="{4C065641-3666-4F94-9243-1B1A99D79ED7}"/>
              </a:ext>
            </a:extLst>
          </p:cNvPr>
          <p:cNvSpPr/>
          <p:nvPr/>
        </p:nvSpPr>
        <p:spPr>
          <a:xfrm>
            <a:off x="558924" y="1879047"/>
            <a:ext cx="8889876" cy="23647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Barbie, the world-renowned doll manufacturer, has developed an AI toy that can talk.</a:t>
            </a:r>
          </a:p>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Hello Barbie analyzes and responds to children’s speech using natural language processing and AI. </a:t>
            </a:r>
          </a:p>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When you press the conversation button on the doll, the built-in microphone records what the child says, sends it to the server. The AI selects an appropriate response and sends it back to the doll’s speaker.</a:t>
            </a:r>
          </a:p>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Hello Barbie can remember what the children said and respond again later.</a:t>
            </a:r>
          </a:p>
          <a:p>
            <a:pPr marL="115888" indent="-115888">
              <a:spcAft>
                <a:spcPts val="1000"/>
              </a:spcAft>
              <a:buClr>
                <a:srgbClr val="A5A5A5"/>
              </a:buClr>
              <a:buSzPct val="120000"/>
              <a:buBlip>
                <a:blip r:embed="rId6"/>
              </a:buBlip>
              <a:defRPr/>
            </a:pPr>
            <a:endParaRPr lang="en-US" altLang="ko-KR" sz="1400" dirty="0">
              <a:solidFill>
                <a:schemeClr val="tx1"/>
              </a:solidFill>
              <a:latin typeface="SamsungOne 400" panose="020B0503030303020204" pitchFamily="34" charset="0"/>
              <a:ea typeface="SamsungOne 400" panose="020B0503030303020204" pitchFamily="34" charset="0"/>
            </a:endParaRPr>
          </a:p>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The AI can predict conversations of children aged 3 to 9 and exchange conversations with children up to 200 times.</a:t>
            </a:r>
          </a:p>
        </p:txBody>
      </p:sp>
      <p:sp>
        <p:nvSpPr>
          <p:cNvPr id="16" name="직사각형 1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Barbie – Hello Barbie</a:t>
            </a:r>
          </a:p>
        </p:txBody>
      </p:sp>
    </p:spTree>
    <p:custDataLst>
      <p:tags r:id="rId1"/>
    </p:custDataLst>
    <p:extLst>
      <p:ext uri="{BB962C8B-B14F-4D97-AF65-F5344CB8AC3E}">
        <p14:creationId xmlns:p14="http://schemas.microsoft.com/office/powerpoint/2010/main" val="19283222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그룹 2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3" name="직사각형 2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2.4. Speech Intelligence</a:t>
              </a:r>
              <a:endParaRPr lang="en-US" altLang="ko-KR" dirty="0">
                <a:solidFill>
                  <a:schemeClr val="bg1"/>
                </a:solidFill>
                <a:latin typeface="SamsungOne 400" panose="020B0503030303020204" pitchFamily="34" charset="0"/>
              </a:endParaRPr>
            </a:p>
          </p:txBody>
        </p:sp>
        <p:sp>
          <p:nvSpPr>
            <p:cNvPr id="24" name="직사각형 2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4" name="그룹 3">
            <a:extLst>
              <a:ext uri="{FF2B5EF4-FFF2-40B4-BE49-F238E27FC236}">
                <a16:creationId xmlns:a16="http://schemas.microsoft.com/office/drawing/2014/main" xmlns="" id="{6D053A8D-193D-47AE-A56B-D1FB2F47D4B5}"/>
              </a:ext>
            </a:extLst>
          </p:cNvPr>
          <p:cNvGrpSpPr/>
          <p:nvPr/>
        </p:nvGrpSpPr>
        <p:grpSpPr>
          <a:xfrm>
            <a:off x="5239444" y="3933056"/>
            <a:ext cx="3938731" cy="2320569"/>
            <a:chOff x="5095429" y="3573015"/>
            <a:chExt cx="4104456" cy="2418209"/>
          </a:xfrm>
        </p:grpSpPr>
        <p:sp>
          <p:nvSpPr>
            <p:cNvPr id="16" name="모서리가 둥근 직사각형 4">
              <a:extLst>
                <a:ext uri="{FF2B5EF4-FFF2-40B4-BE49-F238E27FC236}">
                  <a16:creationId xmlns:a16="http://schemas.microsoft.com/office/drawing/2014/main" xmlns="" id="{4A71FF3E-7AAD-4075-BDC0-AE7DB0001192}"/>
                </a:ext>
              </a:extLst>
            </p:cNvPr>
            <p:cNvSpPr/>
            <p:nvPr/>
          </p:nvSpPr>
          <p:spPr>
            <a:xfrm>
              <a:off x="5095429" y="3573015"/>
              <a:ext cx="4104456" cy="241820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a:extLst>
                <a:ext uri="{FF2B5EF4-FFF2-40B4-BE49-F238E27FC236}">
                  <a16:creationId xmlns:a16="http://schemas.microsoft.com/office/drawing/2014/main" xmlns="" id="{0F2DDD67-F3E5-41EF-8DD8-171203C763BD}"/>
                </a:ext>
              </a:extLst>
            </p:cNvPr>
            <p:cNvPicPr>
              <a:picLocks noChangeAspect="1"/>
            </p:cNvPicPr>
            <p:nvPr/>
          </p:nvPicPr>
          <p:blipFill rotWithShape="1">
            <a:blip r:embed="rId4"/>
            <a:srcRect t="4340" b="4502"/>
            <a:stretch/>
          </p:blipFill>
          <p:spPr>
            <a:xfrm>
              <a:off x="5170486" y="3638550"/>
              <a:ext cx="3975480" cy="2266950"/>
            </a:xfrm>
            <a:prstGeom prst="rect">
              <a:avLst/>
            </a:prstGeom>
          </p:spPr>
        </p:pic>
      </p:grpSp>
      <p:sp>
        <p:nvSpPr>
          <p:cNvPr id="11" name="직사각형 10">
            <a:extLst>
              <a:ext uri="{FF2B5EF4-FFF2-40B4-BE49-F238E27FC236}">
                <a16:creationId xmlns:a16="http://schemas.microsoft.com/office/drawing/2014/main" xmlns="" id="{4C065641-3666-4F94-9243-1B1A99D79ED7}"/>
              </a:ext>
            </a:extLst>
          </p:cNvPr>
          <p:cNvSpPr/>
          <p:nvPr/>
        </p:nvSpPr>
        <p:spPr>
          <a:xfrm>
            <a:off x="558924" y="1879047"/>
            <a:ext cx="8856984" cy="36574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Assist is a domain-specific advisory </a:t>
            </a:r>
            <a:r>
              <a:rPr lang="en-US" altLang="ko-KR" sz="1400" dirty="0" err="1">
                <a:solidFill>
                  <a:schemeClr val="tx1"/>
                </a:solidFill>
                <a:latin typeface="SamsungOne 400" panose="020B0503030303020204" pitchFamily="34" charset="0"/>
                <a:ea typeface="SamsungOne 400" panose="020B0503030303020204" pitchFamily="34" charset="0"/>
              </a:rPr>
              <a:t>chatbot</a:t>
            </a:r>
            <a:r>
              <a:rPr lang="en-US" altLang="ko-KR" sz="1400" dirty="0">
                <a:solidFill>
                  <a:schemeClr val="tx1"/>
                </a:solidFill>
                <a:latin typeface="SamsungOne 400" panose="020B0503030303020204" pitchFamily="34" charset="0"/>
                <a:ea typeface="SamsungOne 400" panose="020B0503030303020204" pitchFamily="34" charset="0"/>
              </a:rPr>
              <a:t> service that combines knowledge of consumer finance and financial industries with interactive AI functions. </a:t>
            </a:r>
          </a:p>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It is gaining popularity among global banks as it can conveniently provide 24-hour customer service without labor costs.</a:t>
            </a:r>
          </a:p>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Assist integrates the latest customer transaction data into the conversation to provide responses based on individual financial activities and banking history.</a:t>
            </a:r>
          </a:p>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It also uses predictive analysis to predict customer questions and problems. It provides timely insights and advice one step ahead of the customers.</a:t>
            </a:r>
          </a:p>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Assist is built based on natural language processing </a:t>
            </a:r>
            <a:br>
              <a:rPr lang="en-US" altLang="ko-KR" sz="1400" dirty="0">
                <a:solidFill>
                  <a:schemeClr val="tx1"/>
                </a:solidFill>
                <a:latin typeface="SamsungOne 400" panose="020B0503030303020204" pitchFamily="34" charset="0"/>
                <a:ea typeface="SamsungOne 400" panose="020B0503030303020204" pitchFamily="34" charset="0"/>
              </a:rPr>
            </a:br>
            <a:r>
              <a:rPr lang="en-US" altLang="ko-KR" sz="1400" dirty="0">
                <a:solidFill>
                  <a:schemeClr val="tx1"/>
                </a:solidFill>
                <a:latin typeface="SamsungOne 400" panose="020B0503030303020204" pitchFamily="34" charset="0"/>
                <a:ea typeface="SamsungOne 400" panose="020B0503030303020204" pitchFamily="34" charset="0"/>
              </a:rPr>
              <a:t>and can replace tasks such as remittance, reservation, </a:t>
            </a:r>
            <a:br>
              <a:rPr lang="en-US" altLang="ko-KR" sz="1400" dirty="0">
                <a:solidFill>
                  <a:schemeClr val="tx1"/>
                </a:solidFill>
                <a:latin typeface="SamsungOne 400" panose="020B0503030303020204" pitchFamily="34" charset="0"/>
                <a:ea typeface="SamsungOne 400" panose="020B0503030303020204" pitchFamily="34" charset="0"/>
              </a:rPr>
            </a:br>
            <a:r>
              <a:rPr lang="en-US" altLang="ko-KR" sz="1400" dirty="0">
                <a:solidFill>
                  <a:schemeClr val="tx1"/>
                </a:solidFill>
                <a:latin typeface="SamsungOne 400" panose="020B0503030303020204" pitchFamily="34" charset="0"/>
                <a:ea typeface="SamsungOne 400" panose="020B0503030303020204" pitchFamily="34" charset="0"/>
              </a:rPr>
              <a:t>and password change.</a:t>
            </a:r>
          </a:p>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It can also distribute customer interaction channels to </a:t>
            </a:r>
            <a:br>
              <a:rPr lang="en-US" altLang="ko-KR" sz="1400" dirty="0">
                <a:solidFill>
                  <a:schemeClr val="tx1"/>
                </a:solidFill>
                <a:latin typeface="SamsungOne 400" panose="020B0503030303020204" pitchFamily="34" charset="0"/>
                <a:ea typeface="SamsungOne 400" panose="020B0503030303020204" pitchFamily="34" charset="0"/>
              </a:rPr>
            </a:br>
            <a:r>
              <a:rPr lang="en-US" altLang="ko-KR" sz="1400" dirty="0">
                <a:solidFill>
                  <a:schemeClr val="tx1"/>
                </a:solidFill>
                <a:latin typeface="SamsungOne 400" panose="020B0503030303020204" pitchFamily="34" charset="0"/>
                <a:ea typeface="SamsungOne 400" panose="020B0503030303020204" pitchFamily="34" charset="0"/>
              </a:rPr>
              <a:t>message platforms like Facebook Messenger and </a:t>
            </a:r>
            <a:br>
              <a:rPr lang="en-US" altLang="ko-KR" sz="1400" dirty="0">
                <a:solidFill>
                  <a:schemeClr val="tx1"/>
                </a:solidFill>
                <a:latin typeface="SamsungOne 400" panose="020B0503030303020204" pitchFamily="34" charset="0"/>
                <a:ea typeface="SamsungOne 400" panose="020B0503030303020204" pitchFamily="34" charset="0"/>
              </a:rPr>
            </a:br>
            <a:r>
              <a:rPr lang="en-US" altLang="ko-KR" sz="1400" dirty="0">
                <a:solidFill>
                  <a:schemeClr val="tx1"/>
                </a:solidFill>
                <a:latin typeface="SamsungOne 400" panose="020B0503030303020204" pitchFamily="34" charset="0"/>
                <a:ea typeface="SamsungOne 400" panose="020B0503030303020204" pitchFamily="34" charset="0"/>
              </a:rPr>
              <a:t>AI assistant platforms like Amazon’s Alexa.</a:t>
            </a:r>
          </a:p>
        </p:txBody>
      </p:sp>
      <p:sp>
        <p:nvSpPr>
          <p:cNvPr id="12" name="직사각형 11">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dirty="0" err="1">
                <a:solidFill>
                  <a:schemeClr val="tx1">
                    <a:lumMod val="95000"/>
                    <a:lumOff val="5000"/>
                  </a:schemeClr>
                </a:solidFill>
                <a:latin typeface="Samsung Sharp Sans" pitchFamily="2" charset="0"/>
                <a:ea typeface="Samsung Sharp Sans" pitchFamily="2" charset="0"/>
                <a:cs typeface="Samsung Sharp Sans" pitchFamily="2" charset="0"/>
              </a:rPr>
              <a:t>Personetics</a:t>
            </a: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 - Assist</a:t>
            </a:r>
          </a:p>
        </p:txBody>
      </p:sp>
    </p:spTree>
    <p:custDataLst>
      <p:tags r:id="rId1"/>
    </p:custDataLst>
    <p:extLst>
      <p:ext uri="{BB962C8B-B14F-4D97-AF65-F5344CB8AC3E}">
        <p14:creationId xmlns:p14="http://schemas.microsoft.com/office/powerpoint/2010/main" val="1071293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cs typeface="Samsung Sharp Sans" pitchFamily="2" charset="0"/>
              </a:rPr>
              <a:t>Techniques in Artificial Intelligence</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3.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5" name="직사각형 24">
            <a:extLst>
              <a:ext uri="{FF2B5EF4-FFF2-40B4-BE49-F238E27FC236}">
                <a16:creationId xmlns:a16="http://schemas.microsoft.com/office/drawing/2014/main" xmlns="" id="{47089650-64DB-435E-8A57-2B07E9A4ADBD}"/>
              </a:ext>
            </a:extLst>
          </p:cNvPr>
          <p:cNvSpPr/>
          <p:nvPr/>
        </p:nvSpPr>
        <p:spPr>
          <a:xfrm>
            <a:off x="1054111" y="3929021"/>
            <a:ext cx="8286680" cy="166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marR="0" lvl="0" indent="-176213" algn="l" defTabSz="914400" rtl="0" eaLnBrk="1" fontAlgn="base" latinLnBrk="1" hangingPunct="1">
              <a:lnSpc>
                <a:spcPct val="100000"/>
              </a:lnSpc>
              <a:spcBef>
                <a:spcPct val="0"/>
              </a:spcBef>
              <a:spcAft>
                <a:spcPts val="1000"/>
              </a:spcAft>
              <a:buClrTx/>
              <a:buSzPct val="120000"/>
              <a:buBlip>
                <a:blip r:embed="rId4"/>
              </a:buBlip>
              <a:tabLst/>
              <a:defRPr/>
            </a:pPr>
            <a:r>
              <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3.1. Edge AI</a:t>
            </a:r>
          </a:p>
          <a:p>
            <a:pPr marL="176213" indent="-176213" fontAlgn="base">
              <a:spcBef>
                <a:spcPct val="0"/>
              </a:spcBef>
              <a:spcAft>
                <a:spcPts val="1000"/>
              </a:spcAft>
              <a:buSzPct val="120000"/>
              <a:buBlip>
                <a:blip r:embed="rId5"/>
              </a:buBlip>
              <a:defRPr/>
            </a:pPr>
            <a:r>
              <a:rPr lang="en-US" altLang="ko-KR" dirty="0">
                <a:solidFill>
                  <a:srgbClr val="A6A6A6"/>
                </a:solidFill>
                <a:latin typeface="SamsungOne 400" panose="020B0503030303020204" pitchFamily="34" charset="0"/>
                <a:ea typeface="SamsungOne 400" panose="020B0503030303020204" pitchFamily="34" charset="0"/>
              </a:rPr>
              <a:t>3.2. Medical Imaging &amp; Diagnostics</a:t>
            </a:r>
          </a:p>
          <a:p>
            <a:pPr marL="176213" indent="-176213" fontAlgn="base">
              <a:spcBef>
                <a:spcPct val="0"/>
              </a:spcBef>
              <a:spcAft>
                <a:spcPts val="1000"/>
              </a:spcAft>
              <a:buSzPct val="120000"/>
              <a:buBlip>
                <a:blip r:embed="rId5"/>
              </a:buBlip>
              <a:defRPr/>
            </a:pPr>
            <a:r>
              <a:rPr lang="en-US" altLang="ko-KR" dirty="0">
                <a:solidFill>
                  <a:srgbClr val="A6A6A6"/>
                </a:solidFill>
                <a:latin typeface="SamsungOne 400" panose="020B0503030303020204" pitchFamily="34" charset="0"/>
                <a:ea typeface="SamsungOne 400" panose="020B0503030303020204" pitchFamily="34" charset="0"/>
              </a:rPr>
              <a:t>3.3. Autonomous Vehicle</a:t>
            </a:r>
          </a:p>
          <a:p>
            <a:pPr marL="176213" indent="-176213" fontAlgn="base">
              <a:spcBef>
                <a:spcPct val="0"/>
              </a:spcBef>
              <a:spcAft>
                <a:spcPts val="1000"/>
              </a:spcAft>
              <a:buSzPct val="120000"/>
              <a:buBlip>
                <a:blip r:embed="rId5"/>
              </a:buBlip>
              <a:defRPr/>
            </a:pPr>
            <a:r>
              <a:rPr lang="en-US" altLang="ko-KR" dirty="0">
                <a:solidFill>
                  <a:srgbClr val="A6A6A6"/>
                </a:solidFill>
                <a:latin typeface="SamsungOne 400" panose="020B0503030303020204" pitchFamily="34" charset="0"/>
                <a:ea typeface="SamsungOne 400" panose="020B0503030303020204" pitchFamily="34" charset="0"/>
              </a:rPr>
              <a:t>3.4. Reinforcement Learning</a:t>
            </a:r>
          </a:p>
          <a:p>
            <a:pPr marL="176213" indent="-176213" fontAlgn="base">
              <a:spcBef>
                <a:spcPct val="0"/>
              </a:spcBef>
              <a:spcAft>
                <a:spcPts val="1000"/>
              </a:spcAft>
              <a:buSzPct val="120000"/>
              <a:buBlip>
                <a:blip r:embed="rId5"/>
              </a:buBlip>
              <a:defRPr/>
            </a:pPr>
            <a:r>
              <a:rPr lang="en-US" altLang="ko-KR" dirty="0">
                <a:solidFill>
                  <a:srgbClr val="A6A6A6"/>
                </a:solidFill>
                <a:latin typeface="SamsungOne 400" panose="020B0503030303020204" pitchFamily="34" charset="0"/>
                <a:ea typeface="SamsungOne 400" panose="020B0503030303020204" pitchFamily="34" charset="0"/>
              </a:rPr>
              <a:t>3.5. Conversational AI</a:t>
            </a:r>
          </a:p>
          <a:p>
            <a:pPr marL="176213" indent="-176213" fontAlgn="base">
              <a:spcBef>
                <a:spcPct val="0"/>
              </a:spcBef>
              <a:spcAft>
                <a:spcPts val="1000"/>
              </a:spcAft>
              <a:buSzPct val="120000"/>
              <a:buBlip>
                <a:blip r:embed="rId5"/>
              </a:buBlip>
              <a:defRPr/>
            </a:pPr>
            <a:r>
              <a:rPr lang="en-US" altLang="ko-KR" dirty="0">
                <a:solidFill>
                  <a:srgbClr val="A6A6A6"/>
                </a:solidFill>
                <a:latin typeface="SamsungOne 400" panose="020B0503030303020204" pitchFamily="34" charset="0"/>
                <a:ea typeface="SamsungOne 400" panose="020B0503030303020204" pitchFamily="34" charset="0"/>
              </a:rPr>
              <a:t>3.6. GAN, XAI, Synthetic Training Data </a:t>
            </a:r>
          </a:p>
          <a:p>
            <a:pPr marL="176213" indent="-176213" fontAlgn="base">
              <a:spcBef>
                <a:spcPct val="0"/>
              </a:spcBef>
              <a:spcAft>
                <a:spcPts val="1000"/>
              </a:spcAft>
              <a:buSzPct val="120000"/>
              <a:buBlip>
                <a:blip r:embed="rId5"/>
              </a:buBlip>
              <a:defRPr/>
            </a:pP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5"/>
              </a:buBlip>
              <a:defRPr/>
            </a:pPr>
            <a:endPar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endParaRPr>
          </a:p>
        </p:txBody>
      </p:sp>
    </p:spTree>
    <p:custDataLst>
      <p:tags r:id="rId1"/>
    </p:custDataLst>
    <p:extLst>
      <p:ext uri="{BB962C8B-B14F-4D97-AF65-F5344CB8AC3E}">
        <p14:creationId xmlns:p14="http://schemas.microsoft.com/office/powerpoint/2010/main" val="15729548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그룹 3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32" name="직사각형 3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3.1. Edge AI</a:t>
              </a:r>
            </a:p>
          </p:txBody>
        </p:sp>
        <p:sp>
          <p:nvSpPr>
            <p:cNvPr id="33" name="직사각형 3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34" name="그룹 33"/>
          <p:cNvGrpSpPr/>
          <p:nvPr/>
        </p:nvGrpSpPr>
        <p:grpSpPr>
          <a:xfrm>
            <a:off x="3099892" y="3326018"/>
            <a:ext cx="3705198" cy="2902392"/>
            <a:chOff x="4776904" y="2406617"/>
            <a:chExt cx="4062940" cy="3182623"/>
          </a:xfrm>
        </p:grpSpPr>
        <p:pic>
          <p:nvPicPr>
            <p:cNvPr id="35" name="그림 19">
              <a:extLst>
                <a:ext uri="{FF2B5EF4-FFF2-40B4-BE49-F238E27FC236}">
                  <a16:creationId xmlns:a16="http://schemas.microsoft.com/office/drawing/2014/main" xmlns="" id="{A08A5990-4B34-4F67-B3F1-F86384A77D74}"/>
                </a:ext>
              </a:extLst>
            </p:cNvPr>
            <p:cNvPicPr>
              <a:picLocks noChangeAspect="1"/>
            </p:cNvPicPr>
            <p:nvPr/>
          </p:nvPicPr>
          <p:blipFill>
            <a:blip r:embed="rId4" cstate="print">
              <a:duotone>
                <a:prstClr val="black"/>
                <a:schemeClr val="accent1">
                  <a:tint val="45000"/>
                  <a:satMod val="400000"/>
                </a:schemeClr>
              </a:duotone>
              <a:extLst>
                <a:ext uri="{BEBA8EAE-BF5A-486C-A8C5-ECC9F3942E4B}">
                  <a14:imgProps xmlns:a14="http://schemas.microsoft.com/office/drawing/2010/main">
                    <a14:imgLayer r:embed="rId5">
                      <a14:imgEffect>
                        <a14:colorTemperature colorTemp="1500"/>
                      </a14:imgEffect>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776904" y="3024689"/>
              <a:ext cx="4062940" cy="2564551"/>
            </a:xfrm>
            <a:prstGeom prst="rect">
              <a:avLst/>
            </a:prstGeom>
          </p:spPr>
        </p:pic>
        <p:sp>
          <p:nvSpPr>
            <p:cNvPr id="36" name="Rectangle 15">
              <a:extLst>
                <a:ext uri="{FF2B5EF4-FFF2-40B4-BE49-F238E27FC236}">
                  <a16:creationId xmlns:a16="http://schemas.microsoft.com/office/drawing/2014/main" xmlns="" id="{E486FAA5-254B-4485-B6B5-A5644ED2648D}"/>
                </a:ext>
              </a:extLst>
            </p:cNvPr>
            <p:cNvSpPr/>
            <p:nvPr/>
          </p:nvSpPr>
          <p:spPr>
            <a:xfrm>
              <a:off x="6081432" y="3128853"/>
              <a:ext cx="1453885" cy="169277"/>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100" dirty="0">
                  <a:solidFill>
                    <a:schemeClr val="bg2">
                      <a:lumMod val="25000"/>
                    </a:schemeClr>
                  </a:solidFill>
                  <a:latin typeface="SamsungOne 700" panose="020B0803030303020204" pitchFamily="34" charset="0"/>
                  <a:ea typeface="SamsungOne 700" panose="020B0803030303020204" pitchFamily="34" charset="0"/>
                </a:rPr>
                <a:t>CLOUD COMPUTING</a:t>
              </a:r>
              <a:endParaRPr lang="ko-KR" altLang="en-US" sz="1100" dirty="0">
                <a:solidFill>
                  <a:schemeClr val="bg2">
                    <a:lumMod val="25000"/>
                  </a:schemeClr>
                </a:solidFill>
                <a:latin typeface="SamsungOne 700" panose="020B0803030303020204" pitchFamily="34" charset="0"/>
              </a:endParaRPr>
            </a:p>
          </p:txBody>
        </p:sp>
        <p:sp>
          <p:nvSpPr>
            <p:cNvPr id="37" name="Rectangle 15">
              <a:extLst>
                <a:ext uri="{FF2B5EF4-FFF2-40B4-BE49-F238E27FC236}">
                  <a16:creationId xmlns:a16="http://schemas.microsoft.com/office/drawing/2014/main" xmlns="" id="{F036F790-19A3-4A7C-9C22-07643818ACAF}"/>
                </a:ext>
              </a:extLst>
            </p:cNvPr>
            <p:cNvSpPr/>
            <p:nvPr/>
          </p:nvSpPr>
          <p:spPr>
            <a:xfrm>
              <a:off x="6081432" y="4410538"/>
              <a:ext cx="1453885" cy="169277"/>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100" dirty="0">
                  <a:solidFill>
                    <a:schemeClr val="bg2">
                      <a:lumMod val="25000"/>
                    </a:schemeClr>
                  </a:solidFill>
                  <a:latin typeface="SamsungOne 700" panose="020B0803030303020204" pitchFamily="34" charset="0"/>
                  <a:ea typeface="SamsungOne 700" panose="020B0803030303020204" pitchFamily="34" charset="0"/>
                </a:rPr>
                <a:t>FOG COMPUTING</a:t>
              </a:r>
              <a:endParaRPr lang="ko-KR" altLang="en-US" sz="1100" dirty="0">
                <a:solidFill>
                  <a:schemeClr val="bg2">
                    <a:lumMod val="25000"/>
                  </a:schemeClr>
                </a:solidFill>
                <a:latin typeface="SamsungOne 700" panose="020B0803030303020204" pitchFamily="34" charset="0"/>
              </a:endParaRPr>
            </a:p>
          </p:txBody>
        </p:sp>
        <p:sp>
          <p:nvSpPr>
            <p:cNvPr id="38" name="Rectangle 15">
              <a:extLst>
                <a:ext uri="{FF2B5EF4-FFF2-40B4-BE49-F238E27FC236}">
                  <a16:creationId xmlns:a16="http://schemas.microsoft.com/office/drawing/2014/main" xmlns="" id="{153159B4-7000-4B38-9EE2-F3EDE2C7704E}"/>
                </a:ext>
              </a:extLst>
            </p:cNvPr>
            <p:cNvSpPr/>
            <p:nvPr/>
          </p:nvSpPr>
          <p:spPr>
            <a:xfrm>
              <a:off x="6081432" y="5383002"/>
              <a:ext cx="1453885" cy="169277"/>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100" dirty="0">
                  <a:solidFill>
                    <a:schemeClr val="bg2">
                      <a:lumMod val="25000"/>
                    </a:schemeClr>
                  </a:solidFill>
                  <a:latin typeface="SamsungOne 700" panose="020B0803030303020204" pitchFamily="34" charset="0"/>
                  <a:ea typeface="SamsungOne 700" panose="020B0803030303020204" pitchFamily="34" charset="0"/>
                </a:rPr>
                <a:t>EDGE COMPUTING</a:t>
              </a:r>
              <a:endParaRPr lang="ko-KR" altLang="en-US" sz="1100" dirty="0">
                <a:solidFill>
                  <a:schemeClr val="bg2">
                    <a:lumMod val="25000"/>
                  </a:schemeClr>
                </a:solidFill>
                <a:latin typeface="SamsungOne 700" panose="020B0803030303020204" pitchFamily="34" charset="0"/>
              </a:endParaRPr>
            </a:p>
          </p:txBody>
        </p:sp>
        <p:pic>
          <p:nvPicPr>
            <p:cNvPr id="39" name="그림 7">
              <a:extLst>
                <a:ext uri="{FF2B5EF4-FFF2-40B4-BE49-F238E27FC236}">
                  <a16:creationId xmlns:a16="http://schemas.microsoft.com/office/drawing/2014/main" xmlns="" id="{0ACA863A-CD7A-4670-AC80-4947D8A7DB0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11498" y="2406617"/>
              <a:ext cx="593755" cy="643842"/>
            </a:xfrm>
            <a:prstGeom prst="rect">
              <a:avLst/>
            </a:prstGeom>
          </p:spPr>
        </p:pic>
        <p:grpSp>
          <p:nvGrpSpPr>
            <p:cNvPr id="40" name="그룹 23">
              <a:extLst>
                <a:ext uri="{FF2B5EF4-FFF2-40B4-BE49-F238E27FC236}">
                  <a16:creationId xmlns:a16="http://schemas.microsoft.com/office/drawing/2014/main" xmlns="" id="{D79014E7-BFBB-483C-BD3B-E74078A1714F}"/>
                </a:ext>
              </a:extLst>
            </p:cNvPr>
            <p:cNvGrpSpPr/>
            <p:nvPr/>
          </p:nvGrpSpPr>
          <p:grpSpPr>
            <a:xfrm>
              <a:off x="6070375" y="3709033"/>
              <a:ext cx="1476000" cy="551553"/>
              <a:chOff x="6007309" y="3941186"/>
              <a:chExt cx="1561280" cy="583421"/>
            </a:xfrm>
          </p:grpSpPr>
          <p:pic>
            <p:nvPicPr>
              <p:cNvPr id="48" name="그림 9">
                <a:extLst>
                  <a:ext uri="{FF2B5EF4-FFF2-40B4-BE49-F238E27FC236}">
                    <a16:creationId xmlns:a16="http://schemas.microsoft.com/office/drawing/2014/main" xmlns="" id="{5E3AB9BD-813F-4F4E-96E9-634B3A146B6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07309" y="3941186"/>
                <a:ext cx="360000" cy="583421"/>
              </a:xfrm>
              <a:prstGeom prst="rect">
                <a:avLst/>
              </a:prstGeom>
            </p:spPr>
          </p:pic>
          <p:pic>
            <p:nvPicPr>
              <p:cNvPr id="49" name="그림 31">
                <a:extLst>
                  <a:ext uri="{FF2B5EF4-FFF2-40B4-BE49-F238E27FC236}">
                    <a16:creationId xmlns:a16="http://schemas.microsoft.com/office/drawing/2014/main" xmlns="" id="{88392F11-2A8E-48F4-8422-F0E180F7A34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07949" y="3941186"/>
                <a:ext cx="360000" cy="583421"/>
              </a:xfrm>
              <a:prstGeom prst="rect">
                <a:avLst/>
              </a:prstGeom>
            </p:spPr>
          </p:pic>
          <p:pic>
            <p:nvPicPr>
              <p:cNvPr id="50" name="그림 32">
                <a:extLst>
                  <a:ext uri="{FF2B5EF4-FFF2-40B4-BE49-F238E27FC236}">
                    <a16:creationId xmlns:a16="http://schemas.microsoft.com/office/drawing/2014/main" xmlns="" id="{888CBB33-6FB2-45BE-AE5D-B97C54C55E9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08589" y="3941186"/>
                <a:ext cx="360000" cy="583421"/>
              </a:xfrm>
              <a:prstGeom prst="rect">
                <a:avLst/>
              </a:prstGeom>
            </p:spPr>
          </p:pic>
        </p:grpSp>
        <p:pic>
          <p:nvPicPr>
            <p:cNvPr id="41" name="그림 14">
              <a:extLst>
                <a:ext uri="{FF2B5EF4-FFF2-40B4-BE49-F238E27FC236}">
                  <a16:creationId xmlns:a16="http://schemas.microsoft.com/office/drawing/2014/main" xmlns="" id="{B0EE374C-43FE-489F-AFBE-26187F42BAA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26254" y="4693780"/>
              <a:ext cx="214445" cy="612605"/>
            </a:xfrm>
            <a:prstGeom prst="rect">
              <a:avLst/>
            </a:prstGeom>
          </p:spPr>
        </p:pic>
        <p:pic>
          <p:nvPicPr>
            <p:cNvPr id="42" name="그림 39">
              <a:extLst>
                <a:ext uri="{FF2B5EF4-FFF2-40B4-BE49-F238E27FC236}">
                  <a16:creationId xmlns:a16="http://schemas.microsoft.com/office/drawing/2014/main" xmlns="" id="{4ED44851-0942-459C-9F59-2C5511C8456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536085" y="4812063"/>
              <a:ext cx="451075" cy="376038"/>
            </a:xfrm>
            <a:prstGeom prst="rect">
              <a:avLst/>
            </a:prstGeom>
          </p:spPr>
        </p:pic>
        <p:pic>
          <p:nvPicPr>
            <p:cNvPr id="43" name="그림 40">
              <a:extLst>
                <a:ext uri="{FF2B5EF4-FFF2-40B4-BE49-F238E27FC236}">
                  <a16:creationId xmlns:a16="http://schemas.microsoft.com/office/drawing/2014/main" xmlns="" id="{2E199FF4-35C3-488F-BC9C-F6C478EBC11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52672" y="4768942"/>
              <a:ext cx="383950" cy="462280"/>
            </a:xfrm>
            <a:prstGeom prst="rect">
              <a:avLst/>
            </a:prstGeom>
          </p:spPr>
        </p:pic>
        <p:pic>
          <p:nvPicPr>
            <p:cNvPr id="44" name="그림 4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59808" y="4716141"/>
              <a:ext cx="296864" cy="567883"/>
            </a:xfrm>
            <a:prstGeom prst="rect">
              <a:avLst/>
            </a:prstGeom>
          </p:spPr>
        </p:pic>
        <p:pic>
          <p:nvPicPr>
            <p:cNvPr id="45" name="그림 4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65218" y="4701045"/>
              <a:ext cx="344784" cy="598075"/>
            </a:xfrm>
            <a:prstGeom prst="rect">
              <a:avLst/>
            </a:prstGeom>
          </p:spPr>
        </p:pic>
        <p:pic>
          <p:nvPicPr>
            <p:cNvPr id="46" name="그림 4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981808" y="4661603"/>
              <a:ext cx="1199965" cy="676958"/>
            </a:xfrm>
            <a:prstGeom prst="rect">
              <a:avLst/>
            </a:prstGeom>
          </p:spPr>
        </p:pic>
        <p:sp>
          <p:nvSpPr>
            <p:cNvPr id="47" name="Rectangle 1">
              <a:extLst>
                <a:ext uri="{FF2B5EF4-FFF2-40B4-BE49-F238E27FC236}">
                  <a16:creationId xmlns:a16="http://schemas.microsoft.com/office/drawing/2014/main" xmlns="" id="{F84DE476-C7F7-4D3B-8392-A2D06E261FDC}"/>
                </a:ext>
              </a:extLst>
            </p:cNvPr>
            <p:cNvSpPr/>
            <p:nvPr/>
          </p:nvSpPr>
          <p:spPr>
            <a:xfrm>
              <a:off x="6637465" y="4720420"/>
              <a:ext cx="200291" cy="697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25" name="사각형: 둥근 모서리 32">
            <a:extLst>
              <a:ext uri="{FF2B5EF4-FFF2-40B4-BE49-F238E27FC236}">
                <a16:creationId xmlns:a16="http://schemas.microsoft.com/office/drawing/2014/main" xmlns="" id="{3A3759BA-7C5B-4F75-BF08-5F7496C25A25}"/>
              </a:ext>
            </a:extLst>
          </p:cNvPr>
          <p:cNvSpPr/>
          <p:nvPr/>
        </p:nvSpPr>
        <p:spPr>
          <a:xfrm>
            <a:off x="8558334" y="6140798"/>
            <a:ext cx="893542" cy="220567"/>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dirty="0">
                <a:latin typeface="SamsungOne 400" panose="020B0503030303020204" pitchFamily="34" charset="0"/>
                <a:ea typeface="SamsungOne 400" panose="020B0503030303020204" pitchFamily="34" charset="0"/>
              </a:rPr>
              <a:t>CB Insights</a:t>
            </a:r>
          </a:p>
        </p:txBody>
      </p:sp>
      <p:sp>
        <p:nvSpPr>
          <p:cNvPr id="26" name="직사각형 25">
            <a:extLst>
              <a:ext uri="{FF2B5EF4-FFF2-40B4-BE49-F238E27FC236}">
                <a16:creationId xmlns:a16="http://schemas.microsoft.com/office/drawing/2014/main" xmlns="" id="{4C065641-3666-4F94-9243-1B1A99D79ED7}"/>
              </a:ext>
            </a:extLst>
          </p:cNvPr>
          <p:cNvSpPr/>
          <p:nvPr/>
        </p:nvSpPr>
        <p:spPr>
          <a:xfrm>
            <a:off x="558924" y="1879047"/>
            <a:ext cx="8909076" cy="1205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14"/>
              </a:buBlip>
              <a:defRPr/>
            </a:pPr>
            <a:r>
              <a:rPr lang="en-US" altLang="ko-KR" sz="1400" dirty="0">
                <a:solidFill>
                  <a:schemeClr val="tx1"/>
                </a:solidFill>
                <a:latin typeface="SamsungOne 400" panose="020B0503030303020204" pitchFamily="34" charset="0"/>
                <a:ea typeface="SamsungOne 400" panose="020B0503030303020204" pitchFamily="34" charset="0"/>
              </a:rPr>
              <a:t>Instead of communicating with a central cloud or server, running AI algorithms on edge devices (ex., smartphones, cars, wearable devices, etc.) provides the ability to process information locally and respond to situations more quickly.</a:t>
            </a:r>
          </a:p>
          <a:p>
            <a:pPr marL="115888" indent="-115888">
              <a:spcAft>
                <a:spcPts val="1000"/>
              </a:spcAft>
              <a:buClr>
                <a:srgbClr val="A5A5A5"/>
              </a:buClr>
              <a:buSzPct val="120000"/>
              <a:buBlip>
                <a:blip r:embed="rId14"/>
              </a:buBlip>
              <a:defRPr/>
            </a:pPr>
            <a:r>
              <a:rPr lang="en-US" altLang="ko-KR" sz="1400" dirty="0">
                <a:solidFill>
                  <a:schemeClr val="tx1"/>
                </a:solidFill>
                <a:latin typeface="SamsungOne 400" panose="020B0503030303020204" pitchFamily="34" charset="0"/>
                <a:ea typeface="SamsungOne 400" panose="020B0503030303020204" pitchFamily="34" charset="0"/>
              </a:rPr>
              <a:t>For example, an autonomous vehicle must respond in real time to what’s happening on the road and function in areas without internet connectivity. Decisions are time-sensitive, and latency could prove fatal.</a:t>
            </a:r>
          </a:p>
        </p:txBody>
      </p:sp>
      <p:sp>
        <p:nvSpPr>
          <p:cNvPr id="28" name="직사각형 27">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Definition and Concept</a:t>
            </a:r>
          </a:p>
        </p:txBody>
      </p:sp>
    </p:spTree>
    <p:custDataLst>
      <p:tags r:id="rId1"/>
    </p:custDataLst>
    <p:extLst>
      <p:ext uri="{BB962C8B-B14F-4D97-AF65-F5344CB8AC3E}">
        <p14:creationId xmlns:p14="http://schemas.microsoft.com/office/powerpoint/2010/main" val="36004589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그룹 64">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66" name="직사각형 6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3.1. Edge AI</a:t>
              </a:r>
            </a:p>
          </p:txBody>
        </p:sp>
        <p:sp>
          <p:nvSpPr>
            <p:cNvPr id="67" name="직사각형 6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68" name="사각형: 둥근 모서리 32">
            <a:extLst>
              <a:ext uri="{FF2B5EF4-FFF2-40B4-BE49-F238E27FC236}">
                <a16:creationId xmlns:a16="http://schemas.microsoft.com/office/drawing/2014/main" xmlns="" id="{9F9FFF6C-7C72-4E08-8072-03F5113CBF51}"/>
              </a:ext>
            </a:extLst>
          </p:cNvPr>
          <p:cNvSpPr/>
          <p:nvPr/>
        </p:nvSpPr>
        <p:spPr>
          <a:xfrm>
            <a:off x="8558334" y="6140798"/>
            <a:ext cx="893542" cy="220567"/>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dirty="0">
                <a:latin typeface="SamsungOne 400" panose="020B0503030303020204" pitchFamily="34" charset="0"/>
                <a:ea typeface="SamsungOne 400" panose="020B0503030303020204" pitchFamily="34" charset="0"/>
              </a:rPr>
              <a:t>CB Insights</a:t>
            </a:r>
          </a:p>
        </p:txBody>
      </p:sp>
      <p:grpSp>
        <p:nvGrpSpPr>
          <p:cNvPr id="3" name="그룹 2">
            <a:extLst>
              <a:ext uri="{FF2B5EF4-FFF2-40B4-BE49-F238E27FC236}">
                <a16:creationId xmlns:a16="http://schemas.microsoft.com/office/drawing/2014/main" xmlns="" id="{6D1237BA-4CB4-4CEA-9AA4-5F81DC6989F6}"/>
              </a:ext>
            </a:extLst>
          </p:cNvPr>
          <p:cNvGrpSpPr/>
          <p:nvPr/>
        </p:nvGrpSpPr>
        <p:grpSpPr>
          <a:xfrm>
            <a:off x="471948" y="1831077"/>
            <a:ext cx="8979927" cy="4163545"/>
            <a:chOff x="547519" y="1799933"/>
            <a:chExt cx="8979927" cy="4163545"/>
          </a:xfrm>
        </p:grpSpPr>
        <p:sp>
          <p:nvSpPr>
            <p:cNvPr id="40" name="모서리가 둥근 직사각형 4">
              <a:extLst>
                <a:ext uri="{FF2B5EF4-FFF2-40B4-BE49-F238E27FC236}">
                  <a16:creationId xmlns:a16="http://schemas.microsoft.com/office/drawing/2014/main" xmlns="" id="{B85F0444-5C88-40FD-A2BD-88440ECF2544}"/>
                </a:ext>
              </a:extLst>
            </p:cNvPr>
            <p:cNvSpPr/>
            <p:nvPr/>
          </p:nvSpPr>
          <p:spPr>
            <a:xfrm>
              <a:off x="547519" y="1799933"/>
              <a:ext cx="8979927" cy="416354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 name="그룹 1">
              <a:extLst>
                <a:ext uri="{FF2B5EF4-FFF2-40B4-BE49-F238E27FC236}">
                  <a16:creationId xmlns:a16="http://schemas.microsoft.com/office/drawing/2014/main" xmlns="" id="{CC22009D-2748-4B05-A3FD-4E80728FAAA9}"/>
                </a:ext>
              </a:extLst>
            </p:cNvPr>
            <p:cNvGrpSpPr/>
            <p:nvPr/>
          </p:nvGrpSpPr>
          <p:grpSpPr>
            <a:xfrm>
              <a:off x="862808" y="2010074"/>
              <a:ext cx="7811653" cy="3764839"/>
              <a:chOff x="641026" y="2006688"/>
              <a:chExt cx="7811653" cy="3764839"/>
            </a:xfrm>
          </p:grpSpPr>
          <p:sp>
            <p:nvSpPr>
              <p:cNvPr id="69" name="Rectangle 15">
                <a:extLst>
                  <a:ext uri="{FF2B5EF4-FFF2-40B4-BE49-F238E27FC236}">
                    <a16:creationId xmlns:a16="http://schemas.microsoft.com/office/drawing/2014/main" xmlns="" id="{0665029B-F79A-4EB3-A2DE-684EAD9F64B2}"/>
                  </a:ext>
                </a:extLst>
              </p:cNvPr>
              <p:cNvSpPr/>
              <p:nvPr/>
            </p:nvSpPr>
            <p:spPr>
              <a:xfrm>
                <a:off x="641026" y="3536701"/>
                <a:ext cx="768944" cy="430887"/>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dirty="0">
                    <a:solidFill>
                      <a:schemeClr val="tx1">
                        <a:lumMod val="50000"/>
                        <a:lumOff val="50000"/>
                      </a:schemeClr>
                    </a:solidFill>
                    <a:latin typeface="SamsungOne 700" panose="020B0803030303020204" pitchFamily="34" charset="0"/>
                    <a:ea typeface="SamsungOne 700" panose="020B0803030303020204" pitchFamily="34" charset="0"/>
                  </a:rPr>
                  <a:t>Edge AI </a:t>
                </a:r>
              </a:p>
              <a:p>
                <a:pPr algn="ctr"/>
                <a:r>
                  <a:rPr lang="en-US" altLang="ko-KR" sz="1400" dirty="0">
                    <a:solidFill>
                      <a:schemeClr val="tx1">
                        <a:lumMod val="50000"/>
                        <a:lumOff val="50000"/>
                      </a:schemeClr>
                    </a:solidFill>
                    <a:latin typeface="SamsungOne 700" panose="020B0803030303020204" pitchFamily="34" charset="0"/>
                    <a:ea typeface="SamsungOne 700" panose="020B0803030303020204" pitchFamily="34" charset="0"/>
                  </a:rPr>
                  <a:t>use case</a:t>
                </a:r>
                <a:endParaRPr lang="ko-KR" altLang="en-US" sz="1400" dirty="0">
                  <a:solidFill>
                    <a:schemeClr val="tx1">
                      <a:lumMod val="50000"/>
                      <a:lumOff val="50000"/>
                    </a:schemeClr>
                  </a:solidFill>
                  <a:latin typeface="SamsungOne 700" panose="020B0803030303020204" pitchFamily="34" charset="0"/>
                  <a:ea typeface="SamsungOne 700" panose="020B0803030303020204" pitchFamily="34" charset="0"/>
                </a:endParaRPr>
              </a:p>
            </p:txBody>
          </p:sp>
          <p:sp>
            <p:nvSpPr>
              <p:cNvPr id="70" name="Rectangle 15">
                <a:extLst>
                  <a:ext uri="{FF2B5EF4-FFF2-40B4-BE49-F238E27FC236}">
                    <a16:creationId xmlns:a16="http://schemas.microsoft.com/office/drawing/2014/main" xmlns="" id="{134209E2-E154-4C6A-A323-85B6BBD2B860}"/>
                  </a:ext>
                </a:extLst>
              </p:cNvPr>
              <p:cNvSpPr/>
              <p:nvPr/>
            </p:nvSpPr>
            <p:spPr>
              <a:xfrm>
                <a:off x="6827373" y="3151564"/>
                <a:ext cx="1620000" cy="1400383"/>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tx1">
                        <a:lumMod val="75000"/>
                        <a:lumOff val="25000"/>
                      </a:schemeClr>
                    </a:solidFill>
                    <a:latin typeface="SamsungOne 400" panose="020B0503030303020204" pitchFamily="34" charset="0"/>
                    <a:ea typeface="SamsungOne 400" panose="020B0503030303020204" pitchFamily="34" charset="0"/>
                  </a:rPr>
                  <a:t>Vision for baby monitors, drones, robots, and other devices that can respond to situations without an internet connection</a:t>
                </a:r>
                <a:endParaRPr lang="ko-KR" altLang="en-US" sz="1300" dirty="0">
                  <a:solidFill>
                    <a:schemeClr val="tx1">
                      <a:lumMod val="75000"/>
                      <a:lumOff val="25000"/>
                    </a:schemeClr>
                  </a:solidFill>
                  <a:latin typeface="SamsungOne 400" panose="020B0503030303020204" pitchFamily="34" charset="0"/>
                </a:endParaRPr>
              </a:p>
            </p:txBody>
          </p:sp>
          <p:cxnSp>
            <p:nvCxnSpPr>
              <p:cNvPr id="71" name="직선 연결선 52">
                <a:extLst>
                  <a:ext uri="{FF2B5EF4-FFF2-40B4-BE49-F238E27FC236}">
                    <a16:creationId xmlns:a16="http://schemas.microsoft.com/office/drawing/2014/main" xmlns="" id="{378728D4-936E-48B7-8725-6A43657EABD8}"/>
                  </a:ext>
                </a:extLst>
              </p:cNvPr>
              <p:cNvCxnSpPr/>
              <p:nvPr/>
            </p:nvCxnSpPr>
            <p:spPr>
              <a:xfrm>
                <a:off x="6827373" y="3065920"/>
                <a:ext cx="1620000"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72" name="Rectangle 15">
                <a:extLst>
                  <a:ext uri="{FF2B5EF4-FFF2-40B4-BE49-F238E27FC236}">
                    <a16:creationId xmlns:a16="http://schemas.microsoft.com/office/drawing/2014/main" xmlns="" id="{8802535C-5AD8-4461-BD13-5D9813A40AF5}"/>
                  </a:ext>
                </a:extLst>
              </p:cNvPr>
              <p:cNvSpPr/>
              <p:nvPr/>
            </p:nvSpPr>
            <p:spPr>
              <a:xfrm>
                <a:off x="5106181" y="3151564"/>
                <a:ext cx="1620000" cy="400110"/>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tx1">
                        <a:lumMod val="75000"/>
                        <a:lumOff val="25000"/>
                      </a:schemeClr>
                    </a:solidFill>
                    <a:latin typeface="SamsungOne 400" panose="020B0503030303020204" pitchFamily="34" charset="0"/>
                    <a:ea typeface="SamsungOne 400" panose="020B0503030303020204" pitchFamily="34" charset="0"/>
                  </a:rPr>
                  <a:t>Instantaneous driving decisions</a:t>
                </a:r>
                <a:endParaRPr lang="ko-KR" altLang="en-US" sz="1300" dirty="0">
                  <a:solidFill>
                    <a:schemeClr val="tx1">
                      <a:lumMod val="75000"/>
                      <a:lumOff val="25000"/>
                    </a:schemeClr>
                  </a:solidFill>
                  <a:latin typeface="SamsungOne 400" panose="020B0503030303020204" pitchFamily="34" charset="0"/>
                </a:endParaRPr>
              </a:p>
            </p:txBody>
          </p:sp>
          <p:cxnSp>
            <p:nvCxnSpPr>
              <p:cNvPr id="73" name="직선 연결선 51">
                <a:extLst>
                  <a:ext uri="{FF2B5EF4-FFF2-40B4-BE49-F238E27FC236}">
                    <a16:creationId xmlns:a16="http://schemas.microsoft.com/office/drawing/2014/main" xmlns="" id="{BDC3E9D6-59C9-4770-9288-39C78EF65D1B}"/>
                  </a:ext>
                </a:extLst>
              </p:cNvPr>
              <p:cNvCxnSpPr/>
              <p:nvPr/>
            </p:nvCxnSpPr>
            <p:spPr>
              <a:xfrm>
                <a:off x="5106181" y="3065920"/>
                <a:ext cx="1620000"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74" name="Rectangle 15">
                <a:extLst>
                  <a:ext uri="{FF2B5EF4-FFF2-40B4-BE49-F238E27FC236}">
                    <a16:creationId xmlns:a16="http://schemas.microsoft.com/office/drawing/2014/main" xmlns="" id="{C1EEC96D-A23B-4BC6-B404-D902BD2B2E97}"/>
                  </a:ext>
                </a:extLst>
              </p:cNvPr>
              <p:cNvSpPr/>
              <p:nvPr/>
            </p:nvSpPr>
            <p:spPr>
              <a:xfrm>
                <a:off x="3384990" y="3151564"/>
                <a:ext cx="1620000" cy="1000274"/>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tx1">
                        <a:lumMod val="75000"/>
                        <a:lumOff val="25000"/>
                      </a:schemeClr>
                    </a:solidFill>
                    <a:latin typeface="SamsungOne 400" panose="020B0503030303020204" pitchFamily="34" charset="0"/>
                    <a:ea typeface="SamsungOne 400" panose="020B0503030303020204" pitchFamily="34" charset="0"/>
                  </a:rPr>
                  <a:t>On-device facial recognition and object recognition, where user data does not leave the device</a:t>
                </a:r>
                <a:endParaRPr lang="ko-KR" altLang="en-US" sz="1300" dirty="0">
                  <a:solidFill>
                    <a:schemeClr val="tx1">
                      <a:lumMod val="75000"/>
                      <a:lumOff val="25000"/>
                    </a:schemeClr>
                  </a:solidFill>
                  <a:latin typeface="SamsungOne 400" panose="020B0503030303020204" pitchFamily="34" charset="0"/>
                </a:endParaRPr>
              </a:p>
            </p:txBody>
          </p:sp>
          <p:cxnSp>
            <p:nvCxnSpPr>
              <p:cNvPr id="75" name="직선 연결선 50">
                <a:extLst>
                  <a:ext uri="{FF2B5EF4-FFF2-40B4-BE49-F238E27FC236}">
                    <a16:creationId xmlns:a16="http://schemas.microsoft.com/office/drawing/2014/main" xmlns="" id="{1C8D57B4-3518-48F9-9AE8-5ACDF2092EBC}"/>
                  </a:ext>
                </a:extLst>
              </p:cNvPr>
              <p:cNvCxnSpPr/>
              <p:nvPr/>
            </p:nvCxnSpPr>
            <p:spPr>
              <a:xfrm>
                <a:off x="3384990" y="3065920"/>
                <a:ext cx="1620000"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76" name="Rectangle 15">
                <a:extLst>
                  <a:ext uri="{FF2B5EF4-FFF2-40B4-BE49-F238E27FC236}">
                    <a16:creationId xmlns:a16="http://schemas.microsoft.com/office/drawing/2014/main" xmlns="" id="{2CA321C8-CD2E-4B8E-90CB-EDA819E2829B}"/>
                  </a:ext>
                </a:extLst>
              </p:cNvPr>
              <p:cNvSpPr/>
              <p:nvPr/>
            </p:nvSpPr>
            <p:spPr>
              <a:xfrm>
                <a:off x="1663799" y="3151564"/>
                <a:ext cx="1620000" cy="800219"/>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tx1">
                        <a:lumMod val="75000"/>
                        <a:lumOff val="25000"/>
                      </a:schemeClr>
                    </a:solidFill>
                    <a:latin typeface="SamsungOne 400" panose="020B0503030303020204" pitchFamily="34" charset="0"/>
                    <a:ea typeface="SamsungOne 400" panose="020B0503030303020204" pitchFamily="34" charset="0"/>
                  </a:rPr>
                  <a:t>In-home smart cameras that recognize persons entering an area</a:t>
                </a:r>
                <a:endParaRPr lang="ko-KR" altLang="en-US" sz="1300" dirty="0">
                  <a:solidFill>
                    <a:schemeClr val="tx1">
                      <a:lumMod val="75000"/>
                      <a:lumOff val="25000"/>
                    </a:schemeClr>
                  </a:solidFill>
                  <a:latin typeface="SamsungOne 400" panose="020B0503030303020204" pitchFamily="34" charset="0"/>
                </a:endParaRPr>
              </a:p>
            </p:txBody>
          </p:sp>
          <p:cxnSp>
            <p:nvCxnSpPr>
              <p:cNvPr id="77" name="직선 연결선 44">
                <a:extLst>
                  <a:ext uri="{FF2B5EF4-FFF2-40B4-BE49-F238E27FC236}">
                    <a16:creationId xmlns:a16="http://schemas.microsoft.com/office/drawing/2014/main" xmlns="" id="{7D9A8373-E93A-41E7-9EC8-FE90E0C5D2E2}"/>
                  </a:ext>
                </a:extLst>
              </p:cNvPr>
              <p:cNvCxnSpPr/>
              <p:nvPr/>
            </p:nvCxnSpPr>
            <p:spPr>
              <a:xfrm>
                <a:off x="1663799" y="3065920"/>
                <a:ext cx="1620000"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78" name="그룹 77">
                <a:extLst>
                  <a:ext uri="{FF2B5EF4-FFF2-40B4-BE49-F238E27FC236}">
                    <a16:creationId xmlns:a16="http://schemas.microsoft.com/office/drawing/2014/main" xmlns="" id="{D13B105B-704A-4E6A-8736-86A8A740B1F7}"/>
                  </a:ext>
                </a:extLst>
              </p:cNvPr>
              <p:cNvGrpSpPr/>
              <p:nvPr/>
            </p:nvGrpSpPr>
            <p:grpSpPr>
              <a:xfrm>
                <a:off x="1753799" y="4691527"/>
                <a:ext cx="6698880" cy="1080000"/>
                <a:chOff x="1753799" y="4045220"/>
                <a:chExt cx="6698880" cy="1080000"/>
              </a:xfrm>
            </p:grpSpPr>
            <p:sp>
              <p:nvSpPr>
                <p:cNvPr id="79" name="모서리가 둥근 직사각형 77">
                  <a:extLst>
                    <a:ext uri="{FF2B5EF4-FFF2-40B4-BE49-F238E27FC236}">
                      <a16:creationId xmlns:a16="http://schemas.microsoft.com/office/drawing/2014/main" xmlns="" id="{8B7D9809-87E9-4ABC-A08D-3DAF14012F9D}"/>
                    </a:ext>
                  </a:extLst>
                </p:cNvPr>
                <p:cNvSpPr/>
                <p:nvPr/>
              </p:nvSpPr>
              <p:spPr>
                <a:xfrm>
                  <a:off x="6917372" y="4045220"/>
                  <a:ext cx="1535307" cy="1080000"/>
                </a:xfrm>
                <a:prstGeom prst="roundRect">
                  <a:avLst>
                    <a:gd name="adj" fmla="val 7881"/>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nvGrpSpPr>
                <p:cNvPr id="80" name="그룹 48">
                  <a:extLst>
                    <a:ext uri="{FF2B5EF4-FFF2-40B4-BE49-F238E27FC236}">
                      <a16:creationId xmlns:a16="http://schemas.microsoft.com/office/drawing/2014/main" xmlns="" id="{A5117F87-B178-4804-B23A-197375CB1B87}"/>
                    </a:ext>
                  </a:extLst>
                </p:cNvPr>
                <p:cNvGrpSpPr/>
                <p:nvPr/>
              </p:nvGrpSpPr>
              <p:grpSpPr>
                <a:xfrm>
                  <a:off x="7067906" y="4420366"/>
                  <a:ext cx="1242399" cy="362091"/>
                  <a:chOff x="7440933" y="4933280"/>
                  <a:chExt cx="1242399" cy="362091"/>
                </a:xfrm>
              </p:grpSpPr>
              <p:sp>
                <p:nvSpPr>
                  <p:cNvPr id="94" name="TextBox 93">
                    <a:extLst>
                      <a:ext uri="{FF2B5EF4-FFF2-40B4-BE49-F238E27FC236}">
                        <a16:creationId xmlns:a16="http://schemas.microsoft.com/office/drawing/2014/main" xmlns="" id="{FA73AC81-54B2-465A-9E66-667569A63EDD}"/>
                      </a:ext>
                    </a:extLst>
                  </p:cNvPr>
                  <p:cNvSpPr txBox="1"/>
                  <p:nvPr/>
                </p:nvSpPr>
                <p:spPr>
                  <a:xfrm>
                    <a:off x="8027253" y="4983520"/>
                    <a:ext cx="656079" cy="200055"/>
                  </a:xfrm>
                  <a:prstGeom prst="rect">
                    <a:avLst/>
                  </a:prstGeom>
                  <a:noFill/>
                </p:spPr>
                <p:txBody>
                  <a:bodyPr wrap="square" lIns="0" tIns="0" rIns="0" bIns="0" rtlCol="0" anchor="b" anchorCtr="0">
                    <a:spAutoFit/>
                  </a:bodyPr>
                  <a:lstStyle/>
                  <a:p>
                    <a:pPr algn="ctr" defTabSz="914400" latinLnBrk="1"/>
                    <a:r>
                      <a:rPr lang="en-US" altLang="ko-KR" sz="1300" dirty="0">
                        <a:latin typeface="SamsungOne 400" panose="020B0503030303020204" pitchFamily="34" charset="0"/>
                        <a:ea typeface="SamsungOne 400" panose="020B0503030303020204" pitchFamily="34" charset="0"/>
                      </a:rPr>
                      <a:t>Myriad X</a:t>
                    </a:r>
                    <a:endParaRPr lang="ko-KR" altLang="en-US" sz="1300" dirty="0">
                      <a:latin typeface="SamsungOne 400" panose="020B0503030303020204" pitchFamily="34" charset="0"/>
                    </a:endParaRPr>
                  </a:p>
                </p:txBody>
              </p:sp>
              <p:pic>
                <p:nvPicPr>
                  <p:cNvPr id="95" name="그림 39">
                    <a:extLst>
                      <a:ext uri="{FF2B5EF4-FFF2-40B4-BE49-F238E27FC236}">
                        <a16:creationId xmlns:a16="http://schemas.microsoft.com/office/drawing/2014/main" xmlns="" id="{187EB196-B19B-4485-877E-0B85C40C982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933" y="4933280"/>
                    <a:ext cx="510822" cy="362091"/>
                  </a:xfrm>
                  <a:prstGeom prst="rect">
                    <a:avLst/>
                  </a:prstGeom>
                </p:spPr>
              </p:pic>
            </p:grpSp>
            <p:sp>
              <p:nvSpPr>
                <p:cNvPr id="81" name="모서리가 둥근 직사각형 76">
                  <a:extLst>
                    <a:ext uri="{FF2B5EF4-FFF2-40B4-BE49-F238E27FC236}">
                      <a16:creationId xmlns:a16="http://schemas.microsoft.com/office/drawing/2014/main" xmlns="" id="{FA324B22-90B1-4AF1-8C08-A3A87E93FF70}"/>
                    </a:ext>
                  </a:extLst>
                </p:cNvPr>
                <p:cNvSpPr/>
                <p:nvPr/>
              </p:nvSpPr>
              <p:spPr>
                <a:xfrm>
                  <a:off x="5196180" y="4045220"/>
                  <a:ext cx="1518871" cy="1080000"/>
                </a:xfrm>
                <a:prstGeom prst="roundRect">
                  <a:avLst>
                    <a:gd name="adj" fmla="val 947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nvGrpSpPr>
                <p:cNvPr id="82" name="그룹 47">
                  <a:extLst>
                    <a:ext uri="{FF2B5EF4-FFF2-40B4-BE49-F238E27FC236}">
                      <a16:creationId xmlns:a16="http://schemas.microsoft.com/office/drawing/2014/main" xmlns="" id="{E85C1F04-A031-4F59-BA4D-E69D25F9BA84}"/>
                    </a:ext>
                  </a:extLst>
                </p:cNvPr>
                <p:cNvGrpSpPr/>
                <p:nvPr/>
              </p:nvGrpSpPr>
              <p:grpSpPr>
                <a:xfrm>
                  <a:off x="5398576" y="4254329"/>
                  <a:ext cx="1117898" cy="670610"/>
                  <a:chOff x="6272357" y="5262100"/>
                  <a:chExt cx="1117898" cy="670610"/>
                </a:xfrm>
              </p:grpSpPr>
              <p:pic>
                <p:nvPicPr>
                  <p:cNvPr id="92" name="그림 16">
                    <a:extLst>
                      <a:ext uri="{FF2B5EF4-FFF2-40B4-BE49-F238E27FC236}">
                        <a16:creationId xmlns:a16="http://schemas.microsoft.com/office/drawing/2014/main" xmlns="" id="{23107397-2704-4586-8F8C-1FEBCB2CB3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2357" y="5262100"/>
                    <a:ext cx="294727" cy="670610"/>
                  </a:xfrm>
                  <a:prstGeom prst="rect">
                    <a:avLst/>
                  </a:prstGeom>
                </p:spPr>
              </p:pic>
              <p:sp>
                <p:nvSpPr>
                  <p:cNvPr id="93" name="TextBox 92">
                    <a:extLst>
                      <a:ext uri="{FF2B5EF4-FFF2-40B4-BE49-F238E27FC236}">
                        <a16:creationId xmlns:a16="http://schemas.microsoft.com/office/drawing/2014/main" xmlns="" id="{D0CC15BB-B5F1-4035-ADEC-F5428E331532}"/>
                      </a:ext>
                    </a:extLst>
                  </p:cNvPr>
                  <p:cNvSpPr txBox="1"/>
                  <p:nvPr/>
                </p:nvSpPr>
                <p:spPr>
                  <a:xfrm>
                    <a:off x="6596902" y="5400058"/>
                    <a:ext cx="793353" cy="400110"/>
                  </a:xfrm>
                  <a:prstGeom prst="rect">
                    <a:avLst/>
                  </a:prstGeom>
                  <a:noFill/>
                </p:spPr>
                <p:txBody>
                  <a:bodyPr wrap="square" lIns="0" tIns="0" rIns="0" bIns="0" rtlCol="0" anchor="b" anchorCtr="0">
                    <a:spAutoFit/>
                  </a:bodyPr>
                  <a:lstStyle/>
                  <a:p>
                    <a:pPr algn="ctr" defTabSz="914400" latinLnBrk="1"/>
                    <a:r>
                      <a:rPr lang="en-US" altLang="ko-KR" sz="1300" dirty="0">
                        <a:latin typeface="SamsungOne 400" panose="020B0503030303020204" pitchFamily="34" charset="0"/>
                        <a:ea typeface="SamsungOne 400" panose="020B0503030303020204" pitchFamily="34" charset="0"/>
                      </a:rPr>
                      <a:t>Custom </a:t>
                    </a:r>
                    <a:br>
                      <a:rPr lang="en-US" altLang="ko-KR" sz="1300" dirty="0">
                        <a:latin typeface="SamsungOne 400" panose="020B0503030303020204" pitchFamily="34" charset="0"/>
                        <a:ea typeface="SamsungOne 400" panose="020B0503030303020204" pitchFamily="34" charset="0"/>
                      </a:rPr>
                    </a:br>
                    <a:r>
                      <a:rPr lang="en-US" altLang="ko-KR" sz="1300" dirty="0">
                        <a:latin typeface="SamsungOne 400" panose="020B0503030303020204" pitchFamily="34" charset="0"/>
                        <a:ea typeface="SamsungOne 400" panose="020B0503030303020204" pitchFamily="34" charset="0"/>
                      </a:rPr>
                      <a:t>AI chip</a:t>
                    </a:r>
                    <a:endParaRPr lang="ko-KR" altLang="en-US" sz="1300" dirty="0">
                      <a:latin typeface="SamsungOne 400" panose="020B0503030303020204" pitchFamily="34" charset="0"/>
                      <a:ea typeface="SamsungOne 400" panose="020B0503030303020204" pitchFamily="34" charset="0"/>
                    </a:endParaRPr>
                  </a:p>
                </p:txBody>
              </p:sp>
            </p:grpSp>
            <p:sp>
              <p:nvSpPr>
                <p:cNvPr id="83" name="모서리가 둥근 직사각형 75">
                  <a:extLst>
                    <a:ext uri="{FF2B5EF4-FFF2-40B4-BE49-F238E27FC236}">
                      <a16:creationId xmlns:a16="http://schemas.microsoft.com/office/drawing/2014/main" xmlns="" id="{58C2499A-093E-4AEE-9BB8-1EADF9CA2CB5}"/>
                    </a:ext>
                  </a:extLst>
                </p:cNvPr>
                <p:cNvSpPr/>
                <p:nvPr/>
              </p:nvSpPr>
              <p:spPr>
                <a:xfrm>
                  <a:off x="3474990" y="4045220"/>
                  <a:ext cx="1518872" cy="1080000"/>
                </a:xfrm>
                <a:prstGeom prst="roundRect">
                  <a:avLst>
                    <a:gd name="adj" fmla="val 11076"/>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84" name="모서리가 둥근 직사각형 74">
                  <a:extLst>
                    <a:ext uri="{FF2B5EF4-FFF2-40B4-BE49-F238E27FC236}">
                      <a16:creationId xmlns:a16="http://schemas.microsoft.com/office/drawing/2014/main" xmlns="" id="{63D80C13-74DF-45E0-91DC-315DEC2A1B30}"/>
                    </a:ext>
                  </a:extLst>
                </p:cNvPr>
                <p:cNvSpPr/>
                <p:nvPr/>
              </p:nvSpPr>
              <p:spPr>
                <a:xfrm>
                  <a:off x="1753799" y="4045220"/>
                  <a:ext cx="1520594" cy="1080000"/>
                </a:xfrm>
                <a:prstGeom prst="roundRect">
                  <a:avLst>
                    <a:gd name="adj" fmla="val 947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nvGrpSpPr>
                <p:cNvPr id="85" name="그룹 41">
                  <a:extLst>
                    <a:ext uri="{FF2B5EF4-FFF2-40B4-BE49-F238E27FC236}">
                      <a16:creationId xmlns:a16="http://schemas.microsoft.com/office/drawing/2014/main" xmlns="" id="{8E71D476-0EB5-4EC9-B92D-1B44880CA6C7}"/>
                    </a:ext>
                  </a:extLst>
                </p:cNvPr>
                <p:cNvGrpSpPr/>
                <p:nvPr/>
              </p:nvGrpSpPr>
              <p:grpSpPr>
                <a:xfrm>
                  <a:off x="1912695" y="4270551"/>
                  <a:ext cx="1255495" cy="603317"/>
                  <a:chOff x="2757601" y="5234261"/>
                  <a:chExt cx="1255495" cy="603317"/>
                </a:xfrm>
              </p:grpSpPr>
              <p:sp>
                <p:nvSpPr>
                  <p:cNvPr id="88" name="TextBox 87">
                    <a:extLst>
                      <a:ext uri="{FF2B5EF4-FFF2-40B4-BE49-F238E27FC236}">
                        <a16:creationId xmlns:a16="http://schemas.microsoft.com/office/drawing/2014/main" xmlns="" id="{1CAE0431-9C1E-423F-83EE-649247D731DE}"/>
                      </a:ext>
                    </a:extLst>
                  </p:cNvPr>
                  <p:cNvSpPr txBox="1"/>
                  <p:nvPr/>
                </p:nvSpPr>
                <p:spPr>
                  <a:xfrm>
                    <a:off x="3240558" y="5234261"/>
                    <a:ext cx="772538" cy="600164"/>
                  </a:xfrm>
                  <a:prstGeom prst="rect">
                    <a:avLst/>
                  </a:prstGeom>
                  <a:noFill/>
                </p:spPr>
                <p:txBody>
                  <a:bodyPr wrap="square" lIns="0" tIns="0" rIns="0" bIns="0" rtlCol="0" anchor="b" anchorCtr="0">
                    <a:spAutoFit/>
                  </a:bodyPr>
                  <a:lstStyle/>
                  <a:p>
                    <a:pPr algn="ctr" defTabSz="914400" latinLnBrk="1"/>
                    <a:r>
                      <a:rPr lang="en-US" altLang="ko-KR" sz="1300" dirty="0">
                        <a:latin typeface="SamsungOne 400" panose="020B0503030303020204" pitchFamily="34" charset="0"/>
                        <a:ea typeface="SamsungOne 400" panose="020B0503030303020204" pitchFamily="34" charset="0"/>
                      </a:rPr>
                      <a:t>IQ cameras,</a:t>
                    </a:r>
                  </a:p>
                  <a:p>
                    <a:pPr algn="ctr" defTabSz="914400" latinLnBrk="1"/>
                    <a:r>
                      <a:rPr lang="en-US" altLang="ko-KR" sz="1300" dirty="0">
                        <a:latin typeface="SamsungOne 400" panose="020B0503030303020204" pitchFamily="34" charset="0"/>
                        <a:ea typeface="SamsungOne 400" panose="020B0503030303020204" pitchFamily="34" charset="0"/>
                      </a:rPr>
                      <a:t>Deep Lens</a:t>
                    </a:r>
                    <a:endParaRPr lang="ko-KR" altLang="en-US" sz="1300" dirty="0">
                      <a:latin typeface="SamsungOne 400" panose="020B0503030303020204" pitchFamily="34" charset="0"/>
                    </a:endParaRPr>
                  </a:p>
                </p:txBody>
              </p:sp>
              <p:grpSp>
                <p:nvGrpSpPr>
                  <p:cNvPr id="89" name="그룹 40">
                    <a:extLst>
                      <a:ext uri="{FF2B5EF4-FFF2-40B4-BE49-F238E27FC236}">
                        <a16:creationId xmlns:a16="http://schemas.microsoft.com/office/drawing/2014/main" xmlns="" id="{DC1B7C91-ABA7-4D66-82AE-32085B21B098}"/>
                      </a:ext>
                    </a:extLst>
                  </p:cNvPr>
                  <p:cNvGrpSpPr/>
                  <p:nvPr/>
                </p:nvGrpSpPr>
                <p:grpSpPr>
                  <a:xfrm>
                    <a:off x="2757601" y="5292665"/>
                    <a:ext cx="412319" cy="544913"/>
                    <a:chOff x="2757601" y="5292665"/>
                    <a:chExt cx="412319" cy="544913"/>
                  </a:xfrm>
                </p:grpSpPr>
                <p:pic>
                  <p:nvPicPr>
                    <p:cNvPr id="90" name="그림 8">
                      <a:extLst>
                        <a:ext uri="{FF2B5EF4-FFF2-40B4-BE49-F238E27FC236}">
                          <a16:creationId xmlns:a16="http://schemas.microsoft.com/office/drawing/2014/main" xmlns="" id="{2051FC22-E148-4874-8E89-4FAD90C3596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57601" y="5591008"/>
                      <a:ext cx="412319" cy="246570"/>
                    </a:xfrm>
                    <a:prstGeom prst="rect">
                      <a:avLst/>
                    </a:prstGeom>
                  </p:spPr>
                </p:pic>
                <p:pic>
                  <p:nvPicPr>
                    <p:cNvPr id="91" name="그림 9">
                      <a:extLst>
                        <a:ext uri="{FF2B5EF4-FFF2-40B4-BE49-F238E27FC236}">
                          <a16:creationId xmlns:a16="http://schemas.microsoft.com/office/drawing/2014/main" xmlns="" id="{B2954DB4-269E-4E33-8DAA-65BB6F938A2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70709" y="5292665"/>
                      <a:ext cx="386103" cy="177639"/>
                    </a:xfrm>
                    <a:prstGeom prst="rect">
                      <a:avLst/>
                    </a:prstGeom>
                  </p:spPr>
                </p:pic>
              </p:grpSp>
            </p:grpSp>
            <p:pic>
              <p:nvPicPr>
                <p:cNvPr id="86" name="그림 14">
                  <a:extLst>
                    <a:ext uri="{FF2B5EF4-FFF2-40B4-BE49-F238E27FC236}">
                      <a16:creationId xmlns:a16="http://schemas.microsoft.com/office/drawing/2014/main" xmlns="" id="{4CE0E587-8D10-4A51-857A-FDD4834CE5D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98451" y="4373634"/>
                  <a:ext cx="432000" cy="432000"/>
                </a:xfrm>
                <a:prstGeom prst="rect">
                  <a:avLst/>
                </a:prstGeom>
              </p:spPr>
            </p:pic>
            <p:sp>
              <p:nvSpPr>
                <p:cNvPr id="87" name="TextBox 86">
                  <a:extLst>
                    <a:ext uri="{FF2B5EF4-FFF2-40B4-BE49-F238E27FC236}">
                      <a16:creationId xmlns:a16="http://schemas.microsoft.com/office/drawing/2014/main" xmlns="" id="{5F47A89E-1D06-49ED-9724-C5511BAACBFC}"/>
                    </a:ext>
                  </a:extLst>
                </p:cNvPr>
                <p:cNvSpPr txBox="1"/>
                <p:nvPr/>
              </p:nvSpPr>
              <p:spPr>
                <a:xfrm>
                  <a:off x="4082874" y="4389579"/>
                  <a:ext cx="831784" cy="400110"/>
                </a:xfrm>
                <a:prstGeom prst="rect">
                  <a:avLst/>
                </a:prstGeom>
                <a:noFill/>
              </p:spPr>
              <p:txBody>
                <a:bodyPr wrap="square" lIns="0" tIns="0" rIns="0" bIns="0" rtlCol="0" anchor="b" anchorCtr="0">
                  <a:spAutoFit/>
                </a:bodyPr>
                <a:lstStyle/>
                <a:p>
                  <a:pPr algn="ctr" defTabSz="914400" latinLnBrk="1"/>
                  <a:r>
                    <a:rPr lang="en-US" altLang="ko-KR" sz="1300" dirty="0">
                      <a:latin typeface="SamsungOne 400" panose="020B0503030303020204" pitchFamily="34" charset="0"/>
                      <a:ea typeface="SamsungOne 400" panose="020B0503030303020204" pitchFamily="34" charset="0"/>
                    </a:rPr>
                    <a:t>AI processor</a:t>
                  </a:r>
                  <a:endParaRPr lang="ko-KR" altLang="en-US" sz="1300" dirty="0">
                    <a:latin typeface="SamsungOne 400" panose="020B0503030303020204" pitchFamily="34" charset="0"/>
                  </a:endParaRPr>
                </a:p>
              </p:txBody>
            </p:sp>
          </p:grpSp>
          <p:pic>
            <p:nvPicPr>
              <p:cNvPr id="99" name="그림 98">
                <a:extLst>
                  <a:ext uri="{FF2B5EF4-FFF2-40B4-BE49-F238E27FC236}">
                    <a16:creationId xmlns:a16="http://schemas.microsoft.com/office/drawing/2014/main" xmlns="" id="{218606B7-F767-4F74-85DA-70309797BCE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63955" y="2242253"/>
                <a:ext cx="626598" cy="626598"/>
              </a:xfrm>
              <a:prstGeom prst="rect">
                <a:avLst/>
              </a:prstGeom>
            </p:spPr>
          </p:pic>
          <p:pic>
            <p:nvPicPr>
              <p:cNvPr id="100" name="그림 99">
                <a:extLst>
                  <a:ext uri="{FF2B5EF4-FFF2-40B4-BE49-F238E27FC236}">
                    <a16:creationId xmlns:a16="http://schemas.microsoft.com/office/drawing/2014/main" xmlns="" id="{3A6AC86C-8E6C-4C05-8CE2-3114CCB3899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689113" y="2091268"/>
                <a:ext cx="915298" cy="915298"/>
              </a:xfrm>
              <a:prstGeom prst="rect">
                <a:avLst/>
              </a:prstGeom>
            </p:spPr>
          </p:pic>
          <p:pic>
            <p:nvPicPr>
              <p:cNvPr id="101" name="그림 100">
                <a:extLst>
                  <a:ext uri="{FF2B5EF4-FFF2-40B4-BE49-F238E27FC236}">
                    <a16:creationId xmlns:a16="http://schemas.microsoft.com/office/drawing/2014/main" xmlns="" id="{C5149E66-7A47-443C-B55F-87C2F621D55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20780" y="2006688"/>
                <a:ext cx="990802" cy="990802"/>
              </a:xfrm>
              <a:prstGeom prst="rect">
                <a:avLst/>
              </a:prstGeom>
            </p:spPr>
          </p:pic>
          <p:pic>
            <p:nvPicPr>
              <p:cNvPr id="102" name="그림 101">
                <a:extLst>
                  <a:ext uri="{FF2B5EF4-FFF2-40B4-BE49-F238E27FC236}">
                    <a16:creationId xmlns:a16="http://schemas.microsoft.com/office/drawing/2014/main" xmlns="" id="{ED48F542-818A-40D0-A52A-87F918EF732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097564" y="2006688"/>
                <a:ext cx="1113324" cy="1113324"/>
              </a:xfrm>
              <a:prstGeom prst="rect">
                <a:avLst/>
              </a:prstGeom>
            </p:spPr>
          </p:pic>
          <p:pic>
            <p:nvPicPr>
              <p:cNvPr id="103" name="그림 102">
                <a:extLst>
                  <a:ext uri="{FF2B5EF4-FFF2-40B4-BE49-F238E27FC236}">
                    <a16:creationId xmlns:a16="http://schemas.microsoft.com/office/drawing/2014/main" xmlns="" id="{9F6E96EA-6D93-4EBB-ADD0-CF0E8EE5FFF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441979" y="2117819"/>
                <a:ext cx="749460" cy="749460"/>
              </a:xfrm>
              <a:prstGeom prst="rect">
                <a:avLst/>
              </a:prstGeom>
            </p:spPr>
          </p:pic>
        </p:grpSp>
      </p:grpSp>
      <p:sp>
        <p:nvSpPr>
          <p:cNvPr id="42" name="직사각형 41">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Initiatives</a:t>
            </a:r>
          </a:p>
        </p:txBody>
      </p:sp>
    </p:spTree>
    <p:custDataLst>
      <p:tags r:id="rId1"/>
    </p:custDataLst>
    <p:extLst>
      <p:ext uri="{BB962C8B-B14F-4D97-AF65-F5344CB8AC3E}">
        <p14:creationId xmlns:p14="http://schemas.microsoft.com/office/powerpoint/2010/main" val="34140500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cs typeface="Samsung Sharp Sans" pitchFamily="2" charset="0"/>
              </a:rPr>
              <a:t>Techniques in Artificial Intelligence</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3.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5" name="직사각형 24">
            <a:extLst>
              <a:ext uri="{FF2B5EF4-FFF2-40B4-BE49-F238E27FC236}">
                <a16:creationId xmlns:a16="http://schemas.microsoft.com/office/drawing/2014/main" xmlns="" id="{BA136F10-78BF-451F-8819-41B6D66F8C72}"/>
              </a:ext>
            </a:extLst>
          </p:cNvPr>
          <p:cNvSpPr/>
          <p:nvPr/>
        </p:nvSpPr>
        <p:spPr>
          <a:xfrm>
            <a:off x="1054111" y="3929021"/>
            <a:ext cx="8286680" cy="166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3.1. Edge AI</a:t>
            </a:r>
          </a:p>
          <a:p>
            <a:pPr marL="176213" indent="-176213" defTabSz="914400" fontAlgn="base" latinLnBrk="1">
              <a:spcBef>
                <a:spcPct val="0"/>
              </a:spcBef>
              <a:spcAft>
                <a:spcPts val="1000"/>
              </a:spcAft>
              <a:buSzPct val="120000"/>
              <a:buBlip>
                <a:blip r:embed="rId5"/>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3.2. Medical Imaging &amp; Diagnostics</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3.3. Autonomous Vehicle</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3.4. Reinforcement Learning</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3.5. Conversational AI</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3.6. GAN, XAI, Synthetic Training Data </a:t>
            </a:r>
          </a:p>
          <a:p>
            <a:pPr marL="176213" indent="-176213" fontAlgn="base">
              <a:spcBef>
                <a:spcPct val="0"/>
              </a:spcBef>
              <a:spcAft>
                <a:spcPts val="1000"/>
              </a:spcAft>
              <a:buSzPct val="120000"/>
              <a:buBlip>
                <a:blip r:embed="rId4"/>
              </a:buBlip>
              <a:defRPr/>
            </a:pP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4"/>
              </a:buBlip>
              <a:defRPr/>
            </a:pPr>
            <a:endPar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endParaRPr>
          </a:p>
        </p:txBody>
      </p:sp>
    </p:spTree>
    <p:custDataLst>
      <p:tags r:id="rId1"/>
    </p:custDataLst>
    <p:extLst>
      <p:ext uri="{BB962C8B-B14F-4D97-AF65-F5344CB8AC3E}">
        <p14:creationId xmlns:p14="http://schemas.microsoft.com/office/powerpoint/2010/main" val="11032869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그룹 127">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9" name="직사각형 128">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3.2. Medical Imaging &amp; Diagnostics</a:t>
              </a:r>
            </a:p>
          </p:txBody>
        </p:sp>
        <p:sp>
          <p:nvSpPr>
            <p:cNvPr id="130" name="직사각형 129">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35" name="사각형: 둥근 모서리 32">
            <a:extLst>
              <a:ext uri="{FF2B5EF4-FFF2-40B4-BE49-F238E27FC236}">
                <a16:creationId xmlns:a16="http://schemas.microsoft.com/office/drawing/2014/main" xmlns="" id="{9F9FFF6C-7C72-4E08-8072-03F5113CBF51}"/>
              </a:ext>
            </a:extLst>
          </p:cNvPr>
          <p:cNvSpPr/>
          <p:nvPr/>
        </p:nvSpPr>
        <p:spPr>
          <a:xfrm>
            <a:off x="429308" y="5200570"/>
            <a:ext cx="1104908" cy="203797"/>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algn="ctr"/>
            <a:r>
              <a:rPr lang="en-US" altLang="ko-KR" sz="1000" b="1" dirty="0">
                <a:latin typeface="SamsungOne 400" panose="020B0503030303020204" pitchFamily="34" charset="0"/>
                <a:ea typeface="SamsungOne 400" panose="020B0503030303020204" pitchFamily="34" charset="0"/>
              </a:rPr>
              <a:t>CB Insights, IDx</a:t>
            </a:r>
          </a:p>
        </p:txBody>
      </p:sp>
      <p:grpSp>
        <p:nvGrpSpPr>
          <p:cNvPr id="136" name="그룹 135">
            <a:extLst>
              <a:ext uri="{FF2B5EF4-FFF2-40B4-BE49-F238E27FC236}">
                <a16:creationId xmlns:a16="http://schemas.microsoft.com/office/drawing/2014/main" xmlns="" id="{6C0C8C83-0D02-4EDA-BAF2-DFC759CBB6A9}"/>
              </a:ext>
            </a:extLst>
          </p:cNvPr>
          <p:cNvGrpSpPr/>
          <p:nvPr/>
        </p:nvGrpSpPr>
        <p:grpSpPr>
          <a:xfrm>
            <a:off x="429308" y="1916832"/>
            <a:ext cx="5467077" cy="3203597"/>
            <a:chOff x="712181" y="3175375"/>
            <a:chExt cx="5467077" cy="3203597"/>
          </a:xfrm>
        </p:grpSpPr>
        <p:sp>
          <p:nvSpPr>
            <p:cNvPr id="137" name="모서리가 둥근 직사각형 4">
              <a:extLst>
                <a:ext uri="{FF2B5EF4-FFF2-40B4-BE49-F238E27FC236}">
                  <a16:creationId xmlns:a16="http://schemas.microsoft.com/office/drawing/2014/main" xmlns="" id="{18B03288-3DB4-4EB3-88B8-1F8FDAA66052}"/>
                </a:ext>
              </a:extLst>
            </p:cNvPr>
            <p:cNvSpPr/>
            <p:nvPr/>
          </p:nvSpPr>
          <p:spPr>
            <a:xfrm>
              <a:off x="712181" y="3337089"/>
              <a:ext cx="5467077" cy="304188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138" name="Rectangle 15">
              <a:extLst>
                <a:ext uri="{FF2B5EF4-FFF2-40B4-BE49-F238E27FC236}">
                  <a16:creationId xmlns:a16="http://schemas.microsoft.com/office/drawing/2014/main" xmlns="" id="{4BB958C8-5C2F-4332-BE0A-B66B504AFE61}"/>
                </a:ext>
              </a:extLst>
            </p:cNvPr>
            <p:cNvSpPr/>
            <p:nvPr/>
          </p:nvSpPr>
          <p:spPr>
            <a:xfrm>
              <a:off x="808686" y="5890299"/>
              <a:ext cx="2376120" cy="415498"/>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900" dirty="0">
                  <a:solidFill>
                    <a:schemeClr val="bg2">
                      <a:lumMod val="50000"/>
                    </a:schemeClr>
                  </a:solidFill>
                  <a:latin typeface="SamsungOne 400" panose="020B0503030303020204" pitchFamily="34" charset="0"/>
                  <a:ea typeface="SamsungOne 400" panose="020B0503030303020204" pitchFamily="34" charset="0"/>
                </a:rPr>
                <a:t>Physiologically plausible AI: Abramoff et al, </a:t>
              </a:r>
              <a:br>
                <a:rPr lang="en-US" altLang="ko-KR" sz="900" dirty="0">
                  <a:solidFill>
                    <a:schemeClr val="bg2">
                      <a:lumMod val="50000"/>
                    </a:schemeClr>
                  </a:solidFill>
                  <a:latin typeface="SamsungOne 400" panose="020B0503030303020204" pitchFamily="34" charset="0"/>
                  <a:ea typeface="SamsungOne 400" panose="020B0503030303020204" pitchFamily="34" charset="0"/>
                </a:rPr>
              </a:br>
              <a:r>
                <a:rPr lang="en-US" altLang="ko-KR" sz="900" dirty="0">
                  <a:solidFill>
                    <a:schemeClr val="bg2">
                      <a:lumMod val="50000"/>
                    </a:schemeClr>
                  </a:solidFill>
                  <a:latin typeface="SamsungOne 400" panose="020B0503030303020204" pitchFamily="34" charset="0"/>
                  <a:ea typeface="SamsungOne 400" panose="020B0503030303020204" pitchFamily="34" charset="0"/>
                </a:rPr>
                <a:t>IOVS 2007</a:t>
              </a:r>
            </a:p>
            <a:p>
              <a:r>
                <a:rPr lang="en-US" altLang="ko-KR" sz="900" dirty="0">
                  <a:solidFill>
                    <a:schemeClr val="bg2">
                      <a:lumMod val="50000"/>
                    </a:schemeClr>
                  </a:solidFill>
                  <a:latin typeface="SamsungOne 400" panose="020B0503030303020204" pitchFamily="34" charset="0"/>
                  <a:ea typeface="SamsungOne 400" panose="020B0503030303020204" pitchFamily="34" charset="0"/>
                </a:rPr>
                <a:t>Abramoff et al, Nat Dig Med 2018</a:t>
              </a:r>
              <a:endParaRPr lang="ko-KR" altLang="en-US" sz="900" dirty="0">
                <a:solidFill>
                  <a:schemeClr val="bg2">
                    <a:lumMod val="50000"/>
                  </a:schemeClr>
                </a:solidFill>
                <a:latin typeface="SamsungOne 400" panose="020B0503030303020204" pitchFamily="34" charset="0"/>
              </a:endParaRPr>
            </a:p>
          </p:txBody>
        </p:sp>
        <p:grpSp>
          <p:nvGrpSpPr>
            <p:cNvPr id="139" name="그룹 138">
              <a:extLst>
                <a:ext uri="{FF2B5EF4-FFF2-40B4-BE49-F238E27FC236}">
                  <a16:creationId xmlns:a16="http://schemas.microsoft.com/office/drawing/2014/main" xmlns="" id="{FC07DBDD-9E1E-4A5A-A8FE-4CEB5939345F}"/>
                </a:ext>
              </a:extLst>
            </p:cNvPr>
            <p:cNvGrpSpPr/>
            <p:nvPr/>
          </p:nvGrpSpPr>
          <p:grpSpPr>
            <a:xfrm>
              <a:off x="1047729" y="3175375"/>
              <a:ext cx="4795981" cy="3150473"/>
              <a:chOff x="4442305" y="2505704"/>
              <a:chExt cx="4795981" cy="3150473"/>
            </a:xfrm>
          </p:grpSpPr>
          <p:sp>
            <p:nvSpPr>
              <p:cNvPr id="140" name="직사각형 24">
                <a:extLst>
                  <a:ext uri="{FF2B5EF4-FFF2-40B4-BE49-F238E27FC236}">
                    <a16:creationId xmlns:a16="http://schemas.microsoft.com/office/drawing/2014/main" xmlns="" id="{C3FE488E-9823-4FFE-A7A5-C6C12C45B59A}"/>
                  </a:ext>
                </a:extLst>
              </p:cNvPr>
              <p:cNvSpPr/>
              <p:nvPr/>
            </p:nvSpPr>
            <p:spPr>
              <a:xfrm>
                <a:off x="4536039" y="2505704"/>
                <a:ext cx="4462046" cy="338554"/>
              </a:xfrm>
              <a:prstGeom prst="rect">
                <a:avLst/>
              </a:prstGeom>
              <a:solidFill>
                <a:schemeClr val="bg1"/>
              </a:solidFill>
            </p:spPr>
            <p:txBody>
              <a:bodyPr wrap="square">
                <a:spAutoFit/>
              </a:bodyPr>
              <a:lstStyle/>
              <a:p>
                <a:pPr algn="ctr"/>
                <a:r>
                  <a:rPr lang="en-US" altLang="ko-KR" sz="1600" dirty="0">
                    <a:solidFill>
                      <a:srgbClr val="294D9D"/>
                    </a:solidFill>
                    <a:latin typeface="SamsungOne 700" panose="020B0803030303020204" pitchFamily="34" charset="0"/>
                    <a:ea typeface="SamsungOne 700" panose="020B0803030303020204" pitchFamily="34" charset="0"/>
                  </a:rPr>
                  <a:t>Autonomous AI algorithm based on biomarkers</a:t>
                </a:r>
                <a:endParaRPr lang="ko-KR" altLang="en-US" sz="1600" dirty="0">
                  <a:solidFill>
                    <a:srgbClr val="294D9D"/>
                  </a:solidFill>
                  <a:latin typeface="SamsungOne 700" panose="020B0803030303020204" pitchFamily="34" charset="0"/>
                  <a:ea typeface="SamsungOne 700" panose="020B0803030303020204" pitchFamily="34" charset="0"/>
                </a:endParaRPr>
              </a:p>
            </p:txBody>
          </p:sp>
          <p:sp>
            <p:nvSpPr>
              <p:cNvPr id="141" name="Rectangle 15">
                <a:extLst>
                  <a:ext uri="{FF2B5EF4-FFF2-40B4-BE49-F238E27FC236}">
                    <a16:creationId xmlns:a16="http://schemas.microsoft.com/office/drawing/2014/main" xmlns="" id="{0068269F-C67E-4FB0-AF3F-62E85B1650D7}"/>
                  </a:ext>
                </a:extLst>
              </p:cNvPr>
              <p:cNvSpPr/>
              <p:nvPr/>
            </p:nvSpPr>
            <p:spPr>
              <a:xfrm>
                <a:off x="6175548" y="2946987"/>
                <a:ext cx="2896563" cy="200055"/>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en-US" altLang="ko-KR" sz="1300" dirty="0">
                    <a:solidFill>
                      <a:schemeClr val="bg2">
                        <a:lumMod val="50000"/>
                      </a:schemeClr>
                    </a:solidFill>
                    <a:latin typeface="SamsungOne 400" panose="020B0503030303020204" pitchFamily="34" charset="0"/>
                    <a:ea typeface="SamsungOne 400" panose="020B0503030303020204" pitchFamily="34" charset="0"/>
                  </a:rPr>
                  <a:t>Biomarker Detection(mostly CNN)</a:t>
                </a:r>
                <a:endParaRPr lang="ko-KR" altLang="en-US" sz="1300" dirty="0">
                  <a:solidFill>
                    <a:schemeClr val="bg2">
                      <a:lumMod val="50000"/>
                    </a:schemeClr>
                  </a:solidFill>
                  <a:latin typeface="SamsungOne 400" panose="020B0503030303020204" pitchFamily="34" charset="0"/>
                </a:endParaRPr>
              </a:p>
            </p:txBody>
          </p:sp>
          <p:sp>
            <p:nvSpPr>
              <p:cNvPr id="142" name="Rectangle 15">
                <a:extLst>
                  <a:ext uri="{FF2B5EF4-FFF2-40B4-BE49-F238E27FC236}">
                    <a16:creationId xmlns:a16="http://schemas.microsoft.com/office/drawing/2014/main" xmlns="" id="{CE008699-7992-4B90-93E3-E44EE2BCE703}"/>
                  </a:ext>
                </a:extLst>
              </p:cNvPr>
              <p:cNvSpPr/>
              <p:nvPr/>
            </p:nvSpPr>
            <p:spPr>
              <a:xfrm>
                <a:off x="5776610" y="4488518"/>
                <a:ext cx="817066" cy="369332"/>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Quality Assessment</a:t>
                </a:r>
                <a:endParaRPr lang="ko-KR" altLang="en-US" sz="1200" dirty="0">
                  <a:solidFill>
                    <a:schemeClr val="tx1">
                      <a:lumMod val="75000"/>
                      <a:lumOff val="25000"/>
                    </a:schemeClr>
                  </a:solidFill>
                  <a:latin typeface="SamsungOne 400" panose="020B0503030303020204" pitchFamily="34" charset="0"/>
                </a:endParaRPr>
              </a:p>
            </p:txBody>
          </p:sp>
          <p:sp>
            <p:nvSpPr>
              <p:cNvPr id="143" name="Rectangle 15">
                <a:extLst>
                  <a:ext uri="{FF2B5EF4-FFF2-40B4-BE49-F238E27FC236}">
                    <a16:creationId xmlns:a16="http://schemas.microsoft.com/office/drawing/2014/main" xmlns="" id="{3E95CF68-4CBE-402A-A524-CF8E477CE1E7}"/>
                  </a:ext>
                </a:extLst>
              </p:cNvPr>
              <p:cNvSpPr/>
              <p:nvPr/>
            </p:nvSpPr>
            <p:spPr>
              <a:xfrm>
                <a:off x="7938300" y="4652977"/>
                <a:ext cx="942975" cy="738664"/>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Disease</a:t>
                </a:r>
              </a:p>
              <a:p>
                <a:pPr algn="ct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Assessment</a:t>
                </a:r>
              </a:p>
              <a:p>
                <a:pPr algn="ct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Clinical Decision</a:t>
                </a:r>
                <a:endParaRPr lang="ko-KR" altLang="en-US" sz="1200" dirty="0">
                  <a:solidFill>
                    <a:schemeClr val="tx1">
                      <a:lumMod val="75000"/>
                      <a:lumOff val="25000"/>
                    </a:schemeClr>
                  </a:solidFill>
                  <a:latin typeface="SamsungOne 400" panose="020B0503030303020204" pitchFamily="34" charset="0"/>
                </a:endParaRPr>
              </a:p>
            </p:txBody>
          </p:sp>
          <p:grpSp>
            <p:nvGrpSpPr>
              <p:cNvPr id="144" name="그룹 82">
                <a:extLst>
                  <a:ext uri="{FF2B5EF4-FFF2-40B4-BE49-F238E27FC236}">
                    <a16:creationId xmlns:a16="http://schemas.microsoft.com/office/drawing/2014/main" xmlns="" id="{0BB85A36-BA1F-4163-94BF-4DD562EA87B3}"/>
                  </a:ext>
                </a:extLst>
              </p:cNvPr>
              <p:cNvGrpSpPr/>
              <p:nvPr/>
            </p:nvGrpSpPr>
            <p:grpSpPr>
              <a:xfrm>
                <a:off x="7077840" y="3213178"/>
                <a:ext cx="187101" cy="176101"/>
                <a:chOff x="7228656" y="3403698"/>
                <a:chExt cx="187101" cy="176101"/>
              </a:xfrm>
            </p:grpSpPr>
            <p:pic>
              <p:nvPicPr>
                <p:cNvPr id="194" name="그림 6">
                  <a:extLst>
                    <a:ext uri="{FF2B5EF4-FFF2-40B4-BE49-F238E27FC236}">
                      <a16:creationId xmlns:a16="http://schemas.microsoft.com/office/drawing/2014/main" xmlns="" id="{143832C3-AAEA-452A-879D-91216BE0C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6310" y="3450352"/>
                  <a:ext cx="129447" cy="129447"/>
                </a:xfrm>
                <a:prstGeom prst="rect">
                  <a:avLst/>
                </a:prstGeom>
                <a:ln w="3175">
                  <a:solidFill>
                    <a:schemeClr val="bg2">
                      <a:lumMod val="50000"/>
                    </a:schemeClr>
                  </a:solidFill>
                </a:ln>
              </p:spPr>
            </p:pic>
            <p:pic>
              <p:nvPicPr>
                <p:cNvPr id="195" name="그림 40">
                  <a:extLst>
                    <a:ext uri="{FF2B5EF4-FFF2-40B4-BE49-F238E27FC236}">
                      <a16:creationId xmlns:a16="http://schemas.microsoft.com/office/drawing/2014/main" xmlns="" id="{39ABB1E0-2AAE-47CA-A780-7C68AFBA91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71898" y="3438687"/>
                  <a:ext cx="129447" cy="129447"/>
                </a:xfrm>
                <a:prstGeom prst="rect">
                  <a:avLst/>
                </a:prstGeom>
                <a:ln w="3175">
                  <a:solidFill>
                    <a:schemeClr val="bg2">
                      <a:lumMod val="50000"/>
                    </a:schemeClr>
                  </a:solidFill>
                </a:ln>
              </p:spPr>
            </p:pic>
            <p:pic>
              <p:nvPicPr>
                <p:cNvPr id="196" name="그림 41">
                  <a:extLst>
                    <a:ext uri="{FF2B5EF4-FFF2-40B4-BE49-F238E27FC236}">
                      <a16:creationId xmlns:a16="http://schemas.microsoft.com/office/drawing/2014/main" xmlns="" id="{28D76DA1-E220-4260-A3C4-ABFC3738DB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57484" y="3427024"/>
                  <a:ext cx="129447" cy="129447"/>
                </a:xfrm>
                <a:prstGeom prst="rect">
                  <a:avLst/>
                </a:prstGeom>
                <a:ln w="3175">
                  <a:solidFill>
                    <a:schemeClr val="bg2">
                      <a:lumMod val="50000"/>
                    </a:schemeClr>
                  </a:solidFill>
                </a:ln>
              </p:spPr>
            </p:pic>
            <p:pic>
              <p:nvPicPr>
                <p:cNvPr id="197" name="그림 42">
                  <a:extLst>
                    <a:ext uri="{FF2B5EF4-FFF2-40B4-BE49-F238E27FC236}">
                      <a16:creationId xmlns:a16="http://schemas.microsoft.com/office/drawing/2014/main" xmlns="" id="{E7C6A3C5-7886-492A-817A-9680A3D662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43070" y="3415361"/>
                  <a:ext cx="129447" cy="129447"/>
                </a:xfrm>
                <a:prstGeom prst="rect">
                  <a:avLst/>
                </a:prstGeom>
                <a:ln w="3175">
                  <a:solidFill>
                    <a:schemeClr val="bg2">
                      <a:lumMod val="50000"/>
                    </a:schemeClr>
                  </a:solidFill>
                </a:ln>
              </p:spPr>
            </p:pic>
            <p:pic>
              <p:nvPicPr>
                <p:cNvPr id="198" name="그림 43">
                  <a:extLst>
                    <a:ext uri="{FF2B5EF4-FFF2-40B4-BE49-F238E27FC236}">
                      <a16:creationId xmlns:a16="http://schemas.microsoft.com/office/drawing/2014/main" xmlns="" id="{7AAFC171-439F-432E-8736-3823F20448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8656" y="3403698"/>
                  <a:ext cx="129447" cy="129447"/>
                </a:xfrm>
                <a:prstGeom prst="rect">
                  <a:avLst/>
                </a:prstGeom>
                <a:ln w="3175">
                  <a:solidFill>
                    <a:schemeClr val="bg2">
                      <a:lumMod val="50000"/>
                    </a:schemeClr>
                  </a:solidFill>
                </a:ln>
              </p:spPr>
            </p:pic>
          </p:grpSp>
          <p:grpSp>
            <p:nvGrpSpPr>
              <p:cNvPr id="145" name="그룹 11">
                <a:extLst>
                  <a:ext uri="{FF2B5EF4-FFF2-40B4-BE49-F238E27FC236}">
                    <a16:creationId xmlns:a16="http://schemas.microsoft.com/office/drawing/2014/main" xmlns="" id="{98B4D795-4CA8-4900-AB45-F6E77601C0C1}"/>
                  </a:ext>
                </a:extLst>
              </p:cNvPr>
              <p:cNvGrpSpPr/>
              <p:nvPr/>
            </p:nvGrpSpPr>
            <p:grpSpPr>
              <a:xfrm>
                <a:off x="7077763" y="3622126"/>
                <a:ext cx="187254" cy="173879"/>
                <a:chOff x="7228656" y="3641182"/>
                <a:chExt cx="187254" cy="173879"/>
              </a:xfrm>
            </p:grpSpPr>
            <p:pic>
              <p:nvPicPr>
                <p:cNvPr id="189" name="그림 50">
                  <a:extLst>
                    <a:ext uri="{FF2B5EF4-FFF2-40B4-BE49-F238E27FC236}">
                      <a16:creationId xmlns:a16="http://schemas.microsoft.com/office/drawing/2014/main" xmlns="" id="{71BD2F0C-1052-48CE-9871-7BE3604D32F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86310" y="3685461"/>
                  <a:ext cx="129600" cy="129600"/>
                </a:xfrm>
                <a:prstGeom prst="rect">
                  <a:avLst/>
                </a:prstGeom>
                <a:ln w="3175">
                  <a:solidFill>
                    <a:schemeClr val="bg2">
                      <a:lumMod val="50000"/>
                    </a:schemeClr>
                  </a:solidFill>
                </a:ln>
              </p:spPr>
            </p:pic>
            <p:pic>
              <p:nvPicPr>
                <p:cNvPr id="190" name="그림 51">
                  <a:extLst>
                    <a:ext uri="{FF2B5EF4-FFF2-40B4-BE49-F238E27FC236}">
                      <a16:creationId xmlns:a16="http://schemas.microsoft.com/office/drawing/2014/main" xmlns="" id="{227C87BA-B459-4910-B6F0-1798FE166C4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71895" y="3674392"/>
                  <a:ext cx="129600" cy="129600"/>
                </a:xfrm>
                <a:prstGeom prst="rect">
                  <a:avLst/>
                </a:prstGeom>
                <a:ln w="3175">
                  <a:solidFill>
                    <a:schemeClr val="bg2">
                      <a:lumMod val="50000"/>
                    </a:schemeClr>
                  </a:solidFill>
                </a:ln>
              </p:spPr>
            </p:pic>
            <p:pic>
              <p:nvPicPr>
                <p:cNvPr id="191" name="그림 52">
                  <a:extLst>
                    <a:ext uri="{FF2B5EF4-FFF2-40B4-BE49-F238E27FC236}">
                      <a16:creationId xmlns:a16="http://schemas.microsoft.com/office/drawing/2014/main" xmlns="" id="{39EDE986-F443-46C7-B894-E22FACBAA21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57482" y="3663322"/>
                  <a:ext cx="129600" cy="129600"/>
                </a:xfrm>
                <a:prstGeom prst="rect">
                  <a:avLst/>
                </a:prstGeom>
                <a:ln w="3175">
                  <a:solidFill>
                    <a:schemeClr val="bg2">
                      <a:lumMod val="50000"/>
                    </a:schemeClr>
                  </a:solidFill>
                </a:ln>
              </p:spPr>
            </p:pic>
            <p:pic>
              <p:nvPicPr>
                <p:cNvPr id="192" name="그림 53">
                  <a:extLst>
                    <a:ext uri="{FF2B5EF4-FFF2-40B4-BE49-F238E27FC236}">
                      <a16:creationId xmlns:a16="http://schemas.microsoft.com/office/drawing/2014/main" xmlns="" id="{754230A1-14CC-4B22-AEAE-399B6C1622C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43069" y="3652252"/>
                  <a:ext cx="129600" cy="129600"/>
                </a:xfrm>
                <a:prstGeom prst="rect">
                  <a:avLst/>
                </a:prstGeom>
                <a:ln w="3175">
                  <a:solidFill>
                    <a:schemeClr val="bg2">
                      <a:lumMod val="50000"/>
                    </a:schemeClr>
                  </a:solidFill>
                </a:ln>
              </p:spPr>
            </p:pic>
            <p:pic>
              <p:nvPicPr>
                <p:cNvPr id="193" name="그림 54">
                  <a:extLst>
                    <a:ext uri="{FF2B5EF4-FFF2-40B4-BE49-F238E27FC236}">
                      <a16:creationId xmlns:a16="http://schemas.microsoft.com/office/drawing/2014/main" xmlns="" id="{BB468B12-47AB-4675-A05C-6FD6C161966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28656" y="3641182"/>
                  <a:ext cx="129600" cy="129600"/>
                </a:xfrm>
                <a:prstGeom prst="rect">
                  <a:avLst/>
                </a:prstGeom>
                <a:ln w="3175">
                  <a:solidFill>
                    <a:schemeClr val="bg2">
                      <a:lumMod val="50000"/>
                    </a:schemeClr>
                  </a:solidFill>
                </a:ln>
              </p:spPr>
            </p:pic>
          </p:grpSp>
          <p:grpSp>
            <p:nvGrpSpPr>
              <p:cNvPr id="146" name="그룹 61">
                <a:extLst>
                  <a:ext uri="{FF2B5EF4-FFF2-40B4-BE49-F238E27FC236}">
                    <a16:creationId xmlns:a16="http://schemas.microsoft.com/office/drawing/2014/main" xmlns="" id="{235102C8-3FBE-487C-92DA-65DAD5FE438D}"/>
                  </a:ext>
                </a:extLst>
              </p:cNvPr>
              <p:cNvGrpSpPr/>
              <p:nvPr/>
            </p:nvGrpSpPr>
            <p:grpSpPr>
              <a:xfrm>
                <a:off x="7077840" y="3986631"/>
                <a:ext cx="187101" cy="176101"/>
                <a:chOff x="7228656" y="3179348"/>
                <a:chExt cx="187101" cy="176101"/>
              </a:xfrm>
            </p:grpSpPr>
            <p:pic>
              <p:nvPicPr>
                <p:cNvPr id="184" name="그림 15">
                  <a:extLst>
                    <a:ext uri="{FF2B5EF4-FFF2-40B4-BE49-F238E27FC236}">
                      <a16:creationId xmlns:a16="http://schemas.microsoft.com/office/drawing/2014/main" xmlns="" id="{12C61F2B-021D-4380-A436-DDFC267B65D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86157" y="3225849"/>
                  <a:ext cx="129600" cy="129600"/>
                </a:xfrm>
                <a:prstGeom prst="rect">
                  <a:avLst/>
                </a:prstGeom>
                <a:ln w="3175">
                  <a:solidFill>
                    <a:schemeClr val="bg2">
                      <a:lumMod val="50000"/>
                    </a:schemeClr>
                  </a:solidFill>
                </a:ln>
              </p:spPr>
            </p:pic>
            <p:pic>
              <p:nvPicPr>
                <p:cNvPr id="185" name="그림 56">
                  <a:extLst>
                    <a:ext uri="{FF2B5EF4-FFF2-40B4-BE49-F238E27FC236}">
                      <a16:creationId xmlns:a16="http://schemas.microsoft.com/office/drawing/2014/main" xmlns="" id="{0364C82F-8A47-4A27-9009-65A866F9B9D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71781" y="3214223"/>
                  <a:ext cx="129600" cy="129600"/>
                </a:xfrm>
                <a:prstGeom prst="rect">
                  <a:avLst/>
                </a:prstGeom>
                <a:ln w="3175">
                  <a:solidFill>
                    <a:schemeClr val="bg2">
                      <a:lumMod val="50000"/>
                    </a:schemeClr>
                  </a:solidFill>
                </a:ln>
              </p:spPr>
            </p:pic>
            <p:pic>
              <p:nvPicPr>
                <p:cNvPr id="186" name="그림 57">
                  <a:extLst>
                    <a:ext uri="{FF2B5EF4-FFF2-40B4-BE49-F238E27FC236}">
                      <a16:creationId xmlns:a16="http://schemas.microsoft.com/office/drawing/2014/main" xmlns="" id="{4ABC637E-39B0-4467-A945-16D0920CBB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7406" y="3202598"/>
                  <a:ext cx="129600" cy="129600"/>
                </a:xfrm>
                <a:prstGeom prst="rect">
                  <a:avLst/>
                </a:prstGeom>
                <a:ln w="3175">
                  <a:solidFill>
                    <a:schemeClr val="bg2">
                      <a:lumMod val="50000"/>
                    </a:schemeClr>
                  </a:solidFill>
                </a:ln>
              </p:spPr>
            </p:pic>
            <p:pic>
              <p:nvPicPr>
                <p:cNvPr id="187" name="그림 58">
                  <a:extLst>
                    <a:ext uri="{FF2B5EF4-FFF2-40B4-BE49-F238E27FC236}">
                      <a16:creationId xmlns:a16="http://schemas.microsoft.com/office/drawing/2014/main" xmlns="" id="{7C321885-EDD5-4A37-B05D-1826A9360D7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43031" y="3190973"/>
                  <a:ext cx="129600" cy="129600"/>
                </a:xfrm>
                <a:prstGeom prst="rect">
                  <a:avLst/>
                </a:prstGeom>
                <a:ln w="3175">
                  <a:solidFill>
                    <a:schemeClr val="bg2">
                      <a:lumMod val="50000"/>
                    </a:schemeClr>
                  </a:solidFill>
                </a:ln>
              </p:spPr>
            </p:pic>
            <p:pic>
              <p:nvPicPr>
                <p:cNvPr id="188" name="그림 59">
                  <a:extLst>
                    <a:ext uri="{FF2B5EF4-FFF2-40B4-BE49-F238E27FC236}">
                      <a16:creationId xmlns:a16="http://schemas.microsoft.com/office/drawing/2014/main" xmlns="" id="{B515CA6F-79F2-4689-9710-BA0B3DF25D6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28656" y="3179348"/>
                  <a:ext cx="129600" cy="129600"/>
                </a:xfrm>
                <a:prstGeom prst="rect">
                  <a:avLst/>
                </a:prstGeom>
                <a:ln w="3175">
                  <a:solidFill>
                    <a:schemeClr val="bg2">
                      <a:lumMod val="50000"/>
                    </a:schemeClr>
                  </a:solidFill>
                </a:ln>
              </p:spPr>
            </p:pic>
          </p:grpSp>
          <p:grpSp>
            <p:nvGrpSpPr>
              <p:cNvPr id="147" name="그룹 62">
                <a:extLst>
                  <a:ext uri="{FF2B5EF4-FFF2-40B4-BE49-F238E27FC236}">
                    <a16:creationId xmlns:a16="http://schemas.microsoft.com/office/drawing/2014/main" xmlns="" id="{7F485718-B15E-472F-A245-6855B1147A5F}"/>
                  </a:ext>
                </a:extLst>
              </p:cNvPr>
              <p:cNvGrpSpPr/>
              <p:nvPr/>
            </p:nvGrpSpPr>
            <p:grpSpPr>
              <a:xfrm>
                <a:off x="7025810" y="4360599"/>
                <a:ext cx="291161" cy="249926"/>
                <a:chOff x="7221651" y="4190494"/>
                <a:chExt cx="291161" cy="249926"/>
              </a:xfrm>
            </p:grpSpPr>
            <p:grpSp>
              <p:nvGrpSpPr>
                <p:cNvPr id="166" name="그룹 63">
                  <a:extLst>
                    <a:ext uri="{FF2B5EF4-FFF2-40B4-BE49-F238E27FC236}">
                      <a16:creationId xmlns:a16="http://schemas.microsoft.com/office/drawing/2014/main" xmlns="" id="{FAEC1B76-D1FC-4581-BAF0-1A21C1F80ACF}"/>
                    </a:ext>
                  </a:extLst>
                </p:cNvPr>
                <p:cNvGrpSpPr/>
                <p:nvPr/>
              </p:nvGrpSpPr>
              <p:grpSpPr>
                <a:xfrm>
                  <a:off x="7221651" y="4190494"/>
                  <a:ext cx="187101" cy="176101"/>
                  <a:chOff x="7228656" y="3179348"/>
                  <a:chExt cx="187101" cy="176101"/>
                </a:xfrm>
              </p:grpSpPr>
              <p:pic>
                <p:nvPicPr>
                  <p:cNvPr id="179" name="그림 64">
                    <a:extLst>
                      <a:ext uri="{FF2B5EF4-FFF2-40B4-BE49-F238E27FC236}">
                        <a16:creationId xmlns:a16="http://schemas.microsoft.com/office/drawing/2014/main" xmlns="" id="{7C72678D-FD3B-4556-87BB-D4256CBB65B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86157" y="3225849"/>
                    <a:ext cx="129600" cy="129600"/>
                  </a:xfrm>
                  <a:prstGeom prst="rect">
                    <a:avLst/>
                  </a:prstGeom>
                  <a:ln w="3175">
                    <a:solidFill>
                      <a:schemeClr val="bg2">
                        <a:lumMod val="50000"/>
                      </a:schemeClr>
                    </a:solidFill>
                  </a:ln>
                </p:spPr>
              </p:pic>
              <p:pic>
                <p:nvPicPr>
                  <p:cNvPr id="180" name="그림 65">
                    <a:extLst>
                      <a:ext uri="{FF2B5EF4-FFF2-40B4-BE49-F238E27FC236}">
                        <a16:creationId xmlns:a16="http://schemas.microsoft.com/office/drawing/2014/main" xmlns="" id="{5F87B0B6-91BE-4611-ABB8-B1B51E753E8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71781" y="3214223"/>
                    <a:ext cx="129600" cy="129600"/>
                  </a:xfrm>
                  <a:prstGeom prst="rect">
                    <a:avLst/>
                  </a:prstGeom>
                  <a:ln w="3175">
                    <a:solidFill>
                      <a:schemeClr val="bg2">
                        <a:lumMod val="50000"/>
                      </a:schemeClr>
                    </a:solidFill>
                  </a:ln>
                </p:spPr>
              </p:pic>
              <p:pic>
                <p:nvPicPr>
                  <p:cNvPr id="181" name="그림 66">
                    <a:extLst>
                      <a:ext uri="{FF2B5EF4-FFF2-40B4-BE49-F238E27FC236}">
                        <a16:creationId xmlns:a16="http://schemas.microsoft.com/office/drawing/2014/main" xmlns="" id="{F1291BA2-BAA8-4775-BDB1-939EA7AA578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7406" y="3202598"/>
                    <a:ext cx="129600" cy="129600"/>
                  </a:xfrm>
                  <a:prstGeom prst="rect">
                    <a:avLst/>
                  </a:prstGeom>
                  <a:ln w="3175">
                    <a:solidFill>
                      <a:schemeClr val="bg2">
                        <a:lumMod val="50000"/>
                      </a:schemeClr>
                    </a:solidFill>
                  </a:ln>
                </p:spPr>
              </p:pic>
              <p:pic>
                <p:nvPicPr>
                  <p:cNvPr id="182" name="그림 67">
                    <a:extLst>
                      <a:ext uri="{FF2B5EF4-FFF2-40B4-BE49-F238E27FC236}">
                        <a16:creationId xmlns:a16="http://schemas.microsoft.com/office/drawing/2014/main" xmlns="" id="{2C5DD900-C317-4194-9028-14B78BF4AEF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43031" y="3190973"/>
                    <a:ext cx="129600" cy="129600"/>
                  </a:xfrm>
                  <a:prstGeom prst="rect">
                    <a:avLst/>
                  </a:prstGeom>
                  <a:ln w="3175">
                    <a:solidFill>
                      <a:schemeClr val="bg2">
                        <a:lumMod val="50000"/>
                      </a:schemeClr>
                    </a:solidFill>
                  </a:ln>
                </p:spPr>
              </p:pic>
              <p:pic>
                <p:nvPicPr>
                  <p:cNvPr id="183" name="그림 68">
                    <a:extLst>
                      <a:ext uri="{FF2B5EF4-FFF2-40B4-BE49-F238E27FC236}">
                        <a16:creationId xmlns:a16="http://schemas.microsoft.com/office/drawing/2014/main" xmlns="" id="{7470643A-5592-48A7-BE98-8B15C2BA220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28656" y="3179348"/>
                    <a:ext cx="129600" cy="129600"/>
                  </a:xfrm>
                  <a:prstGeom prst="rect">
                    <a:avLst/>
                  </a:prstGeom>
                  <a:ln w="3175">
                    <a:solidFill>
                      <a:schemeClr val="bg2">
                        <a:lumMod val="50000"/>
                      </a:schemeClr>
                    </a:solidFill>
                  </a:ln>
                </p:spPr>
              </p:pic>
            </p:grpSp>
            <p:grpSp>
              <p:nvGrpSpPr>
                <p:cNvPr id="167" name="그룹 69">
                  <a:extLst>
                    <a:ext uri="{FF2B5EF4-FFF2-40B4-BE49-F238E27FC236}">
                      <a16:creationId xmlns:a16="http://schemas.microsoft.com/office/drawing/2014/main" xmlns="" id="{EE3DE8AC-ADE2-430A-8A65-50A2F986A894}"/>
                    </a:ext>
                  </a:extLst>
                </p:cNvPr>
                <p:cNvGrpSpPr/>
                <p:nvPr/>
              </p:nvGrpSpPr>
              <p:grpSpPr>
                <a:xfrm>
                  <a:off x="7273681" y="4227407"/>
                  <a:ext cx="187101" cy="176101"/>
                  <a:chOff x="7228656" y="3179348"/>
                  <a:chExt cx="187101" cy="176101"/>
                </a:xfrm>
              </p:grpSpPr>
              <p:pic>
                <p:nvPicPr>
                  <p:cNvPr id="174" name="그림 70">
                    <a:extLst>
                      <a:ext uri="{FF2B5EF4-FFF2-40B4-BE49-F238E27FC236}">
                        <a16:creationId xmlns:a16="http://schemas.microsoft.com/office/drawing/2014/main" xmlns="" id="{62324C5E-73F0-4860-9D5D-F30EB3FE244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86157" y="3225849"/>
                    <a:ext cx="129600" cy="129600"/>
                  </a:xfrm>
                  <a:prstGeom prst="rect">
                    <a:avLst/>
                  </a:prstGeom>
                  <a:ln w="3175">
                    <a:solidFill>
                      <a:schemeClr val="bg2">
                        <a:lumMod val="50000"/>
                      </a:schemeClr>
                    </a:solidFill>
                  </a:ln>
                </p:spPr>
              </p:pic>
              <p:pic>
                <p:nvPicPr>
                  <p:cNvPr id="175" name="그림 71">
                    <a:extLst>
                      <a:ext uri="{FF2B5EF4-FFF2-40B4-BE49-F238E27FC236}">
                        <a16:creationId xmlns:a16="http://schemas.microsoft.com/office/drawing/2014/main" xmlns="" id="{5731E091-1CF7-470B-891B-59769FA1AB3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71781" y="3214223"/>
                    <a:ext cx="129600" cy="129600"/>
                  </a:xfrm>
                  <a:prstGeom prst="rect">
                    <a:avLst/>
                  </a:prstGeom>
                  <a:ln w="3175">
                    <a:solidFill>
                      <a:schemeClr val="bg2">
                        <a:lumMod val="50000"/>
                      </a:schemeClr>
                    </a:solidFill>
                  </a:ln>
                </p:spPr>
              </p:pic>
              <p:pic>
                <p:nvPicPr>
                  <p:cNvPr id="176" name="그림 72">
                    <a:extLst>
                      <a:ext uri="{FF2B5EF4-FFF2-40B4-BE49-F238E27FC236}">
                        <a16:creationId xmlns:a16="http://schemas.microsoft.com/office/drawing/2014/main" xmlns="" id="{F91B5D59-45BB-4EC6-B2B9-AF27253A986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7406" y="3202598"/>
                    <a:ext cx="129600" cy="129600"/>
                  </a:xfrm>
                  <a:prstGeom prst="rect">
                    <a:avLst/>
                  </a:prstGeom>
                  <a:ln w="3175">
                    <a:solidFill>
                      <a:schemeClr val="bg2">
                        <a:lumMod val="50000"/>
                      </a:schemeClr>
                    </a:solidFill>
                  </a:ln>
                </p:spPr>
              </p:pic>
              <p:pic>
                <p:nvPicPr>
                  <p:cNvPr id="177" name="그림 73">
                    <a:extLst>
                      <a:ext uri="{FF2B5EF4-FFF2-40B4-BE49-F238E27FC236}">
                        <a16:creationId xmlns:a16="http://schemas.microsoft.com/office/drawing/2014/main" xmlns="" id="{7FB82552-2031-4148-89B3-4B409820AE1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43031" y="3190973"/>
                    <a:ext cx="129600" cy="129600"/>
                  </a:xfrm>
                  <a:prstGeom prst="rect">
                    <a:avLst/>
                  </a:prstGeom>
                  <a:ln w="3175">
                    <a:solidFill>
                      <a:schemeClr val="bg2">
                        <a:lumMod val="50000"/>
                      </a:schemeClr>
                    </a:solidFill>
                  </a:ln>
                </p:spPr>
              </p:pic>
              <p:pic>
                <p:nvPicPr>
                  <p:cNvPr id="178" name="그림 74">
                    <a:extLst>
                      <a:ext uri="{FF2B5EF4-FFF2-40B4-BE49-F238E27FC236}">
                        <a16:creationId xmlns:a16="http://schemas.microsoft.com/office/drawing/2014/main" xmlns="" id="{15348482-36BF-4D91-9653-5A9DDC1E01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28656" y="3179348"/>
                    <a:ext cx="129600" cy="129600"/>
                  </a:xfrm>
                  <a:prstGeom prst="rect">
                    <a:avLst/>
                  </a:prstGeom>
                  <a:ln w="3175">
                    <a:solidFill>
                      <a:schemeClr val="bg2">
                        <a:lumMod val="50000"/>
                      </a:schemeClr>
                    </a:solidFill>
                  </a:ln>
                </p:spPr>
              </p:pic>
            </p:grpSp>
            <p:grpSp>
              <p:nvGrpSpPr>
                <p:cNvPr id="168" name="그룹 75">
                  <a:extLst>
                    <a:ext uri="{FF2B5EF4-FFF2-40B4-BE49-F238E27FC236}">
                      <a16:creationId xmlns:a16="http://schemas.microsoft.com/office/drawing/2014/main" xmlns="" id="{39ACE3E2-C047-4DC5-8B1C-6345A596C537}"/>
                    </a:ext>
                  </a:extLst>
                </p:cNvPr>
                <p:cNvGrpSpPr/>
                <p:nvPr/>
              </p:nvGrpSpPr>
              <p:grpSpPr>
                <a:xfrm>
                  <a:off x="7325711" y="4264319"/>
                  <a:ext cx="187101" cy="176101"/>
                  <a:chOff x="7228656" y="3179348"/>
                  <a:chExt cx="187101" cy="176101"/>
                </a:xfrm>
              </p:grpSpPr>
              <p:pic>
                <p:nvPicPr>
                  <p:cNvPr id="169" name="그림 76">
                    <a:extLst>
                      <a:ext uri="{FF2B5EF4-FFF2-40B4-BE49-F238E27FC236}">
                        <a16:creationId xmlns:a16="http://schemas.microsoft.com/office/drawing/2014/main" xmlns="" id="{39893B89-5526-40FE-9665-46F5C4785E8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86157" y="3225849"/>
                    <a:ext cx="129600" cy="129600"/>
                  </a:xfrm>
                  <a:prstGeom prst="rect">
                    <a:avLst/>
                  </a:prstGeom>
                  <a:ln w="3175">
                    <a:solidFill>
                      <a:schemeClr val="bg2">
                        <a:lumMod val="50000"/>
                      </a:schemeClr>
                    </a:solidFill>
                  </a:ln>
                </p:spPr>
              </p:pic>
              <p:pic>
                <p:nvPicPr>
                  <p:cNvPr id="170" name="그림 77">
                    <a:extLst>
                      <a:ext uri="{FF2B5EF4-FFF2-40B4-BE49-F238E27FC236}">
                        <a16:creationId xmlns:a16="http://schemas.microsoft.com/office/drawing/2014/main" xmlns="" id="{B5E9DDEC-717B-45F5-9ADE-E7D18724907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71781" y="3214223"/>
                    <a:ext cx="129600" cy="129600"/>
                  </a:xfrm>
                  <a:prstGeom prst="rect">
                    <a:avLst/>
                  </a:prstGeom>
                  <a:ln w="3175">
                    <a:solidFill>
                      <a:schemeClr val="bg2">
                        <a:lumMod val="50000"/>
                      </a:schemeClr>
                    </a:solidFill>
                  </a:ln>
                </p:spPr>
              </p:pic>
              <p:pic>
                <p:nvPicPr>
                  <p:cNvPr id="171" name="그림 78">
                    <a:extLst>
                      <a:ext uri="{FF2B5EF4-FFF2-40B4-BE49-F238E27FC236}">
                        <a16:creationId xmlns:a16="http://schemas.microsoft.com/office/drawing/2014/main" xmlns="" id="{638858E5-65FD-4829-9863-D5046450626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7406" y="3202598"/>
                    <a:ext cx="129600" cy="129600"/>
                  </a:xfrm>
                  <a:prstGeom prst="rect">
                    <a:avLst/>
                  </a:prstGeom>
                  <a:ln w="3175">
                    <a:solidFill>
                      <a:schemeClr val="bg2">
                        <a:lumMod val="50000"/>
                      </a:schemeClr>
                    </a:solidFill>
                  </a:ln>
                </p:spPr>
              </p:pic>
              <p:pic>
                <p:nvPicPr>
                  <p:cNvPr id="172" name="그림 79">
                    <a:extLst>
                      <a:ext uri="{FF2B5EF4-FFF2-40B4-BE49-F238E27FC236}">
                        <a16:creationId xmlns:a16="http://schemas.microsoft.com/office/drawing/2014/main" xmlns="" id="{20FCCE4D-FE0F-41EB-ADF0-494C9A1A4F1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43031" y="3190973"/>
                    <a:ext cx="129600" cy="129600"/>
                  </a:xfrm>
                  <a:prstGeom prst="rect">
                    <a:avLst/>
                  </a:prstGeom>
                  <a:ln w="3175">
                    <a:solidFill>
                      <a:schemeClr val="bg2">
                        <a:lumMod val="50000"/>
                      </a:schemeClr>
                    </a:solidFill>
                  </a:ln>
                </p:spPr>
              </p:pic>
              <p:pic>
                <p:nvPicPr>
                  <p:cNvPr id="173" name="그림 80">
                    <a:extLst>
                      <a:ext uri="{FF2B5EF4-FFF2-40B4-BE49-F238E27FC236}">
                        <a16:creationId xmlns:a16="http://schemas.microsoft.com/office/drawing/2014/main" xmlns="" id="{557AB8F6-020B-454C-B16A-9E40491A452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28656" y="3179348"/>
                    <a:ext cx="129600" cy="129600"/>
                  </a:xfrm>
                  <a:prstGeom prst="rect">
                    <a:avLst/>
                  </a:prstGeom>
                  <a:ln w="3175">
                    <a:solidFill>
                      <a:schemeClr val="bg2">
                        <a:lumMod val="50000"/>
                      </a:schemeClr>
                    </a:solidFill>
                  </a:ln>
                </p:spPr>
              </p:pic>
            </p:grpSp>
          </p:grpSp>
          <p:pic>
            <p:nvPicPr>
              <p:cNvPr id="148" name="그림 90">
                <a:extLst>
                  <a:ext uri="{FF2B5EF4-FFF2-40B4-BE49-F238E27FC236}">
                    <a16:creationId xmlns:a16="http://schemas.microsoft.com/office/drawing/2014/main" xmlns="" id="{C763D405-DD2D-452C-BB0F-3A4BF76DD34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3273" y="3525457"/>
                <a:ext cx="1315013" cy="1077039"/>
              </a:xfrm>
              <a:prstGeom prst="rect">
                <a:avLst/>
              </a:prstGeom>
            </p:spPr>
          </p:pic>
          <p:cxnSp>
            <p:nvCxnSpPr>
              <p:cNvPr id="149" name="직선 화살표 연결선 92">
                <a:extLst>
                  <a:ext uri="{FF2B5EF4-FFF2-40B4-BE49-F238E27FC236}">
                    <a16:creationId xmlns:a16="http://schemas.microsoft.com/office/drawing/2014/main" xmlns="" id="{96DAB636-9158-437D-87E8-B9BBD475E8AC}"/>
                  </a:ext>
                </a:extLst>
              </p:cNvPr>
              <p:cNvCxnSpPr>
                <a:cxnSpLocks/>
                <a:endCxn id="157" idx="1"/>
              </p:cNvCxnSpPr>
              <p:nvPr/>
            </p:nvCxnSpPr>
            <p:spPr>
              <a:xfrm>
                <a:off x="5385546" y="4037834"/>
                <a:ext cx="218819" cy="0"/>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98">
                <a:extLst>
                  <a:ext uri="{FF2B5EF4-FFF2-40B4-BE49-F238E27FC236}">
                    <a16:creationId xmlns:a16="http://schemas.microsoft.com/office/drawing/2014/main" xmlns="" id="{84B51638-A8DB-4E7E-9569-07B69B93F97B}"/>
                  </a:ext>
                </a:extLst>
              </p:cNvPr>
              <p:cNvCxnSpPr>
                <a:stCxn id="157" idx="3"/>
              </p:cNvCxnSpPr>
              <p:nvPr/>
            </p:nvCxnSpPr>
            <p:spPr>
              <a:xfrm>
                <a:off x="6579382" y="4037834"/>
                <a:ext cx="307986" cy="1"/>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직선 화살표 연결선 105">
                <a:extLst>
                  <a:ext uri="{FF2B5EF4-FFF2-40B4-BE49-F238E27FC236}">
                    <a16:creationId xmlns:a16="http://schemas.microsoft.com/office/drawing/2014/main" xmlns="" id="{AC117280-689A-4DB4-86F0-2592FA8A74B4}"/>
                  </a:ext>
                </a:extLst>
              </p:cNvPr>
              <p:cNvCxnSpPr>
                <a:cxnSpLocks/>
                <a:stCxn id="194" idx="3"/>
              </p:cNvCxnSpPr>
              <p:nvPr/>
            </p:nvCxnSpPr>
            <p:spPr>
              <a:xfrm>
                <a:off x="7264941" y="3324556"/>
                <a:ext cx="629429" cy="192991"/>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직선 화살표 연결선 107">
                <a:extLst>
                  <a:ext uri="{FF2B5EF4-FFF2-40B4-BE49-F238E27FC236}">
                    <a16:creationId xmlns:a16="http://schemas.microsoft.com/office/drawing/2014/main" xmlns="" id="{811E9EF9-5342-4F80-ADF4-A0ACC316F81F}"/>
                  </a:ext>
                </a:extLst>
              </p:cNvPr>
              <p:cNvCxnSpPr>
                <a:cxnSpLocks/>
                <a:stCxn id="189" idx="3"/>
              </p:cNvCxnSpPr>
              <p:nvPr/>
            </p:nvCxnSpPr>
            <p:spPr>
              <a:xfrm>
                <a:off x="7265017" y="3731205"/>
                <a:ext cx="639467" cy="32488"/>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09">
                <a:extLst>
                  <a:ext uri="{FF2B5EF4-FFF2-40B4-BE49-F238E27FC236}">
                    <a16:creationId xmlns:a16="http://schemas.microsoft.com/office/drawing/2014/main" xmlns="" id="{C321321B-F2B1-468B-9479-B922DB7A4BC8}"/>
                  </a:ext>
                </a:extLst>
              </p:cNvPr>
              <p:cNvCxnSpPr>
                <a:cxnSpLocks/>
                <a:stCxn id="184" idx="3"/>
                <a:endCxn id="148" idx="1"/>
              </p:cNvCxnSpPr>
              <p:nvPr/>
            </p:nvCxnSpPr>
            <p:spPr>
              <a:xfrm flipV="1">
                <a:off x="7264941" y="4063977"/>
                <a:ext cx="658332" cy="33955"/>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직선 화살표 연결선 111">
                <a:extLst>
                  <a:ext uri="{FF2B5EF4-FFF2-40B4-BE49-F238E27FC236}">
                    <a16:creationId xmlns:a16="http://schemas.microsoft.com/office/drawing/2014/main" xmlns="" id="{A07AA245-DDD1-42E4-92B0-755C79BB20D3}"/>
                  </a:ext>
                </a:extLst>
              </p:cNvPr>
              <p:cNvCxnSpPr>
                <a:cxnSpLocks/>
                <a:stCxn id="169" idx="3"/>
              </p:cNvCxnSpPr>
              <p:nvPr/>
            </p:nvCxnSpPr>
            <p:spPr>
              <a:xfrm flipV="1">
                <a:off x="7316971" y="4242377"/>
                <a:ext cx="611773" cy="303348"/>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직선 화살표 연결선 113">
                <a:extLst>
                  <a:ext uri="{FF2B5EF4-FFF2-40B4-BE49-F238E27FC236}">
                    <a16:creationId xmlns:a16="http://schemas.microsoft.com/office/drawing/2014/main" xmlns="" id="{93739F04-B054-45E8-84AC-681385F9EF84}"/>
                  </a:ext>
                </a:extLst>
              </p:cNvPr>
              <p:cNvCxnSpPr>
                <a:cxnSpLocks/>
              </p:cNvCxnSpPr>
              <p:nvPr/>
            </p:nvCxnSpPr>
            <p:spPr>
              <a:xfrm flipV="1">
                <a:off x="7471704" y="4497188"/>
                <a:ext cx="449147" cy="519325"/>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56" name="그림 4">
                <a:extLst>
                  <a:ext uri="{FF2B5EF4-FFF2-40B4-BE49-F238E27FC236}">
                    <a16:creationId xmlns:a16="http://schemas.microsoft.com/office/drawing/2014/main" xmlns="" id="{7C66221B-8A2C-43E4-AD03-5C086509DD6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2305" y="3638549"/>
                <a:ext cx="975017" cy="798571"/>
              </a:xfrm>
              <a:prstGeom prst="rect">
                <a:avLst/>
              </a:prstGeom>
            </p:spPr>
          </p:pic>
          <p:pic>
            <p:nvPicPr>
              <p:cNvPr id="157" name="그림 38">
                <a:extLst>
                  <a:ext uri="{FF2B5EF4-FFF2-40B4-BE49-F238E27FC236}">
                    <a16:creationId xmlns:a16="http://schemas.microsoft.com/office/drawing/2014/main" xmlns="" id="{904225E8-7598-4C9B-A424-ED005E8234A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04365" y="3638548"/>
                <a:ext cx="975017" cy="798571"/>
              </a:xfrm>
              <a:prstGeom prst="rect">
                <a:avLst/>
              </a:prstGeom>
            </p:spPr>
          </p:pic>
          <p:grpSp>
            <p:nvGrpSpPr>
              <p:cNvPr id="158" name="그룹 95">
                <a:extLst>
                  <a:ext uri="{FF2B5EF4-FFF2-40B4-BE49-F238E27FC236}">
                    <a16:creationId xmlns:a16="http://schemas.microsoft.com/office/drawing/2014/main" xmlns="" id="{02814611-733B-405E-B72A-41402A4DD2D0}"/>
                  </a:ext>
                </a:extLst>
              </p:cNvPr>
              <p:cNvGrpSpPr/>
              <p:nvPr/>
            </p:nvGrpSpPr>
            <p:grpSpPr>
              <a:xfrm>
                <a:off x="6807166" y="4828241"/>
                <a:ext cx="817066" cy="827936"/>
                <a:chOff x="7196474" y="4511675"/>
                <a:chExt cx="817066" cy="827936"/>
              </a:xfrm>
            </p:grpSpPr>
            <p:sp>
              <p:nvSpPr>
                <p:cNvPr id="164" name="Rectangle 15">
                  <a:extLst>
                    <a:ext uri="{FF2B5EF4-FFF2-40B4-BE49-F238E27FC236}">
                      <a16:creationId xmlns:a16="http://schemas.microsoft.com/office/drawing/2014/main" xmlns="" id="{2E1CBB4C-7B2F-4F2B-9091-A936F189CAA0}"/>
                    </a:ext>
                  </a:extLst>
                </p:cNvPr>
                <p:cNvSpPr/>
                <p:nvPr/>
              </p:nvSpPr>
              <p:spPr>
                <a:xfrm>
                  <a:off x="7196474" y="4970279"/>
                  <a:ext cx="817066" cy="369332"/>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Anatomy</a:t>
                  </a:r>
                </a:p>
                <a:p>
                  <a:pPr algn="ct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Localization</a:t>
                  </a:r>
                  <a:endParaRPr lang="ko-KR" altLang="en-US" sz="1200" dirty="0">
                    <a:solidFill>
                      <a:schemeClr val="tx1">
                        <a:lumMod val="75000"/>
                        <a:lumOff val="25000"/>
                      </a:schemeClr>
                    </a:solidFill>
                    <a:latin typeface="SamsungOne 400" panose="020B0503030303020204" pitchFamily="34" charset="0"/>
                  </a:endParaRPr>
                </a:p>
              </p:txBody>
            </p:sp>
            <p:pic>
              <p:nvPicPr>
                <p:cNvPr id="165" name="그림 88">
                  <a:extLst>
                    <a:ext uri="{FF2B5EF4-FFF2-40B4-BE49-F238E27FC236}">
                      <a16:creationId xmlns:a16="http://schemas.microsoft.com/office/drawing/2014/main" xmlns="" id="{29B8436C-DFC6-45C8-BE20-63B71B02D9E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48184" y="4511675"/>
                  <a:ext cx="513646" cy="420694"/>
                </a:xfrm>
                <a:prstGeom prst="rect">
                  <a:avLst/>
                </a:prstGeom>
              </p:spPr>
            </p:pic>
          </p:grpSp>
          <p:sp>
            <p:nvSpPr>
              <p:cNvPr id="159" name="Rectangle 15">
                <a:extLst>
                  <a:ext uri="{FF2B5EF4-FFF2-40B4-BE49-F238E27FC236}">
                    <a16:creationId xmlns:a16="http://schemas.microsoft.com/office/drawing/2014/main" xmlns="" id="{A95BDA1F-C7CE-4D88-91BF-82ACBC6CAF96}"/>
                  </a:ext>
                </a:extLst>
              </p:cNvPr>
              <p:cNvSpPr/>
              <p:nvPr/>
            </p:nvSpPr>
            <p:spPr>
              <a:xfrm>
                <a:off x="6718549" y="3398159"/>
                <a:ext cx="905684" cy="369332"/>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dirty="0">
                    <a:solidFill>
                      <a:schemeClr val="bg2">
                        <a:lumMod val="25000"/>
                      </a:schemeClr>
                    </a:solidFill>
                    <a:latin typeface="SamsungOne 400" panose="020B0503030303020204" pitchFamily="34" charset="0"/>
                    <a:ea typeface="SamsungOne 400" panose="020B0503030303020204" pitchFamily="34" charset="0"/>
                  </a:rPr>
                  <a:t>Hemorrhages</a:t>
                </a:r>
                <a:endParaRPr lang="ko-KR" altLang="en-US" sz="1200" dirty="0">
                  <a:solidFill>
                    <a:schemeClr val="bg2">
                      <a:lumMod val="25000"/>
                    </a:schemeClr>
                  </a:solidFill>
                  <a:latin typeface="SamsungOne 400" panose="020B0503030303020204" pitchFamily="34" charset="0"/>
                </a:endParaRPr>
              </a:p>
            </p:txBody>
          </p:sp>
          <p:sp>
            <p:nvSpPr>
              <p:cNvPr id="160" name="Rectangle 15">
                <a:extLst>
                  <a:ext uri="{FF2B5EF4-FFF2-40B4-BE49-F238E27FC236}">
                    <a16:creationId xmlns:a16="http://schemas.microsoft.com/office/drawing/2014/main" xmlns="" id="{FE37FAD9-9941-410D-9918-458084E54DA7}"/>
                  </a:ext>
                </a:extLst>
              </p:cNvPr>
              <p:cNvSpPr/>
              <p:nvPr/>
            </p:nvSpPr>
            <p:spPr>
              <a:xfrm>
                <a:off x="6680882" y="3796005"/>
                <a:ext cx="1122102" cy="184666"/>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dirty="0">
                    <a:solidFill>
                      <a:schemeClr val="bg2">
                        <a:lumMod val="25000"/>
                      </a:schemeClr>
                    </a:solidFill>
                    <a:latin typeface="SamsungOne 400" panose="020B0503030303020204" pitchFamily="34" charset="0"/>
                    <a:ea typeface="SamsungOne 400" panose="020B0503030303020204" pitchFamily="34" charset="0"/>
                  </a:rPr>
                  <a:t>Microaneurysms</a:t>
                </a:r>
                <a:endParaRPr lang="ko-KR" altLang="en-US" sz="1200" dirty="0">
                  <a:solidFill>
                    <a:schemeClr val="bg2">
                      <a:lumMod val="25000"/>
                    </a:schemeClr>
                  </a:solidFill>
                  <a:latin typeface="SamsungOne 400" panose="020B0503030303020204" pitchFamily="34" charset="0"/>
                  <a:ea typeface="SamsungOne 400" panose="020B0503030303020204" pitchFamily="34" charset="0"/>
                </a:endParaRPr>
              </a:p>
            </p:txBody>
          </p:sp>
          <p:sp>
            <p:nvSpPr>
              <p:cNvPr id="161" name="Rectangle 15">
                <a:extLst>
                  <a:ext uri="{FF2B5EF4-FFF2-40B4-BE49-F238E27FC236}">
                    <a16:creationId xmlns:a16="http://schemas.microsoft.com/office/drawing/2014/main" xmlns="" id="{02C75990-8A97-467E-BB14-14E72862310B}"/>
                  </a:ext>
                </a:extLst>
              </p:cNvPr>
              <p:cNvSpPr/>
              <p:nvPr/>
            </p:nvSpPr>
            <p:spPr>
              <a:xfrm>
                <a:off x="6843977" y="4184263"/>
                <a:ext cx="654826" cy="184666"/>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dirty="0">
                    <a:solidFill>
                      <a:schemeClr val="bg2">
                        <a:lumMod val="25000"/>
                      </a:schemeClr>
                    </a:solidFill>
                    <a:latin typeface="SamsungOne 400" panose="020B0503030303020204" pitchFamily="34" charset="0"/>
                    <a:ea typeface="SamsungOne 400" panose="020B0503030303020204" pitchFamily="34" charset="0"/>
                  </a:rPr>
                  <a:t>Exudates</a:t>
                </a:r>
                <a:endParaRPr lang="ko-KR" altLang="en-US" sz="1200" dirty="0">
                  <a:solidFill>
                    <a:schemeClr val="bg2">
                      <a:lumMod val="25000"/>
                    </a:schemeClr>
                  </a:solidFill>
                  <a:latin typeface="SamsungOne 400" panose="020B0503030303020204" pitchFamily="34" charset="0"/>
                  <a:ea typeface="SamsungOne 400" panose="020B0503030303020204" pitchFamily="34" charset="0"/>
                </a:endParaRPr>
              </a:p>
            </p:txBody>
          </p:sp>
          <p:sp>
            <p:nvSpPr>
              <p:cNvPr id="162" name="Rectangle 15">
                <a:extLst>
                  <a:ext uri="{FF2B5EF4-FFF2-40B4-BE49-F238E27FC236}">
                    <a16:creationId xmlns:a16="http://schemas.microsoft.com/office/drawing/2014/main" xmlns="" id="{CFF5E821-7B05-452E-8576-AB55233131D7}"/>
                  </a:ext>
                </a:extLst>
              </p:cNvPr>
              <p:cNvSpPr/>
              <p:nvPr/>
            </p:nvSpPr>
            <p:spPr>
              <a:xfrm>
                <a:off x="6674404" y="4624914"/>
                <a:ext cx="993974" cy="184666"/>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dirty="0">
                    <a:solidFill>
                      <a:schemeClr val="bg2">
                        <a:lumMod val="25000"/>
                      </a:schemeClr>
                    </a:solidFill>
                    <a:latin typeface="SamsungOne 400" panose="020B0503030303020204" pitchFamily="34" charset="0"/>
                    <a:ea typeface="SamsungOne 400" panose="020B0503030303020204" pitchFamily="34" charset="0"/>
                  </a:rPr>
                  <a:t>IRMAs etc.…</a:t>
                </a:r>
                <a:endParaRPr lang="ko-KR" altLang="en-US" sz="1200" dirty="0">
                  <a:solidFill>
                    <a:schemeClr val="bg2">
                      <a:lumMod val="25000"/>
                    </a:schemeClr>
                  </a:solidFill>
                  <a:latin typeface="SamsungOne 400" panose="020B0503030303020204" pitchFamily="34" charset="0"/>
                  <a:ea typeface="SamsungOne 400" panose="020B0503030303020204" pitchFamily="34" charset="0"/>
                </a:endParaRPr>
              </a:p>
            </p:txBody>
          </p:sp>
          <p:cxnSp>
            <p:nvCxnSpPr>
              <p:cNvPr id="163" name="연결선: 꺾임 9">
                <a:extLst>
                  <a:ext uri="{FF2B5EF4-FFF2-40B4-BE49-F238E27FC236}">
                    <a16:creationId xmlns:a16="http://schemas.microsoft.com/office/drawing/2014/main" xmlns="" id="{161DFC14-9E34-4D0D-9C52-A291FCBC2510}"/>
                  </a:ext>
                </a:extLst>
              </p:cNvPr>
              <p:cNvCxnSpPr>
                <a:stCxn id="157" idx="3"/>
                <a:endCxn id="165" idx="1"/>
              </p:cNvCxnSpPr>
              <p:nvPr/>
            </p:nvCxnSpPr>
            <p:spPr>
              <a:xfrm>
                <a:off x="6579382" y="4037834"/>
                <a:ext cx="379494" cy="1000754"/>
              </a:xfrm>
              <a:prstGeom prst="bentConnector3">
                <a:avLst>
                  <a:gd name="adj1" fmla="val 29542"/>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71" name="직사각형 70">
            <a:extLst>
              <a:ext uri="{FF2B5EF4-FFF2-40B4-BE49-F238E27FC236}">
                <a16:creationId xmlns:a16="http://schemas.microsoft.com/office/drawing/2014/main" xmlns="" id="{4C065641-3666-4F94-9243-1B1A99D79ED7}"/>
              </a:ext>
            </a:extLst>
          </p:cNvPr>
          <p:cNvSpPr/>
          <p:nvPr/>
        </p:nvSpPr>
        <p:spPr>
          <a:xfrm>
            <a:off x="6050959" y="2119454"/>
            <a:ext cx="3417042" cy="2626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10"/>
              </a:buBlip>
              <a:defRPr/>
            </a:pPr>
            <a:r>
              <a:rPr lang="en-US" altLang="ko-KR" sz="1400" dirty="0">
                <a:solidFill>
                  <a:schemeClr val="tx1"/>
                </a:solidFill>
                <a:latin typeface="SamsungOne 400" panose="020B0503030303020204" pitchFamily="34" charset="0"/>
                <a:ea typeface="SamsungOne 400" panose="020B0503030303020204" pitchFamily="34" charset="0"/>
              </a:rPr>
              <a:t>In April 2018, the FDA approved AI-based software that screens patients for diabetic retinopathy without needing a second opinion from a medical specialist.</a:t>
            </a:r>
          </a:p>
          <a:p>
            <a:pPr marL="115888" indent="-115888">
              <a:spcAft>
                <a:spcPts val="1000"/>
              </a:spcAft>
              <a:buClr>
                <a:srgbClr val="A5A5A5"/>
              </a:buClr>
              <a:buSzPct val="120000"/>
              <a:buBlip>
                <a:blip r:embed="rId10"/>
              </a:buBlip>
              <a:defRPr/>
            </a:pPr>
            <a:r>
              <a:rPr lang="en-US" altLang="ko-KR" sz="1400" dirty="0">
                <a:solidFill>
                  <a:schemeClr val="tx1"/>
                </a:solidFill>
                <a:latin typeface="SamsungOne 400" panose="020B0503030303020204" pitchFamily="34" charset="0"/>
                <a:ea typeface="SamsungOne 400" panose="020B0503030303020204" pitchFamily="34" charset="0"/>
              </a:rPr>
              <a:t>The software, </a:t>
            </a:r>
            <a:r>
              <a:rPr lang="en-US" altLang="ko-KR" sz="1400" dirty="0" err="1">
                <a:solidFill>
                  <a:schemeClr val="tx1"/>
                </a:solidFill>
                <a:latin typeface="SamsungOne 400" panose="020B0503030303020204" pitchFamily="34" charset="0"/>
                <a:ea typeface="SamsungOne 400" panose="020B0503030303020204" pitchFamily="34" charset="0"/>
              </a:rPr>
              <a:t>IDx</a:t>
            </a:r>
            <a:r>
              <a:rPr lang="en-US" altLang="ko-KR" sz="1400" dirty="0">
                <a:solidFill>
                  <a:schemeClr val="tx1"/>
                </a:solidFill>
                <a:latin typeface="SamsungOne 400" panose="020B0503030303020204" pitchFamily="34" charset="0"/>
                <a:ea typeface="SamsungOne 400" panose="020B0503030303020204" pitchFamily="34" charset="0"/>
              </a:rPr>
              <a:t>-DR, correctly identified patients with “more than mild diabetic retinopathy” 87.4% of the time and those who did not have it 89.5% of the time.</a:t>
            </a:r>
          </a:p>
          <a:p>
            <a:pPr marL="115888" indent="-115888">
              <a:spcAft>
                <a:spcPts val="1000"/>
              </a:spcAft>
              <a:buClr>
                <a:srgbClr val="A5A5A5"/>
              </a:buClr>
              <a:buSzPct val="120000"/>
              <a:buBlip>
                <a:blip r:embed="rId10"/>
              </a:buBlip>
              <a:defRPr/>
            </a:pPr>
            <a:r>
              <a:rPr lang="en-US" altLang="ko-KR" sz="1400" dirty="0" err="1">
                <a:solidFill>
                  <a:schemeClr val="tx1"/>
                </a:solidFill>
                <a:latin typeface="SamsungOne 400" panose="020B0503030303020204" pitchFamily="34" charset="0"/>
                <a:ea typeface="SamsungOne 400" panose="020B0503030303020204" pitchFamily="34" charset="0"/>
              </a:rPr>
              <a:t>IDx</a:t>
            </a:r>
            <a:r>
              <a:rPr lang="en-US" altLang="ko-KR" sz="1400" dirty="0">
                <a:solidFill>
                  <a:schemeClr val="tx1"/>
                </a:solidFill>
                <a:latin typeface="SamsungOne 400" panose="020B0503030303020204" pitchFamily="34" charset="0"/>
                <a:ea typeface="SamsungOne 400" panose="020B0503030303020204" pitchFamily="34" charset="0"/>
              </a:rPr>
              <a:t> is one of the many AI-based software products approved by the FDA for clinical and commercial applications recently.</a:t>
            </a:r>
          </a:p>
        </p:txBody>
      </p:sp>
      <p:sp>
        <p:nvSpPr>
          <p:cNvPr id="72" name="직사각형 71">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AI-as-a-medical-device</a:t>
            </a:r>
          </a:p>
        </p:txBody>
      </p:sp>
    </p:spTree>
    <p:custDataLst>
      <p:tags r:id="rId1"/>
    </p:custDataLst>
    <p:extLst>
      <p:ext uri="{BB962C8B-B14F-4D97-AF65-F5344CB8AC3E}">
        <p14:creationId xmlns:p14="http://schemas.microsoft.com/office/powerpoint/2010/main" val="30703602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그룹 17">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3.2. Medical Imaging &amp; Diagnostics</a:t>
              </a:r>
            </a:p>
          </p:txBody>
        </p:sp>
        <p:sp>
          <p:nvSpPr>
            <p:cNvPr id="21" name="직사각형 2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22" name="사각형: 둥근 모서리 32">
            <a:extLst>
              <a:ext uri="{FF2B5EF4-FFF2-40B4-BE49-F238E27FC236}">
                <a16:creationId xmlns:a16="http://schemas.microsoft.com/office/drawing/2014/main" xmlns="" id="{9F9FFF6C-7C72-4E08-8072-03F5113CBF51}"/>
              </a:ext>
            </a:extLst>
          </p:cNvPr>
          <p:cNvSpPr/>
          <p:nvPr/>
        </p:nvSpPr>
        <p:spPr>
          <a:xfrm>
            <a:off x="8455843" y="6134907"/>
            <a:ext cx="1012157" cy="212092"/>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algn="ctr"/>
            <a:r>
              <a:rPr lang="en-US" altLang="ko-KR" sz="1000" b="1" dirty="0">
                <a:latin typeface="SamsungOne 400" panose="020B0503030303020204" pitchFamily="34" charset="0"/>
                <a:ea typeface="SamsungOne 400" panose="020B0503030303020204" pitchFamily="34" charset="0"/>
              </a:rPr>
              <a:t>CB Insights</a:t>
            </a:r>
          </a:p>
        </p:txBody>
      </p:sp>
      <p:grpSp>
        <p:nvGrpSpPr>
          <p:cNvPr id="3" name="그룹 2">
            <a:extLst>
              <a:ext uri="{FF2B5EF4-FFF2-40B4-BE49-F238E27FC236}">
                <a16:creationId xmlns:a16="http://schemas.microsoft.com/office/drawing/2014/main" xmlns="" id="{DBCE5943-7B88-4B51-AC18-7A44260A8DB7}"/>
              </a:ext>
            </a:extLst>
          </p:cNvPr>
          <p:cNvGrpSpPr/>
          <p:nvPr/>
        </p:nvGrpSpPr>
        <p:grpSpPr>
          <a:xfrm>
            <a:off x="449998" y="1925150"/>
            <a:ext cx="9018002" cy="4096138"/>
            <a:chOff x="558800" y="1827584"/>
            <a:chExt cx="8909200" cy="4096138"/>
          </a:xfrm>
        </p:grpSpPr>
        <p:sp>
          <p:nvSpPr>
            <p:cNvPr id="17" name="모서리가 둥근 직사각형 4">
              <a:extLst>
                <a:ext uri="{FF2B5EF4-FFF2-40B4-BE49-F238E27FC236}">
                  <a16:creationId xmlns:a16="http://schemas.microsoft.com/office/drawing/2014/main" xmlns="" id="{32D19375-38A0-4AAE-AE09-65D630EEFC1D}"/>
                </a:ext>
              </a:extLst>
            </p:cNvPr>
            <p:cNvSpPr/>
            <p:nvPr/>
          </p:nvSpPr>
          <p:spPr>
            <a:xfrm>
              <a:off x="558800" y="1827584"/>
              <a:ext cx="8909200" cy="409613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 name="그룹 1">
              <a:extLst>
                <a:ext uri="{FF2B5EF4-FFF2-40B4-BE49-F238E27FC236}">
                  <a16:creationId xmlns:a16="http://schemas.microsoft.com/office/drawing/2014/main" xmlns="" id="{817C1141-034B-4EC5-8181-F754D35E13FE}"/>
                </a:ext>
              </a:extLst>
            </p:cNvPr>
            <p:cNvGrpSpPr/>
            <p:nvPr/>
          </p:nvGrpSpPr>
          <p:grpSpPr>
            <a:xfrm>
              <a:off x="770835" y="2070511"/>
              <a:ext cx="8632825" cy="3648419"/>
              <a:chOff x="711200" y="1652789"/>
              <a:chExt cx="8632825" cy="3648419"/>
            </a:xfrm>
          </p:grpSpPr>
          <p:sp>
            <p:nvSpPr>
              <p:cNvPr id="23" name="Rectangle 12">
                <a:extLst>
                  <a:ext uri="{FF2B5EF4-FFF2-40B4-BE49-F238E27FC236}">
                    <a16:creationId xmlns:a16="http://schemas.microsoft.com/office/drawing/2014/main" xmlns="" id="{9EC76390-218C-41B1-A12B-DD349485A79E}"/>
                  </a:ext>
                </a:extLst>
              </p:cNvPr>
              <p:cNvSpPr/>
              <p:nvPr/>
            </p:nvSpPr>
            <p:spPr>
              <a:xfrm>
                <a:off x="711200" y="3550234"/>
                <a:ext cx="2741146" cy="1248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FDA clearance</a:t>
                </a:r>
              </a:p>
              <a:p>
                <a:pPr marL="182563"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AI-based software that screens patients for diabetic retinopathy without confirmation from medical specialists</a:t>
                </a:r>
              </a:p>
            </p:txBody>
          </p:sp>
          <p:grpSp>
            <p:nvGrpSpPr>
              <p:cNvPr id="24" name="Group 1">
                <a:extLst>
                  <a:ext uri="{FF2B5EF4-FFF2-40B4-BE49-F238E27FC236}">
                    <a16:creationId xmlns:a16="http://schemas.microsoft.com/office/drawing/2014/main" xmlns="" id="{38FDE13E-DF31-4323-89AF-F4C4E163FC9F}"/>
                  </a:ext>
                </a:extLst>
              </p:cNvPr>
              <p:cNvGrpSpPr/>
              <p:nvPr/>
            </p:nvGrpSpPr>
            <p:grpSpPr>
              <a:xfrm>
                <a:off x="755336" y="1652789"/>
                <a:ext cx="8339274" cy="1691677"/>
                <a:chOff x="755336" y="4300811"/>
                <a:chExt cx="8339274" cy="1691677"/>
              </a:xfrm>
            </p:grpSpPr>
            <p:pic>
              <p:nvPicPr>
                <p:cNvPr id="26" name="Picture 4" descr="Image result for Viz lvo,png&quot;">
                  <a:extLst>
                    <a:ext uri="{FF2B5EF4-FFF2-40B4-BE49-F238E27FC236}">
                      <a16:creationId xmlns:a16="http://schemas.microsoft.com/office/drawing/2014/main" xmlns="" id="{7E70E386-D426-48F5-A7C7-02AC9C2C58A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62650" y="4303383"/>
                  <a:ext cx="1615812" cy="1615812"/>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7">
                  <a:extLst>
                    <a:ext uri="{FF2B5EF4-FFF2-40B4-BE49-F238E27FC236}">
                      <a16:creationId xmlns:a16="http://schemas.microsoft.com/office/drawing/2014/main" xmlns="" id="{B39EF7BB-3345-4160-B9C0-40552BE09A28}"/>
                    </a:ext>
                  </a:extLst>
                </p:cNvPr>
                <p:cNvSpPr/>
                <p:nvPr/>
              </p:nvSpPr>
              <p:spPr>
                <a:xfrm>
                  <a:off x="3895673" y="5684711"/>
                  <a:ext cx="2111476" cy="307777"/>
                </a:xfrm>
                <a:prstGeom prst="rect">
                  <a:avLst/>
                </a:prstGeom>
              </p:spPr>
              <p:txBody>
                <a:bodyPr wrap="none">
                  <a:spAutoFit/>
                </a:bodyPr>
                <a:lstStyle/>
                <a:p>
                  <a:pPr algn="ct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Liver and Lung AI Lesion</a:t>
                  </a:r>
                  <a:endParaRPr lang="ko-KR" altLang="en-US" sz="1400" dirty="0">
                    <a:solidFill>
                      <a:prstClr val="black">
                        <a:lumMod val="85000"/>
                        <a:lumOff val="15000"/>
                      </a:prstClr>
                    </a:solidFill>
                    <a:latin typeface="SamsungOne 400" panose="020B0503030303020204" pitchFamily="34" charset="0"/>
                  </a:endParaRPr>
                </a:p>
              </p:txBody>
            </p:sp>
            <p:sp>
              <p:nvSpPr>
                <p:cNvPr id="31" name="Rectangle 28">
                  <a:extLst>
                    <a:ext uri="{FF2B5EF4-FFF2-40B4-BE49-F238E27FC236}">
                      <a16:creationId xmlns:a16="http://schemas.microsoft.com/office/drawing/2014/main" xmlns="" id="{D0BB6410-ED77-4F8C-9018-E0CDBBB859E0}"/>
                    </a:ext>
                  </a:extLst>
                </p:cNvPr>
                <p:cNvSpPr/>
                <p:nvPr/>
              </p:nvSpPr>
              <p:spPr>
                <a:xfrm>
                  <a:off x="6646503" y="5684711"/>
                  <a:ext cx="2448107" cy="307777"/>
                </a:xfrm>
                <a:prstGeom prst="rect">
                  <a:avLst/>
                </a:prstGeom>
              </p:spPr>
              <p:txBody>
                <a:bodyPr wrap="none">
                  <a:spAutoFit/>
                </a:bodyPr>
                <a:lstStyle/>
                <a:p>
                  <a:pPr algn="ct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CT-Scan Analysis for Strokes</a:t>
                  </a:r>
                  <a:endParaRPr lang="ko-KR" altLang="en-US" sz="1400" dirty="0">
                    <a:solidFill>
                      <a:prstClr val="black">
                        <a:lumMod val="85000"/>
                        <a:lumOff val="15000"/>
                      </a:prstClr>
                    </a:solidFill>
                    <a:latin typeface="SamsungOne 400" panose="020B0503030303020204" pitchFamily="34" charset="0"/>
                  </a:endParaRPr>
                </a:p>
              </p:txBody>
            </p:sp>
            <p:sp>
              <p:nvSpPr>
                <p:cNvPr id="32" name="Rectangle 29">
                  <a:extLst>
                    <a:ext uri="{FF2B5EF4-FFF2-40B4-BE49-F238E27FC236}">
                      <a16:creationId xmlns:a16="http://schemas.microsoft.com/office/drawing/2014/main" xmlns="" id="{D0347E0B-CA57-46B7-92E2-1854F3FE9393}"/>
                    </a:ext>
                  </a:extLst>
                </p:cNvPr>
                <p:cNvSpPr/>
                <p:nvPr/>
              </p:nvSpPr>
              <p:spPr>
                <a:xfrm>
                  <a:off x="1132439" y="5684711"/>
                  <a:ext cx="1848584" cy="307777"/>
                </a:xfrm>
                <a:prstGeom prst="rect">
                  <a:avLst/>
                </a:prstGeom>
              </p:spPr>
              <p:txBody>
                <a:bodyPr wrap="none">
                  <a:spAutoFit/>
                </a:bodyPr>
                <a:lstStyle/>
                <a:p>
                  <a:pPr algn="ct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Diabetic Retinopathy</a:t>
                  </a:r>
                  <a:endParaRPr lang="ko-KR" altLang="en-US" sz="1400" dirty="0"/>
                </a:p>
              </p:txBody>
            </p:sp>
            <p:pic>
              <p:nvPicPr>
                <p:cNvPr id="33" name="Picture 2" descr="Image result for arterys,png&quot;">
                  <a:extLst>
                    <a:ext uri="{FF2B5EF4-FFF2-40B4-BE49-F238E27FC236}">
                      <a16:creationId xmlns:a16="http://schemas.microsoft.com/office/drawing/2014/main" xmlns="" id="{B7F068F7-B209-4F48-8578-BAE9D4EA0C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5169" y="4620403"/>
                  <a:ext cx="1852487" cy="97756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Image result for IDx,png&quot;">
                  <a:extLst>
                    <a:ext uri="{FF2B5EF4-FFF2-40B4-BE49-F238E27FC236}">
                      <a16:creationId xmlns:a16="http://schemas.microsoft.com/office/drawing/2014/main" xmlns="" id="{911D3FA1-5E98-4455-977F-A33B71DF2F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336" y="4300811"/>
                  <a:ext cx="2597727" cy="1541318"/>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Rectangle 12">
                <a:extLst>
                  <a:ext uri="{FF2B5EF4-FFF2-40B4-BE49-F238E27FC236}">
                    <a16:creationId xmlns:a16="http://schemas.microsoft.com/office/drawing/2014/main" xmlns="" id="{693AB665-F089-4958-BBB4-E01CC2518A47}"/>
                  </a:ext>
                </a:extLst>
              </p:cNvPr>
              <p:cNvSpPr/>
              <p:nvPr/>
            </p:nvSpPr>
            <p:spPr>
              <a:xfrm>
                <a:off x="3652548" y="3550234"/>
                <a:ext cx="2597728" cy="1350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FDA clearance</a:t>
                </a:r>
              </a:p>
              <a:p>
                <a:pPr marL="182563"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GE Ventures-backed startup</a:t>
                </a:r>
              </a:p>
              <a:p>
                <a:pPr marL="182563"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Oncology AI suite initially focused on spotting lung and liver lesions.</a:t>
                </a:r>
              </a:p>
            </p:txBody>
          </p:sp>
          <p:sp>
            <p:nvSpPr>
              <p:cNvPr id="36" name="Rectangle 12">
                <a:extLst>
                  <a:ext uri="{FF2B5EF4-FFF2-40B4-BE49-F238E27FC236}">
                    <a16:creationId xmlns:a16="http://schemas.microsoft.com/office/drawing/2014/main" xmlns="" id="{298A1DA2-D6E8-4327-9F4A-AC12B2315C3C}"/>
                  </a:ext>
                </a:extLst>
              </p:cNvPr>
              <p:cNvSpPr/>
              <p:nvPr/>
            </p:nvSpPr>
            <p:spPr>
              <a:xfrm>
                <a:off x="6746297" y="3550234"/>
                <a:ext cx="2597728" cy="17509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FDA clearance</a:t>
                </a:r>
              </a:p>
              <a:p>
                <a:pPr marL="182563"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Analyze CT scans and notify healthcare providers of potential strokes in patients</a:t>
                </a:r>
              </a:p>
              <a:p>
                <a:pPr marL="182563"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$21M Series A round from Google Ventures and Kleiner Perkins Caufield &amp; Byers</a:t>
                </a:r>
              </a:p>
            </p:txBody>
          </p:sp>
        </p:grpSp>
      </p:grpSp>
      <p:sp>
        <p:nvSpPr>
          <p:cNvPr id="25" name="직사각형 24">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AI-as-a-medical-device</a:t>
            </a:r>
          </a:p>
        </p:txBody>
      </p:sp>
    </p:spTree>
    <p:custDataLst>
      <p:tags r:id="rId1"/>
    </p:custDataLst>
    <p:extLst>
      <p:ext uri="{BB962C8B-B14F-4D97-AF65-F5344CB8AC3E}">
        <p14:creationId xmlns:p14="http://schemas.microsoft.com/office/powerpoint/2010/main" val="34765498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그룹 15">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3.2. Medical Imaging &amp; Diagnostics</a:t>
              </a: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24" name="사각형: 둥근 모서리 32">
            <a:extLst>
              <a:ext uri="{FF2B5EF4-FFF2-40B4-BE49-F238E27FC236}">
                <a16:creationId xmlns:a16="http://schemas.microsoft.com/office/drawing/2014/main" xmlns="" id="{9F9FFF6C-7C72-4E08-8072-03F5113CBF51}"/>
              </a:ext>
            </a:extLst>
          </p:cNvPr>
          <p:cNvSpPr/>
          <p:nvPr/>
        </p:nvSpPr>
        <p:spPr>
          <a:xfrm>
            <a:off x="7902878" y="6155796"/>
            <a:ext cx="1546486" cy="193826"/>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algn="ctr"/>
            <a:r>
              <a:rPr lang="en-US" altLang="ko-KR" sz="1000" b="1" dirty="0">
                <a:latin typeface="SamsungOne 400" panose="020B0503030303020204" pitchFamily="34" charset="0"/>
                <a:ea typeface="SamsungOne 400" panose="020B0503030303020204" pitchFamily="34" charset="0"/>
              </a:rPr>
              <a:t>Samsung, Project BOM</a:t>
            </a:r>
          </a:p>
        </p:txBody>
      </p:sp>
      <p:grpSp>
        <p:nvGrpSpPr>
          <p:cNvPr id="2" name="그룹 1">
            <a:extLst>
              <a:ext uri="{FF2B5EF4-FFF2-40B4-BE49-F238E27FC236}">
                <a16:creationId xmlns:a16="http://schemas.microsoft.com/office/drawing/2014/main" xmlns="" id="{992103BA-2463-4A4F-B624-E5FD7659550A}"/>
              </a:ext>
            </a:extLst>
          </p:cNvPr>
          <p:cNvGrpSpPr/>
          <p:nvPr/>
        </p:nvGrpSpPr>
        <p:grpSpPr>
          <a:xfrm>
            <a:off x="561986" y="3517564"/>
            <a:ext cx="8781914" cy="2104939"/>
            <a:chOff x="712182" y="2924944"/>
            <a:chExt cx="8631843" cy="2104939"/>
          </a:xfrm>
        </p:grpSpPr>
        <p:sp>
          <p:nvSpPr>
            <p:cNvPr id="23" name="모서리가 둥근 직사각형 4">
              <a:extLst>
                <a:ext uri="{FF2B5EF4-FFF2-40B4-BE49-F238E27FC236}">
                  <a16:creationId xmlns:a16="http://schemas.microsoft.com/office/drawing/2014/main" xmlns="" id="{44D1AC91-3A38-4E36-9440-26CCDA5D60AE}"/>
                </a:ext>
              </a:extLst>
            </p:cNvPr>
            <p:cNvSpPr/>
            <p:nvPr/>
          </p:nvSpPr>
          <p:spPr>
            <a:xfrm>
              <a:off x="712182" y="2924944"/>
              <a:ext cx="8631843" cy="210493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9" name="Picture 35" descr="A picture containing dryer, appliance&#10;&#10;Description automatically generated">
              <a:extLst>
                <a:ext uri="{FF2B5EF4-FFF2-40B4-BE49-F238E27FC236}">
                  <a16:creationId xmlns:a16="http://schemas.microsoft.com/office/drawing/2014/main" xmlns="" id="{DC000702-60F3-4C85-8CEC-19A35F97557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09" r="1383" b="1816"/>
            <a:stretch/>
          </p:blipFill>
          <p:spPr>
            <a:xfrm>
              <a:off x="832231" y="3071480"/>
              <a:ext cx="2948491" cy="1685505"/>
            </a:xfrm>
            <a:prstGeom prst="rect">
              <a:avLst/>
            </a:prstGeom>
          </p:spPr>
        </p:pic>
        <p:grpSp>
          <p:nvGrpSpPr>
            <p:cNvPr id="40" name="그룹 39">
              <a:extLst>
                <a:ext uri="{FF2B5EF4-FFF2-40B4-BE49-F238E27FC236}">
                  <a16:creationId xmlns:a16="http://schemas.microsoft.com/office/drawing/2014/main" xmlns="" id="{CADDEF13-18EF-4CED-B856-981001A230FD}"/>
                </a:ext>
              </a:extLst>
            </p:cNvPr>
            <p:cNvGrpSpPr/>
            <p:nvPr/>
          </p:nvGrpSpPr>
          <p:grpSpPr>
            <a:xfrm>
              <a:off x="3764233" y="3071479"/>
              <a:ext cx="5426409" cy="1757513"/>
              <a:chOff x="3764233" y="3071479"/>
              <a:chExt cx="5426409" cy="1757513"/>
            </a:xfrm>
          </p:grpSpPr>
          <p:grpSp>
            <p:nvGrpSpPr>
              <p:cNvPr id="41" name="Group 3">
                <a:extLst>
                  <a:ext uri="{FF2B5EF4-FFF2-40B4-BE49-F238E27FC236}">
                    <a16:creationId xmlns:a16="http://schemas.microsoft.com/office/drawing/2014/main" xmlns="" id="{678AD3F2-F014-4716-9149-BF80AD410EF5}"/>
                  </a:ext>
                </a:extLst>
              </p:cNvPr>
              <p:cNvGrpSpPr/>
              <p:nvPr/>
            </p:nvGrpSpPr>
            <p:grpSpPr>
              <a:xfrm>
                <a:off x="3764233" y="3071479"/>
                <a:ext cx="5426409" cy="1757513"/>
                <a:chOff x="3713845" y="3843834"/>
                <a:chExt cx="5443254" cy="1685417"/>
              </a:xfrm>
            </p:grpSpPr>
            <p:pic>
              <p:nvPicPr>
                <p:cNvPr id="47" name="그림 1">
                  <a:extLst>
                    <a:ext uri="{FF2B5EF4-FFF2-40B4-BE49-F238E27FC236}">
                      <a16:creationId xmlns:a16="http://schemas.microsoft.com/office/drawing/2014/main" xmlns="" id="{96C7B954-40B0-446A-BEC5-BD9A6290F54D}"/>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49105" t="6569" r="30146" b="76532"/>
                <a:stretch/>
              </p:blipFill>
              <p:spPr>
                <a:xfrm>
                  <a:off x="3713845" y="3843834"/>
                  <a:ext cx="1780249" cy="815559"/>
                </a:xfrm>
                <a:prstGeom prst="rect">
                  <a:avLst/>
                </a:prstGeom>
              </p:spPr>
            </p:pic>
            <p:pic>
              <p:nvPicPr>
                <p:cNvPr id="48" name="그림 1">
                  <a:extLst>
                    <a:ext uri="{FF2B5EF4-FFF2-40B4-BE49-F238E27FC236}">
                      <a16:creationId xmlns:a16="http://schemas.microsoft.com/office/drawing/2014/main" xmlns="" id="{BB8ECCB6-DB06-4249-A6FD-844A2B53C005}"/>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49105" t="22385" r="30146" b="60716"/>
                <a:stretch/>
              </p:blipFill>
              <p:spPr>
                <a:xfrm>
                  <a:off x="5545347" y="3843834"/>
                  <a:ext cx="1780249" cy="815559"/>
                </a:xfrm>
                <a:prstGeom prst="rect">
                  <a:avLst/>
                </a:prstGeom>
              </p:spPr>
            </p:pic>
            <p:pic>
              <p:nvPicPr>
                <p:cNvPr id="49" name="그림 1">
                  <a:extLst>
                    <a:ext uri="{FF2B5EF4-FFF2-40B4-BE49-F238E27FC236}">
                      <a16:creationId xmlns:a16="http://schemas.microsoft.com/office/drawing/2014/main" xmlns="" id="{A7BB366B-40DF-4D06-9F9C-8CB84978FD53}"/>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49105" t="39283" r="30146" b="43818"/>
                <a:stretch/>
              </p:blipFill>
              <p:spPr>
                <a:xfrm>
                  <a:off x="7376850" y="3843834"/>
                  <a:ext cx="1780249" cy="815559"/>
                </a:xfrm>
                <a:prstGeom prst="rect">
                  <a:avLst/>
                </a:prstGeom>
              </p:spPr>
            </p:pic>
            <p:pic>
              <p:nvPicPr>
                <p:cNvPr id="50" name="그림 1">
                  <a:extLst>
                    <a:ext uri="{FF2B5EF4-FFF2-40B4-BE49-F238E27FC236}">
                      <a16:creationId xmlns:a16="http://schemas.microsoft.com/office/drawing/2014/main" xmlns="" id="{8076FC47-CDE0-4867-B7AF-8EEA9790508E}"/>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49105" t="56182" r="30146" b="26919"/>
                <a:stretch/>
              </p:blipFill>
              <p:spPr>
                <a:xfrm>
                  <a:off x="3713845" y="4713692"/>
                  <a:ext cx="1780249" cy="815559"/>
                </a:xfrm>
                <a:prstGeom prst="rect">
                  <a:avLst/>
                </a:prstGeom>
              </p:spPr>
            </p:pic>
            <p:pic>
              <p:nvPicPr>
                <p:cNvPr id="51" name="그림 1">
                  <a:extLst>
                    <a:ext uri="{FF2B5EF4-FFF2-40B4-BE49-F238E27FC236}">
                      <a16:creationId xmlns:a16="http://schemas.microsoft.com/office/drawing/2014/main" xmlns="" id="{AB2A3FC7-A087-4D90-A99A-704D1BCABE60}"/>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49105" t="73081" r="30146" b="10020"/>
                <a:stretch/>
              </p:blipFill>
              <p:spPr>
                <a:xfrm>
                  <a:off x="5545347" y="4713692"/>
                  <a:ext cx="1780249" cy="815559"/>
                </a:xfrm>
                <a:prstGeom prst="rect">
                  <a:avLst/>
                </a:prstGeom>
              </p:spPr>
            </p:pic>
          </p:grpSp>
          <p:sp>
            <p:nvSpPr>
              <p:cNvPr id="42" name="TextBox 41">
                <a:extLst>
                  <a:ext uri="{FF2B5EF4-FFF2-40B4-BE49-F238E27FC236}">
                    <a16:creationId xmlns:a16="http://schemas.microsoft.com/office/drawing/2014/main" xmlns="" id="{F2139CFF-CF75-4C8B-A0DA-1DD2BA931B4D}"/>
                  </a:ext>
                </a:extLst>
              </p:cNvPr>
              <p:cNvSpPr txBox="1"/>
              <p:nvPr/>
            </p:nvSpPr>
            <p:spPr>
              <a:xfrm>
                <a:off x="4589013" y="3298009"/>
                <a:ext cx="877163" cy="400110"/>
              </a:xfrm>
              <a:prstGeom prst="rect">
                <a:avLst/>
              </a:prstGeom>
              <a:solidFill>
                <a:srgbClr val="4E4C4D"/>
              </a:solidFill>
            </p:spPr>
            <p:txBody>
              <a:bodyPr wrap="none" rtlCol="0">
                <a:spAutoFit/>
              </a:bodyPr>
              <a:lstStyle/>
              <a:p>
                <a:r>
                  <a:rPr lang="en-US" altLang="ko-KR" sz="1000" dirty="0">
                    <a:solidFill>
                      <a:schemeClr val="bg1"/>
                    </a:solidFill>
                    <a:latin typeface="SamsungOne 400" panose="020B0503030303020204" pitchFamily="34" charset="0"/>
                    <a:ea typeface="SamsungOne 400" panose="020B0503030303020204" pitchFamily="34" charset="0"/>
                  </a:rPr>
                  <a:t>Diabetic</a:t>
                </a:r>
                <a:br>
                  <a:rPr lang="en-US" altLang="ko-KR" sz="1000" dirty="0">
                    <a:solidFill>
                      <a:schemeClr val="bg1"/>
                    </a:solidFill>
                    <a:latin typeface="SamsungOne 400" panose="020B0503030303020204" pitchFamily="34" charset="0"/>
                    <a:ea typeface="SamsungOne 400" panose="020B0503030303020204" pitchFamily="34" charset="0"/>
                  </a:rPr>
                </a:br>
                <a:r>
                  <a:rPr lang="en-US" altLang="ko-KR" sz="1000" dirty="0">
                    <a:solidFill>
                      <a:schemeClr val="bg1"/>
                    </a:solidFill>
                    <a:latin typeface="SamsungOne 400" panose="020B0503030303020204" pitchFamily="34" charset="0"/>
                    <a:ea typeface="SamsungOne 400" panose="020B0503030303020204" pitchFamily="34" charset="0"/>
                  </a:rPr>
                  <a:t>Retinopathy</a:t>
                </a:r>
                <a:endParaRPr lang="ko-KR" altLang="en-US" sz="1000" dirty="0">
                  <a:solidFill>
                    <a:schemeClr val="bg1"/>
                  </a:solidFill>
                  <a:latin typeface="SamsungOne 400" panose="020B0503030303020204" pitchFamily="34" charset="0"/>
                </a:endParaRPr>
              </a:p>
            </p:txBody>
          </p:sp>
          <p:sp>
            <p:nvSpPr>
              <p:cNvPr id="43" name="TextBox 42">
                <a:extLst>
                  <a:ext uri="{FF2B5EF4-FFF2-40B4-BE49-F238E27FC236}">
                    <a16:creationId xmlns:a16="http://schemas.microsoft.com/office/drawing/2014/main" xmlns="" id="{AF982AAD-CCDC-4F83-9F92-46713B98D3B1}"/>
                  </a:ext>
                </a:extLst>
              </p:cNvPr>
              <p:cNvSpPr txBox="1"/>
              <p:nvPr/>
            </p:nvSpPr>
            <p:spPr>
              <a:xfrm>
                <a:off x="4589013" y="4280658"/>
                <a:ext cx="748923" cy="246221"/>
              </a:xfrm>
              <a:prstGeom prst="rect">
                <a:avLst/>
              </a:prstGeom>
              <a:solidFill>
                <a:srgbClr val="4E4C4D"/>
              </a:solidFill>
            </p:spPr>
            <p:txBody>
              <a:bodyPr wrap="none" rtlCol="0">
                <a:spAutoFit/>
              </a:bodyPr>
              <a:lstStyle/>
              <a:p>
                <a:r>
                  <a:rPr lang="en-US" altLang="ko-KR" sz="1000" dirty="0">
                    <a:solidFill>
                      <a:schemeClr val="bg1"/>
                    </a:solidFill>
                    <a:latin typeface="SamsungOne 400" panose="020B0503030303020204" pitchFamily="34" charset="0"/>
                    <a:ea typeface="SamsungOne 400" panose="020B0503030303020204" pitchFamily="34" charset="0"/>
                  </a:rPr>
                  <a:t>Glaucoma</a:t>
                </a:r>
                <a:endParaRPr lang="ko-KR" altLang="en-US" sz="1000" dirty="0">
                  <a:solidFill>
                    <a:schemeClr val="bg1"/>
                  </a:solidFill>
                  <a:latin typeface="SamsungOne 400" panose="020B0503030303020204" pitchFamily="34" charset="0"/>
                </a:endParaRPr>
              </a:p>
            </p:txBody>
          </p:sp>
          <p:sp>
            <p:nvSpPr>
              <p:cNvPr id="44" name="TextBox 43">
                <a:extLst>
                  <a:ext uri="{FF2B5EF4-FFF2-40B4-BE49-F238E27FC236}">
                    <a16:creationId xmlns:a16="http://schemas.microsoft.com/office/drawing/2014/main" xmlns="" id="{9841E8C4-9E64-4ABE-948D-44D175CEFE2F}"/>
                  </a:ext>
                </a:extLst>
              </p:cNvPr>
              <p:cNvSpPr txBox="1"/>
              <p:nvPr/>
            </p:nvSpPr>
            <p:spPr>
              <a:xfrm>
                <a:off x="6501592" y="4280658"/>
                <a:ext cx="662361" cy="246221"/>
              </a:xfrm>
              <a:prstGeom prst="rect">
                <a:avLst/>
              </a:prstGeom>
              <a:solidFill>
                <a:srgbClr val="4E4C4D"/>
              </a:solidFill>
            </p:spPr>
            <p:txBody>
              <a:bodyPr wrap="none" rtlCol="0">
                <a:spAutoFit/>
              </a:bodyPr>
              <a:lstStyle/>
              <a:p>
                <a:r>
                  <a:rPr lang="en-US" altLang="ko-KR" sz="1000" dirty="0">
                    <a:solidFill>
                      <a:schemeClr val="bg1"/>
                    </a:solidFill>
                    <a:latin typeface="SamsungOne 400" panose="020B0503030303020204" pitchFamily="34" charset="0"/>
                    <a:ea typeface="SamsungOne 400" panose="020B0503030303020204" pitchFamily="34" charset="0"/>
                  </a:rPr>
                  <a:t>Cataract</a:t>
                </a:r>
                <a:endParaRPr lang="ko-KR" altLang="en-US" sz="1000" dirty="0">
                  <a:solidFill>
                    <a:schemeClr val="bg1"/>
                  </a:solidFill>
                  <a:latin typeface="SamsungOne 400" panose="020B0503030303020204" pitchFamily="34" charset="0"/>
                </a:endParaRPr>
              </a:p>
            </p:txBody>
          </p:sp>
          <p:sp>
            <p:nvSpPr>
              <p:cNvPr id="45" name="TextBox 44">
                <a:extLst>
                  <a:ext uri="{FF2B5EF4-FFF2-40B4-BE49-F238E27FC236}">
                    <a16:creationId xmlns:a16="http://schemas.microsoft.com/office/drawing/2014/main" xmlns="" id="{665D95ED-DCC6-468F-8FE9-9361C9F40027}"/>
                  </a:ext>
                </a:extLst>
              </p:cNvPr>
              <p:cNvSpPr txBox="1"/>
              <p:nvPr/>
            </p:nvSpPr>
            <p:spPr>
              <a:xfrm>
                <a:off x="6501592" y="3302677"/>
                <a:ext cx="728084" cy="400110"/>
              </a:xfrm>
              <a:prstGeom prst="rect">
                <a:avLst/>
              </a:prstGeom>
              <a:solidFill>
                <a:srgbClr val="4E4C4D"/>
              </a:solidFill>
            </p:spPr>
            <p:txBody>
              <a:bodyPr wrap="none" rtlCol="0">
                <a:spAutoFit/>
              </a:bodyPr>
              <a:lstStyle/>
              <a:p>
                <a:r>
                  <a:rPr lang="en-US" altLang="ko-KR" sz="1000" dirty="0">
                    <a:solidFill>
                      <a:schemeClr val="bg1"/>
                    </a:solidFill>
                    <a:latin typeface="SamsungOne 400" panose="020B0503030303020204" pitchFamily="34" charset="0"/>
                    <a:ea typeface="SamsungOne 400" panose="020B0503030303020204" pitchFamily="34" charset="0"/>
                  </a:rPr>
                  <a:t>Cornea</a:t>
                </a:r>
                <a:br>
                  <a:rPr lang="en-US" altLang="ko-KR" sz="1000" dirty="0">
                    <a:solidFill>
                      <a:schemeClr val="bg1"/>
                    </a:solidFill>
                    <a:latin typeface="SamsungOne 400" panose="020B0503030303020204" pitchFamily="34" charset="0"/>
                    <a:ea typeface="SamsungOne 400" panose="020B0503030303020204" pitchFamily="34" charset="0"/>
                  </a:rPr>
                </a:br>
                <a:r>
                  <a:rPr lang="en-US" altLang="ko-KR" sz="1000" dirty="0">
                    <a:solidFill>
                      <a:schemeClr val="bg1"/>
                    </a:solidFill>
                    <a:latin typeface="SamsungOne 400" panose="020B0503030303020204" pitchFamily="34" charset="0"/>
                    <a:ea typeface="SamsungOne 400" panose="020B0503030303020204" pitchFamily="34" charset="0"/>
                  </a:rPr>
                  <a:t>Disorders</a:t>
                </a:r>
                <a:endParaRPr lang="ko-KR" altLang="en-US" sz="1000" dirty="0">
                  <a:solidFill>
                    <a:schemeClr val="bg1"/>
                  </a:solidFill>
                  <a:latin typeface="SamsungOne 400" panose="020B0503030303020204" pitchFamily="34" charset="0"/>
                </a:endParaRPr>
              </a:p>
            </p:txBody>
          </p:sp>
          <p:sp>
            <p:nvSpPr>
              <p:cNvPr id="46" name="TextBox 45">
                <a:extLst>
                  <a:ext uri="{FF2B5EF4-FFF2-40B4-BE49-F238E27FC236}">
                    <a16:creationId xmlns:a16="http://schemas.microsoft.com/office/drawing/2014/main" xmlns="" id="{8C403F0B-E978-4AE8-803E-7B11B923FB1B}"/>
                  </a:ext>
                </a:extLst>
              </p:cNvPr>
              <p:cNvSpPr txBox="1"/>
              <p:nvPr/>
            </p:nvSpPr>
            <p:spPr>
              <a:xfrm>
                <a:off x="8274458" y="3373591"/>
                <a:ext cx="538930" cy="246221"/>
              </a:xfrm>
              <a:prstGeom prst="rect">
                <a:avLst/>
              </a:prstGeom>
              <a:solidFill>
                <a:srgbClr val="4E4C4D"/>
              </a:solidFill>
            </p:spPr>
            <p:txBody>
              <a:bodyPr wrap="none" rtlCol="0">
                <a:spAutoFit/>
              </a:bodyPr>
              <a:lstStyle/>
              <a:p>
                <a:r>
                  <a:rPr lang="en-US" altLang="ko-KR" sz="1000" dirty="0">
                    <a:solidFill>
                      <a:schemeClr val="bg1"/>
                    </a:solidFill>
                    <a:latin typeface="SamsungOne 400" panose="020B0503030303020204" pitchFamily="34" charset="0"/>
                    <a:ea typeface="SamsungOne 400" panose="020B0503030303020204" pitchFamily="34" charset="0"/>
                  </a:rPr>
                  <a:t>ARMD</a:t>
                </a:r>
                <a:endParaRPr lang="ko-KR" altLang="en-US" sz="1000" dirty="0">
                  <a:solidFill>
                    <a:schemeClr val="bg1"/>
                  </a:solidFill>
                  <a:latin typeface="SamsungOne 400" panose="020B0503030303020204" pitchFamily="34" charset="0"/>
                </a:endParaRPr>
              </a:p>
            </p:txBody>
          </p:sp>
        </p:grpSp>
      </p:grpSp>
      <p:sp>
        <p:nvSpPr>
          <p:cNvPr id="26" name="직사각형 25">
            <a:extLst>
              <a:ext uri="{FF2B5EF4-FFF2-40B4-BE49-F238E27FC236}">
                <a16:creationId xmlns:a16="http://schemas.microsoft.com/office/drawing/2014/main" xmlns="" id="{4C065641-3666-4F94-9243-1B1A99D79ED7}"/>
              </a:ext>
            </a:extLst>
          </p:cNvPr>
          <p:cNvSpPr/>
          <p:nvPr/>
        </p:nvSpPr>
        <p:spPr>
          <a:xfrm>
            <a:off x="558924" y="2241148"/>
            <a:ext cx="8896060" cy="11182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Developed a portable diagnostic device and diagnosis support algorithm based on image processing for underserved people in Vietnam.</a:t>
            </a:r>
          </a:p>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40,000 images are being accumulated per month.</a:t>
            </a:r>
          </a:p>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Detect anomalies from eye images based on Machine learning and classify the image for triage.</a:t>
            </a:r>
          </a:p>
        </p:txBody>
      </p:sp>
      <p:sp>
        <p:nvSpPr>
          <p:cNvPr id="27" name="직사각형 26">
            <a:extLst>
              <a:ext uri="{FF2B5EF4-FFF2-40B4-BE49-F238E27FC236}">
                <a16:creationId xmlns:a16="http://schemas.microsoft.com/office/drawing/2014/main" xmlns="" id="{DB896CD5-A0B0-4F39-9F23-22CE6C96BB3D}"/>
              </a:ext>
            </a:extLst>
          </p:cNvPr>
          <p:cNvSpPr/>
          <p:nvPr/>
        </p:nvSpPr>
        <p:spPr>
          <a:xfrm>
            <a:off x="449998" y="1375101"/>
            <a:ext cx="9004986"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300" dirty="0">
                <a:solidFill>
                  <a:schemeClr val="tx1">
                    <a:lumMod val="95000"/>
                    <a:lumOff val="5000"/>
                  </a:schemeClr>
                </a:solidFill>
                <a:latin typeface="Samsung Sharp Sans" pitchFamily="2" charset="0"/>
                <a:ea typeface="Samsung Sharp Sans" pitchFamily="2" charset="0"/>
                <a:cs typeface="Samsung Sharp Sans" pitchFamily="2" charset="0"/>
              </a:rPr>
              <a:t>Portable Ophthalmoscope Based on AI</a:t>
            </a:r>
            <a:br>
              <a:rPr lang="en-US" altLang="ko-KR" sz="2300" dirty="0">
                <a:solidFill>
                  <a:schemeClr val="tx1">
                    <a:lumMod val="95000"/>
                    <a:lumOff val="5000"/>
                  </a:schemeClr>
                </a:solidFill>
                <a:latin typeface="Samsung Sharp Sans" pitchFamily="2" charset="0"/>
                <a:ea typeface="Samsung Sharp Sans" pitchFamily="2" charset="0"/>
                <a:cs typeface="Samsung Sharp Sans" pitchFamily="2" charset="0"/>
              </a:rPr>
            </a:br>
            <a:r>
              <a:rPr lang="en-US" altLang="ko-KR" sz="2300" dirty="0">
                <a:solidFill>
                  <a:schemeClr val="tx1">
                    <a:lumMod val="95000"/>
                    <a:lumOff val="5000"/>
                  </a:schemeClr>
                </a:solidFill>
                <a:latin typeface="Samsung Sharp Sans" pitchFamily="2" charset="0"/>
                <a:ea typeface="Samsung Sharp Sans" pitchFamily="2" charset="0"/>
                <a:cs typeface="Samsung Sharp Sans" pitchFamily="2" charset="0"/>
              </a:rPr>
              <a:t>(Project Powered by Samsung)</a:t>
            </a:r>
          </a:p>
        </p:txBody>
      </p:sp>
    </p:spTree>
    <p:custDataLst>
      <p:tags r:id="rId1"/>
    </p:custDataLst>
    <p:extLst>
      <p:ext uri="{BB962C8B-B14F-4D97-AF65-F5344CB8AC3E}">
        <p14:creationId xmlns:p14="http://schemas.microsoft.com/office/powerpoint/2010/main" val="30732908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cs typeface="Samsung Sharp Sans" pitchFamily="2" charset="0"/>
              </a:rPr>
              <a:t>Techniques in Artificial Intelligence</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3.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7" name="직사각형 26">
            <a:extLst>
              <a:ext uri="{FF2B5EF4-FFF2-40B4-BE49-F238E27FC236}">
                <a16:creationId xmlns:a16="http://schemas.microsoft.com/office/drawing/2014/main" xmlns="" id="{E1ED3DE3-45F1-44B6-96DD-04CFFC4EF2E2}"/>
              </a:ext>
            </a:extLst>
          </p:cNvPr>
          <p:cNvSpPr/>
          <p:nvPr/>
        </p:nvSpPr>
        <p:spPr>
          <a:xfrm>
            <a:off x="1054111" y="3929021"/>
            <a:ext cx="8286680" cy="166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3.1. Edge AI</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3.2. Medical Imaging &amp; Diagnostics</a:t>
            </a:r>
          </a:p>
          <a:p>
            <a:pPr marL="176213" indent="-176213" defTabSz="914400" fontAlgn="base" latinLnBrk="1">
              <a:spcBef>
                <a:spcPct val="0"/>
              </a:spcBef>
              <a:spcAft>
                <a:spcPts val="1000"/>
              </a:spcAft>
              <a:buSzPct val="120000"/>
              <a:buBlip>
                <a:blip r:embed="rId5"/>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3.3. Autonomous Vehicle</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3.4. Reinforcement Learning</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3.5. Conversational AI</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3.6. GAN, XAI, Synthetic Training Data </a:t>
            </a:r>
          </a:p>
          <a:p>
            <a:pPr marL="176213" indent="-176213" fontAlgn="base">
              <a:spcBef>
                <a:spcPct val="0"/>
              </a:spcBef>
              <a:spcAft>
                <a:spcPts val="1000"/>
              </a:spcAft>
              <a:buSzPct val="120000"/>
              <a:buBlip>
                <a:blip r:embed="rId4"/>
              </a:buBlip>
              <a:defRPr/>
            </a:pP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4"/>
              </a:buBlip>
              <a:defRPr/>
            </a:pPr>
            <a:endPar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endParaRPr>
          </a:p>
        </p:txBody>
      </p:sp>
    </p:spTree>
    <p:custDataLst>
      <p:tags r:id="rId1"/>
    </p:custDataLst>
    <p:extLst>
      <p:ext uri="{BB962C8B-B14F-4D97-AF65-F5344CB8AC3E}">
        <p14:creationId xmlns:p14="http://schemas.microsoft.com/office/powerpoint/2010/main" val="2453823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그룹 2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1.2. Types and Subsets of Artificial Intelligence</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26" name="그룹 25">
            <a:extLst>
              <a:ext uri="{FF2B5EF4-FFF2-40B4-BE49-F238E27FC236}">
                <a16:creationId xmlns:a16="http://schemas.microsoft.com/office/drawing/2014/main" xmlns="" id="{6CE94C87-C50E-4C68-BD2E-2BC900B8E87A}"/>
              </a:ext>
            </a:extLst>
          </p:cNvPr>
          <p:cNvGrpSpPr/>
          <p:nvPr/>
        </p:nvGrpSpPr>
        <p:grpSpPr>
          <a:xfrm>
            <a:off x="1082622" y="2276872"/>
            <a:ext cx="7519981" cy="3593248"/>
            <a:chOff x="1149608" y="1268413"/>
            <a:chExt cx="7519981" cy="3593248"/>
          </a:xfrm>
        </p:grpSpPr>
        <p:sp>
          <p:nvSpPr>
            <p:cNvPr id="30" name="직사각형 29"/>
            <p:cNvSpPr/>
            <p:nvPr/>
          </p:nvSpPr>
          <p:spPr>
            <a:xfrm>
              <a:off x="1319330" y="2212367"/>
              <a:ext cx="3716220" cy="2260775"/>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grpSp>
          <p:nvGrpSpPr>
            <p:cNvPr id="31" name="그룹 30"/>
            <p:cNvGrpSpPr/>
            <p:nvPr/>
          </p:nvGrpSpPr>
          <p:grpSpPr>
            <a:xfrm>
              <a:off x="3183791" y="1637745"/>
              <a:ext cx="3743366" cy="759492"/>
              <a:chOff x="3183791" y="2879778"/>
              <a:chExt cx="3743366" cy="759492"/>
            </a:xfrm>
          </p:grpSpPr>
          <p:cxnSp>
            <p:nvCxnSpPr>
              <p:cNvPr id="58" name="직선 연결선 57"/>
              <p:cNvCxnSpPr/>
              <p:nvPr/>
            </p:nvCxnSpPr>
            <p:spPr>
              <a:xfrm flipV="1">
                <a:off x="3183791" y="3103898"/>
                <a:ext cx="0" cy="535372"/>
              </a:xfrm>
              <a:prstGeom prst="line">
                <a:avLst/>
              </a:prstGeom>
              <a:ln w="15875">
                <a:solidFill>
                  <a:srgbClr val="1429A0"/>
                </a:solidFill>
              </a:ln>
            </p:spPr>
            <p:style>
              <a:lnRef idx="1">
                <a:schemeClr val="accent1"/>
              </a:lnRef>
              <a:fillRef idx="0">
                <a:schemeClr val="accent1"/>
              </a:fillRef>
              <a:effectRef idx="0">
                <a:schemeClr val="accent1"/>
              </a:effectRef>
              <a:fontRef idx="minor">
                <a:schemeClr val="tx1"/>
              </a:fontRef>
            </p:style>
          </p:cxnSp>
          <p:cxnSp>
            <p:nvCxnSpPr>
              <p:cNvPr id="59" name="직선 연결선 58"/>
              <p:cNvCxnSpPr/>
              <p:nvPr/>
            </p:nvCxnSpPr>
            <p:spPr>
              <a:xfrm>
                <a:off x="3183791" y="3103898"/>
                <a:ext cx="3743366" cy="0"/>
              </a:xfrm>
              <a:prstGeom prst="line">
                <a:avLst/>
              </a:prstGeom>
              <a:ln w="15875">
                <a:solidFill>
                  <a:srgbClr val="1429A0"/>
                </a:solidFill>
              </a:ln>
            </p:spPr>
            <p:style>
              <a:lnRef idx="1">
                <a:schemeClr val="accent1"/>
              </a:lnRef>
              <a:fillRef idx="0">
                <a:schemeClr val="accent1"/>
              </a:fillRef>
              <a:effectRef idx="0">
                <a:schemeClr val="accent1"/>
              </a:effectRef>
              <a:fontRef idx="minor">
                <a:schemeClr val="tx1"/>
              </a:fontRef>
            </p:style>
          </p:cxnSp>
          <p:cxnSp>
            <p:nvCxnSpPr>
              <p:cNvPr id="60" name="직선 연결선 59"/>
              <p:cNvCxnSpPr/>
              <p:nvPr/>
            </p:nvCxnSpPr>
            <p:spPr>
              <a:xfrm flipV="1">
                <a:off x="6927157" y="3103898"/>
                <a:ext cx="0" cy="535372"/>
              </a:xfrm>
              <a:prstGeom prst="line">
                <a:avLst/>
              </a:prstGeom>
              <a:ln w="15875">
                <a:solidFill>
                  <a:srgbClr val="1429A0"/>
                </a:solidFill>
              </a:ln>
            </p:spPr>
            <p:style>
              <a:lnRef idx="1">
                <a:schemeClr val="accent1"/>
              </a:lnRef>
              <a:fillRef idx="0">
                <a:schemeClr val="accent1"/>
              </a:fillRef>
              <a:effectRef idx="0">
                <a:schemeClr val="accent1"/>
              </a:effectRef>
              <a:fontRef idx="minor">
                <a:schemeClr val="tx1"/>
              </a:fontRef>
            </p:style>
          </p:cxnSp>
          <p:cxnSp>
            <p:nvCxnSpPr>
              <p:cNvPr id="61" name="직선 연결선 60"/>
              <p:cNvCxnSpPr/>
              <p:nvPr/>
            </p:nvCxnSpPr>
            <p:spPr>
              <a:xfrm flipV="1">
                <a:off x="5055474" y="2879778"/>
                <a:ext cx="0" cy="224122"/>
              </a:xfrm>
              <a:prstGeom prst="line">
                <a:avLst/>
              </a:prstGeom>
              <a:ln w="15875">
                <a:solidFill>
                  <a:srgbClr val="1429A0"/>
                </a:solidFill>
              </a:ln>
            </p:spPr>
            <p:style>
              <a:lnRef idx="1">
                <a:schemeClr val="accent1"/>
              </a:lnRef>
              <a:fillRef idx="0">
                <a:schemeClr val="accent1"/>
              </a:fillRef>
              <a:effectRef idx="0">
                <a:schemeClr val="accent1"/>
              </a:effectRef>
              <a:fontRef idx="minor">
                <a:schemeClr val="tx1"/>
              </a:fontRef>
            </p:style>
          </p:cxnSp>
        </p:grpSp>
        <p:sp>
          <p:nvSpPr>
            <p:cNvPr id="32" name="Rectangle 15">
              <a:extLst>
                <a:ext uri="{FF2B5EF4-FFF2-40B4-BE49-F238E27FC236}">
                  <a16:creationId xmlns:a16="http://schemas.microsoft.com/office/drawing/2014/main" xmlns="" id="{40261EB7-22DC-4A2D-8A29-AA181CBFDA6E}"/>
                </a:ext>
              </a:extLst>
            </p:cNvPr>
            <p:cNvSpPr/>
            <p:nvPr/>
          </p:nvSpPr>
          <p:spPr>
            <a:xfrm>
              <a:off x="3183791" y="1268413"/>
              <a:ext cx="3743366" cy="369332"/>
            </a:xfrm>
            <a:prstGeom prst="rect">
              <a:avLst/>
            </a:prstGeom>
            <a:solidFill>
              <a:schemeClr val="bg2">
                <a:lumMod val="9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rgbClr val="1429A0"/>
                  </a:solidFill>
                  <a:latin typeface="SamsungOne 400" panose="020B0503030303020204" pitchFamily="34" charset="0"/>
                  <a:ea typeface="SamsungOne 400" panose="020B0503030303020204" pitchFamily="34" charset="0"/>
                </a:rPr>
                <a:t>Artificial Intelligence</a:t>
              </a:r>
              <a:endParaRPr lang="ko-KR" altLang="en-US" b="1" dirty="0">
                <a:solidFill>
                  <a:srgbClr val="1429A0"/>
                </a:solidFill>
                <a:latin typeface="SamsungOne 400" panose="020B0503030303020204" pitchFamily="34" charset="0"/>
                <a:ea typeface="SamsungOne 400" panose="020B0503030303020204" pitchFamily="34" charset="0"/>
              </a:endParaRPr>
            </a:p>
          </p:txBody>
        </p:sp>
        <p:sp>
          <p:nvSpPr>
            <p:cNvPr id="49" name="Rectangle 15">
              <a:extLst>
                <a:ext uri="{FF2B5EF4-FFF2-40B4-BE49-F238E27FC236}">
                  <a16:creationId xmlns:a16="http://schemas.microsoft.com/office/drawing/2014/main" xmlns="" id="{40261EB7-22DC-4A2D-8A29-AA181CBFDA6E}"/>
                </a:ext>
              </a:extLst>
            </p:cNvPr>
            <p:cNvSpPr/>
            <p:nvPr/>
          </p:nvSpPr>
          <p:spPr>
            <a:xfrm>
              <a:off x="1441391" y="2376432"/>
              <a:ext cx="3484800" cy="246221"/>
            </a:xfrm>
            <a:prstGeom prst="rect">
              <a:avLst/>
            </a:prstGeom>
            <a:solidFill>
              <a:schemeClr val="accent4">
                <a:lumMod val="40000"/>
                <a:lumOff val="60000"/>
              </a:schemeClr>
            </a:solidFill>
          </p:spPr>
          <p:txBody>
            <a:bodyPr wrap="square" lIns="0" tIns="0" rIns="0" bIns="0">
              <a:spAutoFit/>
              <a:scene3d>
                <a:camera prst="orthographicFront"/>
                <a:lightRig rig="threePt" dir="t"/>
              </a:scene3d>
              <a:sp3d>
                <a:bevelT w="0" h="6350"/>
              </a:sp3d>
            </a:bodyPr>
            <a:lstStyle/>
            <a:p>
              <a:pPr marL="398463" indent="-398463" algn="ctr"/>
              <a:r>
                <a:rPr lang="en-US" altLang="ko-KR" sz="1600" dirty="0">
                  <a:solidFill>
                    <a:srgbClr val="193EB0"/>
                  </a:solidFill>
                  <a:latin typeface="SamsungOne 400" pitchFamily="34" charset="0"/>
                  <a:ea typeface="SamsungOne 400" pitchFamily="34" charset="0"/>
                </a:rPr>
                <a:t>Artificial Narrow Intelligence (ANI)</a:t>
              </a:r>
            </a:p>
          </p:txBody>
        </p:sp>
        <p:sp>
          <p:nvSpPr>
            <p:cNvPr id="50" name="Rectangle 15">
              <a:extLst>
                <a:ext uri="{FF2B5EF4-FFF2-40B4-BE49-F238E27FC236}">
                  <a16:creationId xmlns:a16="http://schemas.microsoft.com/office/drawing/2014/main" xmlns="" id="{40261EB7-22DC-4A2D-8A29-AA181CBFDA6E}"/>
                </a:ext>
              </a:extLst>
            </p:cNvPr>
            <p:cNvSpPr/>
            <p:nvPr/>
          </p:nvSpPr>
          <p:spPr>
            <a:xfrm>
              <a:off x="1441391" y="2714797"/>
              <a:ext cx="3484800" cy="600164"/>
            </a:xfrm>
            <a:prstGeom prst="rect">
              <a:avLst/>
            </a:prstGeom>
          </p:spPr>
          <p:txBody>
            <a:bodyPr wrap="square" lIns="0" tIns="0" rIns="0" bIns="0">
              <a:spAutoFit/>
              <a:scene3d>
                <a:camera prst="orthographicFront"/>
                <a:lightRig rig="threePt" dir="t"/>
              </a:scene3d>
              <a:sp3d>
                <a:bevelT w="0" h="6350"/>
              </a:sp3d>
            </a:bodyPr>
            <a:lstStyle/>
            <a:p>
              <a:pPr algn="ct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Weak AI</a:t>
              </a:r>
            </a:p>
            <a:p>
              <a:pPr algn="ct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Do particular functions of humans</a:t>
              </a:r>
            </a:p>
            <a:p>
              <a:pPr algn="ct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(E.g., smart speaker, self-driving car)</a:t>
              </a:r>
            </a:p>
          </p:txBody>
        </p:sp>
        <p:sp>
          <p:nvSpPr>
            <p:cNvPr id="51" name="Rectangle 21">
              <a:extLst>
                <a:ext uri="{FF2B5EF4-FFF2-40B4-BE49-F238E27FC236}">
                  <a16:creationId xmlns:a16="http://schemas.microsoft.com/office/drawing/2014/main" xmlns="" id="{680AB7F7-55D1-4984-BBF0-BBF1FBC44178}"/>
                </a:ext>
              </a:extLst>
            </p:cNvPr>
            <p:cNvSpPr/>
            <p:nvPr/>
          </p:nvSpPr>
          <p:spPr bwMode="auto">
            <a:xfrm>
              <a:off x="1441360" y="3441871"/>
              <a:ext cx="3484863" cy="936014"/>
            </a:xfrm>
            <a:prstGeom prst="rect">
              <a:avLst/>
            </a:prstGeom>
            <a:noFill/>
            <a:ln w="9525" cap="flat" cmpd="sng" algn="ctr">
              <a:noFill/>
              <a:prstDash val="solid"/>
              <a:round/>
              <a:headEnd type="none" w="med" len="med"/>
              <a:tailEnd type="none" w="med" len="med"/>
            </a:ln>
            <a:effectLst/>
          </p:spPr>
          <p:txBody>
            <a:bodyPr vert="horz" wrap="square" lIns="36000" tIns="46800" rIns="36000" bIns="46800" numCol="1" rtlCol="0" anchor="ctr" anchorCtr="0" compatLnSpc="1">
              <a:prstTxWarp prst="textNoShape">
                <a:avLst/>
              </a:prstTxWarp>
            </a:bodyPr>
            <a:lstStyle/>
            <a:p>
              <a:pPr marL="171450" marR="0" lvl="0" indent="-171450" defTabSz="914400" eaLnBrk="1" fontAlgn="base" latinLnBrk="0" hangingPunct="1">
                <a:lnSpc>
                  <a:spcPct val="100000"/>
                </a:lnSpc>
                <a:spcBef>
                  <a:spcPct val="50000"/>
                </a:spcBef>
                <a:spcAft>
                  <a:spcPct val="0"/>
                </a:spcAft>
                <a:buClrTx/>
                <a:buSzTx/>
                <a:buFont typeface="Arial" panose="020B0604020202020204" pitchFamily="34" charset="0"/>
                <a:buChar char="•"/>
                <a:tabLst/>
                <a:defRPr/>
              </a:pPr>
              <a:r>
                <a:rPr kumimoji="0" lang="en-US" altLang="ko-KR" sz="1300" b="0" i="0" u="none" strike="noStrike" kern="0" cap="none" spc="0" normalizeH="0" baseline="0" noProof="0" dirty="0">
                  <a:ln>
                    <a:noFill/>
                  </a:ln>
                  <a:solidFill>
                    <a:srgbClr val="000000"/>
                  </a:solidFill>
                  <a:effectLst/>
                  <a:uLnTx/>
                  <a:uFillTx/>
                  <a:latin typeface="SamsungOne 400" panose="020B0503030303020204" pitchFamily="34" charset="0"/>
                  <a:ea typeface="SamsungOne 400" panose="020B0503030303020204" pitchFamily="34" charset="0"/>
                  <a:cs typeface="Arial" panose="020B0604020202020204" pitchFamily="34" charset="0"/>
                </a:rPr>
                <a:t>A</a:t>
              </a:r>
              <a:r>
                <a:rPr kumimoji="0" lang="en-US" altLang="ko-KR" sz="1300" b="0" i="0" u="none" strike="noStrike" kern="0" cap="none" spc="0" normalizeH="0" noProof="0" dirty="0">
                  <a:ln>
                    <a:noFill/>
                  </a:ln>
                  <a:solidFill>
                    <a:srgbClr val="000000"/>
                  </a:solidFill>
                  <a:effectLst/>
                  <a:uLnTx/>
                  <a:uFillTx/>
                  <a:latin typeface="SamsungOne 400" panose="020B0503030303020204" pitchFamily="34" charset="0"/>
                  <a:ea typeface="SamsungOne 400" panose="020B0503030303020204" pitchFamily="34" charset="0"/>
                  <a:cs typeface="Arial" panose="020B0604020202020204" pitchFamily="34" charset="0"/>
                </a:rPr>
                <a:t> type of</a:t>
              </a:r>
              <a:r>
                <a:rPr kumimoji="0" lang="en-US" altLang="ko-KR" sz="1300" b="0" i="0" u="none" strike="noStrike" kern="0" cap="none" spc="0" normalizeH="0" baseline="0" noProof="0" dirty="0">
                  <a:ln>
                    <a:noFill/>
                  </a:ln>
                  <a:solidFill>
                    <a:srgbClr val="000000"/>
                  </a:solidFill>
                  <a:effectLst/>
                  <a:uLnTx/>
                  <a:uFillTx/>
                  <a:latin typeface="SamsungOne 400" panose="020B0503030303020204" pitchFamily="34" charset="0"/>
                  <a:ea typeface="SamsungOne 400" panose="020B0503030303020204" pitchFamily="34" charset="0"/>
                  <a:cs typeface="Arial" panose="020B0604020202020204" pitchFamily="34" charset="0"/>
                </a:rPr>
                <a:t> artificial intelligence </a:t>
              </a:r>
              <a:r>
                <a:rPr lang="en-US" altLang="ko-KR" sz="1300" kern="0" noProof="0" dirty="0">
                  <a:solidFill>
                    <a:srgbClr val="000000"/>
                  </a:solidFill>
                  <a:latin typeface="SamsungOne 400" panose="020B0503030303020204" pitchFamily="34" charset="0"/>
                  <a:ea typeface="SamsungOne 400" panose="020B0503030303020204" pitchFamily="34" charset="0"/>
                  <a:cs typeface="Arial" panose="020B0604020202020204" pitchFamily="34" charset="0"/>
                </a:rPr>
                <a:t>that</a:t>
              </a:r>
              <a:r>
                <a:rPr kumimoji="0" lang="en-US" altLang="ko-KR" sz="1300" b="0" i="0" u="none" strike="noStrike" kern="0" cap="none" spc="0" normalizeH="0" baseline="0" noProof="0" dirty="0">
                  <a:ln>
                    <a:noFill/>
                  </a:ln>
                  <a:solidFill>
                    <a:srgbClr val="000000"/>
                  </a:solidFill>
                  <a:effectLst/>
                  <a:uLnTx/>
                  <a:uFillTx/>
                  <a:latin typeface="SamsungOne 400" panose="020B0503030303020204" pitchFamily="34" charset="0"/>
                  <a:ea typeface="SamsungOne 400" panose="020B0503030303020204" pitchFamily="34" charset="0"/>
                  <a:cs typeface="Arial" panose="020B0604020202020204" pitchFamily="34" charset="0"/>
                </a:rPr>
                <a:t> covers specific functionality humans can do</a:t>
              </a:r>
            </a:p>
            <a:p>
              <a:pPr marL="171450" marR="0" lvl="0" indent="-171450" defTabSz="914400" eaLnBrk="1" fontAlgn="base" latinLnBrk="0" hangingPunct="1">
                <a:lnSpc>
                  <a:spcPct val="100000"/>
                </a:lnSpc>
                <a:spcBef>
                  <a:spcPct val="50000"/>
                </a:spcBef>
                <a:spcAft>
                  <a:spcPct val="0"/>
                </a:spcAft>
                <a:buClrTx/>
                <a:buSzTx/>
                <a:buFont typeface="Arial" panose="020B0604020202020204" pitchFamily="34" charset="0"/>
                <a:buChar char="•"/>
                <a:tabLst/>
                <a:defRPr/>
              </a:pPr>
              <a:r>
                <a:rPr kumimoji="0" lang="en-US" altLang="ko-KR" sz="1300" b="0" i="0" u="none" strike="noStrike" kern="0" cap="none" spc="0" normalizeH="0" baseline="0" noProof="0" dirty="0">
                  <a:ln>
                    <a:noFill/>
                  </a:ln>
                  <a:solidFill>
                    <a:srgbClr val="000000"/>
                  </a:solidFill>
                  <a:effectLst/>
                  <a:uLnTx/>
                  <a:uFillTx/>
                  <a:latin typeface="SamsungOne 400" panose="020B0503030303020204" pitchFamily="34" charset="0"/>
                  <a:ea typeface="SamsungOne 400" panose="020B0503030303020204" pitchFamily="34" charset="0"/>
                  <a:cs typeface="Arial" panose="020B0604020202020204" pitchFamily="34" charset="0"/>
                </a:rPr>
                <a:t>Majority of recent technological advancement has occurred in this area</a:t>
              </a:r>
              <a:endParaRPr kumimoji="0" lang="ko-KR" altLang="en-US" sz="1300" b="0" i="0" u="none" strike="noStrike" kern="0" cap="none" spc="0" normalizeH="0" baseline="0" noProof="0" dirty="0">
                <a:ln>
                  <a:noFill/>
                </a:ln>
                <a:solidFill>
                  <a:srgbClr val="000000"/>
                </a:solidFill>
                <a:effectLst/>
                <a:uLnTx/>
                <a:uFillTx/>
                <a:latin typeface="SamsungOne 400" panose="020B0503030303020204" pitchFamily="34" charset="0"/>
                <a:ea typeface="SamsungOneUI 400" panose="00000500000000000000" pitchFamily="2" charset="-127"/>
                <a:cs typeface="Arial" panose="020B0604020202020204" pitchFamily="34" charset="0"/>
              </a:endParaRPr>
            </a:p>
          </p:txBody>
        </p:sp>
        <p:cxnSp>
          <p:nvCxnSpPr>
            <p:cNvPr id="52" name="직선 연결선 51"/>
            <p:cNvCxnSpPr/>
            <p:nvPr/>
          </p:nvCxnSpPr>
          <p:spPr>
            <a:xfrm>
              <a:off x="1441376" y="3383125"/>
              <a:ext cx="3484832" cy="0"/>
            </a:xfrm>
            <a:prstGeom prst="line">
              <a:avLst/>
            </a:prstGeom>
            <a:ln w="158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53" name="Rectangle 15">
              <a:extLst>
                <a:ext uri="{FF2B5EF4-FFF2-40B4-BE49-F238E27FC236}">
                  <a16:creationId xmlns:a16="http://schemas.microsoft.com/office/drawing/2014/main" xmlns="" id="{40261EB7-22DC-4A2D-8A29-AA181CBFDA6E}"/>
                </a:ext>
              </a:extLst>
            </p:cNvPr>
            <p:cNvSpPr/>
            <p:nvPr/>
          </p:nvSpPr>
          <p:spPr>
            <a:xfrm>
              <a:off x="5184757" y="2376432"/>
              <a:ext cx="3484800" cy="246221"/>
            </a:xfrm>
            <a:prstGeom prst="rect">
              <a:avLst/>
            </a:prstGeom>
            <a:solidFill>
              <a:schemeClr val="accent1">
                <a:lumMod val="40000"/>
                <a:lumOff val="60000"/>
              </a:schemeClr>
            </a:solidFill>
          </p:spPr>
          <p:txBody>
            <a:bodyPr wrap="square" lIns="0" tIns="0" rIns="0" bIns="0">
              <a:spAutoFit/>
              <a:scene3d>
                <a:camera prst="orthographicFront"/>
                <a:lightRig rig="threePt" dir="t"/>
              </a:scene3d>
              <a:sp3d>
                <a:bevelT w="0" h="6350"/>
              </a:sp3d>
            </a:bodyPr>
            <a:lstStyle/>
            <a:p>
              <a:pPr marL="398463" indent="-398463" algn="ctr"/>
              <a:r>
                <a:rPr lang="en-US" altLang="ko-KR" sz="1600" dirty="0">
                  <a:solidFill>
                    <a:srgbClr val="193EB0"/>
                  </a:solidFill>
                  <a:latin typeface="SamsungOne 400" pitchFamily="34" charset="0"/>
                  <a:ea typeface="SamsungOne 400" pitchFamily="34" charset="0"/>
                </a:rPr>
                <a:t>Artificial General Intelligence (AGI)</a:t>
              </a:r>
              <a:endParaRPr lang="ko-KR" altLang="en-US" sz="1600" dirty="0">
                <a:solidFill>
                  <a:srgbClr val="193EB0"/>
                </a:solidFill>
                <a:latin typeface="SamsungOne 400" pitchFamily="34" charset="0"/>
              </a:endParaRPr>
            </a:p>
          </p:txBody>
        </p:sp>
        <p:sp>
          <p:nvSpPr>
            <p:cNvPr id="54" name="Rectangle 15">
              <a:extLst>
                <a:ext uri="{FF2B5EF4-FFF2-40B4-BE49-F238E27FC236}">
                  <a16:creationId xmlns:a16="http://schemas.microsoft.com/office/drawing/2014/main" xmlns="" id="{40261EB7-22DC-4A2D-8A29-AA181CBFDA6E}"/>
                </a:ext>
              </a:extLst>
            </p:cNvPr>
            <p:cNvSpPr/>
            <p:nvPr/>
          </p:nvSpPr>
          <p:spPr>
            <a:xfrm>
              <a:off x="5184757" y="2714797"/>
              <a:ext cx="3484800" cy="400110"/>
            </a:xfrm>
            <a:prstGeom prst="rect">
              <a:avLst/>
            </a:prstGeom>
          </p:spPr>
          <p:txBody>
            <a:bodyPr wrap="square" lIns="0" tIns="0" rIns="0" bIns="0">
              <a:spAutoFit/>
              <a:scene3d>
                <a:camera prst="orthographicFront"/>
                <a:lightRig rig="threePt" dir="t"/>
              </a:scene3d>
              <a:sp3d>
                <a:bevelT w="0" h="6350"/>
              </a:sp3d>
            </a:bodyPr>
            <a:lstStyle/>
            <a:p>
              <a:pPr algn="ct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Strong AI</a:t>
              </a:r>
              <a:endParaRPr lang="ko-KR" altLang="en-US" sz="1300" dirty="0">
                <a:solidFill>
                  <a:schemeClr val="tx1">
                    <a:lumMod val="85000"/>
                    <a:lumOff val="15000"/>
                  </a:schemeClr>
                </a:solidFill>
                <a:latin typeface="SamsungOne 400" panose="020B0503030303020204" pitchFamily="34" charset="0"/>
              </a:endParaRPr>
            </a:p>
            <a:p>
              <a:pPr algn="ct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Do anything humans can do</a:t>
              </a:r>
            </a:p>
          </p:txBody>
        </p:sp>
        <p:sp>
          <p:nvSpPr>
            <p:cNvPr id="55" name="Rectangle 21">
              <a:extLst>
                <a:ext uri="{FF2B5EF4-FFF2-40B4-BE49-F238E27FC236}">
                  <a16:creationId xmlns:a16="http://schemas.microsoft.com/office/drawing/2014/main" xmlns="" id="{680AB7F7-55D1-4984-BBF0-BBF1FBC44178}"/>
                </a:ext>
              </a:extLst>
            </p:cNvPr>
            <p:cNvSpPr/>
            <p:nvPr/>
          </p:nvSpPr>
          <p:spPr bwMode="auto">
            <a:xfrm>
              <a:off x="5184726" y="3441870"/>
              <a:ext cx="3484863" cy="936014"/>
            </a:xfrm>
            <a:prstGeom prst="rect">
              <a:avLst/>
            </a:prstGeom>
            <a:noFill/>
            <a:ln w="9525" cap="flat" cmpd="sng" algn="ctr">
              <a:noFill/>
              <a:prstDash val="solid"/>
              <a:round/>
              <a:headEnd type="none" w="med" len="med"/>
              <a:tailEnd type="none" w="med" len="med"/>
            </a:ln>
            <a:effectLst/>
          </p:spPr>
          <p:txBody>
            <a:bodyPr vert="horz" wrap="square" lIns="36000" tIns="46800" rIns="36000" bIns="46800" numCol="1" rtlCol="0" anchor="ctr" anchorCtr="0" compatLnSpc="1">
              <a:prstTxWarp prst="textNoShape">
                <a:avLst/>
              </a:prstTxWarp>
            </a:bodyPr>
            <a:lstStyle/>
            <a:p>
              <a:pPr marL="171450" marR="0" lvl="0" indent="-171450" defTabSz="914400" eaLnBrk="1" fontAlgn="base" latinLnBrk="0" hangingPunct="1">
                <a:lnSpc>
                  <a:spcPct val="100000"/>
                </a:lnSpc>
                <a:spcBef>
                  <a:spcPct val="50000"/>
                </a:spcBef>
                <a:spcAft>
                  <a:spcPct val="0"/>
                </a:spcAft>
                <a:buClrTx/>
                <a:buSzTx/>
                <a:buFont typeface="Arial" panose="020B0604020202020204" pitchFamily="34" charset="0"/>
                <a:buChar char="•"/>
                <a:tabLst/>
                <a:defRPr/>
              </a:pPr>
              <a:r>
                <a:rPr lang="en-US" altLang="ko-KR" sz="1300" kern="0" dirty="0">
                  <a:solidFill>
                    <a:srgbClr val="000000"/>
                  </a:solidFill>
                  <a:latin typeface="SamsungOne 400" panose="020B0503030303020204" pitchFamily="34" charset="0"/>
                  <a:ea typeface="SamsungOne 400" panose="020B0503030303020204" pitchFamily="34" charset="0"/>
                  <a:cs typeface="Arial" panose="020B0604020202020204" pitchFamily="34" charset="0"/>
                </a:rPr>
                <a:t>A type of artificial intelligence that can perform all the activities humans can do</a:t>
              </a:r>
            </a:p>
            <a:p>
              <a:pPr marL="171450" lvl="0" indent="-171450" defTabSz="914400" fontAlgn="base">
                <a:spcBef>
                  <a:spcPct val="50000"/>
                </a:spcBef>
                <a:spcAft>
                  <a:spcPct val="0"/>
                </a:spcAft>
                <a:buFont typeface="Arial" panose="020B0604020202020204" pitchFamily="34" charset="0"/>
                <a:buChar char="•"/>
                <a:defRPr/>
              </a:pPr>
              <a:r>
                <a:rPr lang="en-US" altLang="ko-KR" sz="1300" kern="0" dirty="0">
                  <a:solidFill>
                    <a:srgbClr val="000000"/>
                  </a:solidFill>
                  <a:latin typeface="SamsungOne 400" panose="020B0503030303020204" pitchFamily="34" charset="0"/>
                  <a:ea typeface="SamsungOne 400" panose="020B0503030303020204" pitchFamily="34" charset="0"/>
                  <a:cs typeface="Arial" panose="020B0604020202020204" pitchFamily="34" charset="0"/>
                </a:rPr>
                <a:t>Technological advancement in AGI is relatively slower than that in ANI</a:t>
              </a:r>
            </a:p>
          </p:txBody>
        </p:sp>
        <p:cxnSp>
          <p:nvCxnSpPr>
            <p:cNvPr id="56" name="직선 연결선 55"/>
            <p:cNvCxnSpPr/>
            <p:nvPr/>
          </p:nvCxnSpPr>
          <p:spPr>
            <a:xfrm>
              <a:off x="5184742" y="3383125"/>
              <a:ext cx="3484832" cy="0"/>
            </a:xfrm>
            <a:prstGeom prst="line">
              <a:avLst/>
            </a:prstGeom>
            <a:ln w="158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xmlns="" id="{992A2111-503D-4E5D-B0CB-FE86628BBA74}"/>
                </a:ext>
              </a:extLst>
            </p:cNvPr>
            <p:cNvSpPr txBox="1"/>
            <p:nvPr/>
          </p:nvSpPr>
          <p:spPr>
            <a:xfrm>
              <a:off x="1149608" y="4553884"/>
              <a:ext cx="4068365" cy="307777"/>
            </a:xfrm>
            <a:prstGeom prst="rect">
              <a:avLst/>
            </a:prstGeom>
            <a:noFill/>
          </p:spPr>
          <p:txBody>
            <a:bodyPr wrap="square" rtlCol="0">
              <a:spAutoFit/>
            </a:bodyPr>
            <a:lstStyle/>
            <a:p>
              <a:pPr algn="ctr"/>
              <a:r>
                <a:rPr lang="en-US" altLang="ko-KR" sz="1400" b="1" dirty="0">
                  <a:solidFill>
                    <a:srgbClr val="193EB0"/>
                  </a:solidFill>
                  <a:latin typeface="SamsungOne 400" panose="020B0503030303020204" pitchFamily="34" charset="0"/>
                  <a:ea typeface="SamsungOne 400" panose="020B0503030303020204" pitchFamily="34" charset="0"/>
                </a:rPr>
                <a:t>Main focus of this lecture and the entire course</a:t>
              </a:r>
              <a:endParaRPr lang="ko-KR" altLang="en-US" sz="1400" b="1" dirty="0">
                <a:solidFill>
                  <a:srgbClr val="193EB0"/>
                </a:solidFill>
                <a:latin typeface="SamsungOne 400" panose="020B0503030303020204" pitchFamily="34" charset="0"/>
              </a:endParaRPr>
            </a:p>
          </p:txBody>
        </p:sp>
      </p:grpSp>
      <p:sp>
        <p:nvSpPr>
          <p:cNvPr id="23" name="직사각형 22">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Types of Artificial Intelligence</a:t>
            </a:r>
          </a:p>
        </p:txBody>
      </p:sp>
    </p:spTree>
    <p:custDataLst>
      <p:tags r:id="rId1"/>
    </p:custDataLst>
    <p:extLst>
      <p:ext uri="{BB962C8B-B14F-4D97-AF65-F5344CB8AC3E}">
        <p14:creationId xmlns:p14="http://schemas.microsoft.com/office/powerpoint/2010/main" val="27699781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defRPr/>
            </a:pPr>
            <a:r>
              <a:rPr lang="en-US" altLang="ko-KR" sz="2400" dirty="0">
                <a:solidFill>
                  <a:prstClr val="black">
                    <a:lumMod val="95000"/>
                    <a:lumOff val="5000"/>
                  </a:prstClr>
                </a:solidFill>
                <a:latin typeface="Samsung Sharp Sans" pitchFamily="2" charset="0"/>
                <a:ea typeface="Samsung Sharp Sans" pitchFamily="2" charset="0"/>
                <a:cs typeface="Samsung Sharp Sans" pitchFamily="2" charset="0"/>
              </a:rPr>
              <a:t>Autonomous Vehicle</a:t>
            </a:r>
          </a:p>
        </p:txBody>
      </p:sp>
      <p:grpSp>
        <p:nvGrpSpPr>
          <p:cNvPr id="80" name="그룹 7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1" name="직사각형 8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3.3. Autonomous Vehicle</a:t>
              </a:r>
            </a:p>
          </p:txBody>
        </p:sp>
        <p:sp>
          <p:nvSpPr>
            <p:cNvPr id="82" name="직사각형 8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83" name="Rectangle 25">
            <a:extLst>
              <a:ext uri="{FF2B5EF4-FFF2-40B4-BE49-F238E27FC236}">
                <a16:creationId xmlns:a16="http://schemas.microsoft.com/office/drawing/2014/main" xmlns="" id="{D2BDE89B-7599-4DF4-BF9F-A06553ED7F9C}"/>
              </a:ext>
            </a:extLst>
          </p:cNvPr>
          <p:cNvSpPr/>
          <p:nvPr/>
        </p:nvSpPr>
        <p:spPr>
          <a:xfrm>
            <a:off x="352642" y="6111931"/>
            <a:ext cx="8737972" cy="276999"/>
          </a:xfrm>
          <a:prstGeom prst="rect">
            <a:avLst/>
          </a:prstGeom>
        </p:spPr>
        <p:txBody>
          <a:bodyPr wrap="square" anchor="b" anchorCtr="0">
            <a:spAutoFit/>
          </a:bodyPr>
          <a:lstStyle/>
          <a:p>
            <a:r>
              <a:rPr lang="en-US" altLang="ko-KR" sz="1200" dirty="0">
                <a:latin typeface="SamsungOne 400" panose="020B0503030303020204" pitchFamily="34" charset="0"/>
                <a:ea typeface="SamsungOne 400" panose="020B0503030303020204" pitchFamily="34" charset="0"/>
              </a:rPr>
              <a:t>Note: 1) ADAS : Advanced Driver Assistance Systems</a:t>
            </a:r>
          </a:p>
        </p:txBody>
      </p:sp>
      <p:sp>
        <p:nvSpPr>
          <p:cNvPr id="125" name="사각형: 둥근 모서리 32">
            <a:extLst>
              <a:ext uri="{FF2B5EF4-FFF2-40B4-BE49-F238E27FC236}">
                <a16:creationId xmlns:a16="http://schemas.microsoft.com/office/drawing/2014/main" xmlns="" id="{9F9FFF6C-7C72-4E08-8072-03F5113CBF51}"/>
              </a:ext>
            </a:extLst>
          </p:cNvPr>
          <p:cNvSpPr/>
          <p:nvPr/>
        </p:nvSpPr>
        <p:spPr>
          <a:xfrm>
            <a:off x="6634652" y="6162675"/>
            <a:ext cx="2820332" cy="198038"/>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algn="ctr"/>
            <a:r>
              <a:rPr lang="en-US" altLang="ko-KR" sz="1000" b="1" dirty="0">
                <a:latin typeface="SamsungOne 400" panose="020B0503030303020204" pitchFamily="34" charset="0"/>
                <a:ea typeface="SamsungOne 400" panose="020B0503030303020204" pitchFamily="34" charset="0"/>
              </a:rPr>
              <a:t>IEEE Spectrum, SAE International, Evercore ISI</a:t>
            </a:r>
          </a:p>
        </p:txBody>
      </p:sp>
      <p:sp>
        <p:nvSpPr>
          <p:cNvPr id="52" name="직사각형 51">
            <a:extLst>
              <a:ext uri="{FF2B5EF4-FFF2-40B4-BE49-F238E27FC236}">
                <a16:creationId xmlns:a16="http://schemas.microsoft.com/office/drawing/2014/main" xmlns="" id="{DCBDE143-801A-42C5-805A-6B938E744CD2}"/>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Level of Automation</a:t>
            </a:r>
          </a:p>
        </p:txBody>
      </p:sp>
      <p:grpSp>
        <p:nvGrpSpPr>
          <p:cNvPr id="2" name="그룹 1">
            <a:extLst>
              <a:ext uri="{FF2B5EF4-FFF2-40B4-BE49-F238E27FC236}">
                <a16:creationId xmlns:a16="http://schemas.microsoft.com/office/drawing/2014/main" xmlns="" id="{AEFC38DF-1402-4086-9719-74EE2BF718AA}"/>
              </a:ext>
            </a:extLst>
          </p:cNvPr>
          <p:cNvGrpSpPr/>
          <p:nvPr/>
        </p:nvGrpSpPr>
        <p:grpSpPr>
          <a:xfrm>
            <a:off x="989841" y="2091493"/>
            <a:ext cx="8166859" cy="3986228"/>
            <a:chOff x="989841" y="2091493"/>
            <a:chExt cx="8166859" cy="3986228"/>
          </a:xfrm>
        </p:grpSpPr>
        <p:sp>
          <p:nvSpPr>
            <p:cNvPr id="85" name="Rectangle 66">
              <a:extLst>
                <a:ext uri="{FF2B5EF4-FFF2-40B4-BE49-F238E27FC236}">
                  <a16:creationId xmlns:a16="http://schemas.microsoft.com/office/drawing/2014/main" xmlns="" id="{D51AE321-945B-4047-9A6C-65AE182DBB81}"/>
                </a:ext>
              </a:extLst>
            </p:cNvPr>
            <p:cNvSpPr/>
            <p:nvPr/>
          </p:nvSpPr>
          <p:spPr>
            <a:xfrm>
              <a:off x="4209463" y="2386132"/>
              <a:ext cx="4947237" cy="3112519"/>
            </a:xfrm>
            <a:prstGeom prst="rect">
              <a:avLst/>
            </a:prstGeom>
            <a:solidFill>
              <a:srgbClr val="193EB0">
                <a:alpha val="10000"/>
              </a:srgbClr>
            </a:solidFill>
            <a:ln w="28575">
              <a:solidFill>
                <a:srgbClr val="193EB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8" name="Rectangle 60">
              <a:extLst>
                <a:ext uri="{FF2B5EF4-FFF2-40B4-BE49-F238E27FC236}">
                  <a16:creationId xmlns:a16="http://schemas.microsoft.com/office/drawing/2014/main" xmlns="" id="{60630194-B5D5-4BB8-A0CE-B76D434323F8}"/>
                </a:ext>
              </a:extLst>
            </p:cNvPr>
            <p:cNvSpPr/>
            <p:nvPr/>
          </p:nvSpPr>
          <p:spPr>
            <a:xfrm>
              <a:off x="3762765" y="2091493"/>
              <a:ext cx="2365395" cy="279797"/>
            </a:xfrm>
            <a:prstGeom prst="rect">
              <a:avLst/>
            </a:prstGeom>
          </p:spPr>
          <p:txBody>
            <a:bodyPr wrap="square">
              <a:spAutoFit/>
            </a:bodyPr>
            <a:lstStyle/>
            <a:p>
              <a:pPr algn="ctr"/>
              <a:r>
                <a:rPr lang="en-US" altLang="ko-KR" sz="1400" dirty="0">
                  <a:solidFill>
                    <a:srgbClr val="294D9D"/>
                  </a:solidFill>
                  <a:latin typeface="SamsungOne 700" panose="020B0803030303020204" pitchFamily="34" charset="0"/>
                  <a:ea typeface="SamsungOne 700" panose="020B0803030303020204" pitchFamily="34" charset="0"/>
                </a:rPr>
                <a:t>Automation Levels</a:t>
              </a:r>
              <a:endParaRPr lang="ko-KR" altLang="en-US" sz="1400" dirty="0">
                <a:solidFill>
                  <a:srgbClr val="294D9D"/>
                </a:solidFill>
                <a:latin typeface="SamsungOne 700" panose="020B0803030303020204" pitchFamily="34" charset="0"/>
                <a:ea typeface="SamsungOne 700" panose="020B0803030303020204" pitchFamily="34" charset="0"/>
              </a:endParaRPr>
            </a:p>
          </p:txBody>
        </p:sp>
        <p:grpSp>
          <p:nvGrpSpPr>
            <p:cNvPr id="89" name="그룹 88"/>
            <p:cNvGrpSpPr/>
            <p:nvPr/>
          </p:nvGrpSpPr>
          <p:grpSpPr>
            <a:xfrm>
              <a:off x="7543387" y="2727844"/>
              <a:ext cx="1548000" cy="2671539"/>
              <a:chOff x="7543387" y="3501073"/>
              <a:chExt cx="1548000" cy="2938692"/>
            </a:xfrm>
          </p:grpSpPr>
          <p:sp>
            <p:nvSpPr>
              <p:cNvPr id="116" name="모서리가 둥근 직사각형 62">
                <a:extLst>
                  <a:ext uri="{FF2B5EF4-FFF2-40B4-BE49-F238E27FC236}">
                    <a16:creationId xmlns:a16="http://schemas.microsoft.com/office/drawing/2014/main" xmlns="" id="{1CEFD648-4FEB-4DAF-8223-D530F5348781}"/>
                  </a:ext>
                </a:extLst>
              </p:cNvPr>
              <p:cNvSpPr/>
              <p:nvPr/>
            </p:nvSpPr>
            <p:spPr>
              <a:xfrm>
                <a:off x="7543387" y="3501073"/>
                <a:ext cx="1548000" cy="293869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117" name="Rectangle 26">
                <a:extLst>
                  <a:ext uri="{FF2B5EF4-FFF2-40B4-BE49-F238E27FC236}">
                    <a16:creationId xmlns:a16="http://schemas.microsoft.com/office/drawing/2014/main" xmlns="" id="{4058F48A-D787-4566-AEE3-6F42D5F44A97}"/>
                  </a:ext>
                </a:extLst>
              </p:cNvPr>
              <p:cNvSpPr/>
              <p:nvPr/>
            </p:nvSpPr>
            <p:spPr>
              <a:xfrm>
                <a:off x="8047387" y="3550302"/>
                <a:ext cx="540000" cy="200055"/>
              </a:xfrm>
              <a:prstGeom prst="rect">
                <a:avLst/>
              </a:prstGeom>
            </p:spPr>
            <p:txBody>
              <a:bodyPr wrap="square" lIns="0" tIns="0" rIns="0" bIns="0">
                <a:spAutoFit/>
              </a:bodyPr>
              <a:lstStyle/>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Level 5</a:t>
                </a:r>
                <a:endParaRPr lang="ko-KR" altLang="en-US" sz="1300" dirty="0">
                  <a:solidFill>
                    <a:schemeClr val="tx1">
                      <a:lumMod val="65000"/>
                      <a:lumOff val="35000"/>
                    </a:schemeClr>
                  </a:solidFill>
                  <a:latin typeface="SamsungOne 400" panose="020B0503030303020204" pitchFamily="34" charset="0"/>
                  <a:ea typeface="SamsungOne 700" panose="020B0803030303020204" pitchFamily="34" charset="0"/>
                </a:endParaRPr>
              </a:p>
            </p:txBody>
          </p:sp>
          <p:sp>
            <p:nvSpPr>
              <p:cNvPr id="118" name="Rectangle 26">
                <a:extLst>
                  <a:ext uri="{FF2B5EF4-FFF2-40B4-BE49-F238E27FC236}">
                    <a16:creationId xmlns:a16="http://schemas.microsoft.com/office/drawing/2014/main" xmlns="" id="{577759B6-A74C-4D38-87CF-DED48F35AB7A}"/>
                  </a:ext>
                </a:extLst>
              </p:cNvPr>
              <p:cNvSpPr/>
              <p:nvPr/>
            </p:nvSpPr>
            <p:spPr>
              <a:xfrm>
                <a:off x="7687387" y="4175681"/>
                <a:ext cx="1260000" cy="698515"/>
              </a:xfrm>
              <a:prstGeom prst="rect">
                <a:avLst/>
              </a:prstGeom>
              <a:solidFill>
                <a:srgbClr val="3366CC"/>
              </a:solidFill>
            </p:spPr>
            <p:txBody>
              <a:bodyPr wrap="square" lIns="36000" tIns="36000" rIns="36000" bIns="36000" anchor="ctr" anchorCtr="0">
                <a:spAutoFit/>
              </a:bodyPr>
              <a:lstStyle/>
              <a:p>
                <a:pPr algn="ctr"/>
                <a:r>
                  <a:rPr lang="en-US" altLang="ko-KR" sz="1300" dirty="0">
                    <a:solidFill>
                      <a:schemeClr val="bg1"/>
                    </a:solidFill>
                    <a:latin typeface="SamsungOne 400" panose="020B0503030303020204" pitchFamily="34" charset="0"/>
                    <a:ea typeface="SamsungOne 400" panose="020B0503030303020204" pitchFamily="34" charset="0"/>
                  </a:rPr>
                  <a:t>Full</a:t>
                </a:r>
              </a:p>
              <a:p>
                <a:pPr algn="ctr"/>
                <a:r>
                  <a:rPr lang="en-US" altLang="ko-KR" sz="1300" dirty="0">
                    <a:solidFill>
                      <a:schemeClr val="bg1"/>
                    </a:solidFill>
                    <a:latin typeface="SamsungOne 400" panose="020B0503030303020204" pitchFamily="34" charset="0"/>
                    <a:ea typeface="SamsungOne 400" panose="020B0503030303020204" pitchFamily="34" charset="0"/>
                  </a:rPr>
                  <a:t>Automation</a:t>
                </a:r>
              </a:p>
              <a:p>
                <a:pPr algn="ctr">
                  <a:spcBef>
                    <a:spcPts val="200"/>
                  </a:spcBef>
                </a:pPr>
                <a:r>
                  <a:rPr lang="en-US" altLang="ko-KR" sz="1300" dirty="0">
                    <a:solidFill>
                      <a:schemeClr val="bg1"/>
                    </a:solidFill>
                    <a:latin typeface="SamsungOne 700" panose="020B0803030303020204" pitchFamily="34" charset="0"/>
                    <a:ea typeface="SamsungOne 700" panose="020B0803030303020204" pitchFamily="34" charset="0"/>
                  </a:rPr>
                  <a:t>Mind Off</a:t>
                </a:r>
                <a:endParaRPr lang="ko-KR" altLang="en-US" sz="1300" dirty="0">
                  <a:solidFill>
                    <a:schemeClr val="bg1"/>
                  </a:solidFill>
                  <a:latin typeface="SamsungOne 700" panose="020B0803030303020204" pitchFamily="34" charset="0"/>
                  <a:ea typeface="SamsungOne 700" panose="020B0803030303020204" pitchFamily="34" charset="0"/>
                </a:endParaRPr>
              </a:p>
            </p:txBody>
          </p:sp>
          <p:pic>
            <p:nvPicPr>
              <p:cNvPr id="119" name="그림 1030">
                <a:extLst>
                  <a:ext uri="{FF2B5EF4-FFF2-40B4-BE49-F238E27FC236}">
                    <a16:creationId xmlns:a16="http://schemas.microsoft.com/office/drawing/2014/main" xmlns="" id="{A3B62B15-59E3-4F3A-A5D5-DF0746D9725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65387" y="3804887"/>
                <a:ext cx="504000" cy="441649"/>
              </a:xfrm>
              <a:prstGeom prst="rect">
                <a:avLst/>
              </a:prstGeom>
            </p:spPr>
          </p:pic>
          <p:sp>
            <p:nvSpPr>
              <p:cNvPr id="120" name="Rectangle 26">
                <a:extLst>
                  <a:ext uri="{FF2B5EF4-FFF2-40B4-BE49-F238E27FC236}">
                    <a16:creationId xmlns:a16="http://schemas.microsoft.com/office/drawing/2014/main" xmlns="" id="{092E8CC9-5729-427F-A825-DBEB2400EEA6}"/>
                  </a:ext>
                </a:extLst>
              </p:cNvPr>
              <p:cNvSpPr/>
              <p:nvPr/>
            </p:nvSpPr>
            <p:spPr>
              <a:xfrm>
                <a:off x="7648237" y="4892446"/>
                <a:ext cx="1338301" cy="1000274"/>
              </a:xfrm>
              <a:prstGeom prst="rect">
                <a:avLst/>
              </a:prstGeom>
              <a:noFill/>
            </p:spPr>
            <p:txBody>
              <a:bodyPr wrap="square" lIns="0" tIns="0" rIns="0" bIns="0" anchor="t">
                <a:spAutoFit/>
              </a:bodyPr>
              <a:lstStyle/>
              <a:p>
                <a:r>
                  <a:rPr lang="en-US" altLang="ko-KR" sz="1300" dirty="0">
                    <a:solidFill>
                      <a:schemeClr val="tx1">
                        <a:lumMod val="75000"/>
                        <a:lumOff val="25000"/>
                      </a:schemeClr>
                    </a:solidFill>
                    <a:latin typeface="SamsungOne 400" panose="020B0503030303020204" pitchFamily="34" charset="0"/>
                    <a:ea typeface="SamsungOne 400" panose="020B0503030303020204" pitchFamily="34" charset="0"/>
                  </a:rPr>
                  <a:t>Robo-taxi Autonomous Shuttle All Driving Conditions</a:t>
                </a:r>
              </a:p>
            </p:txBody>
          </p:sp>
        </p:grpSp>
        <p:grpSp>
          <p:nvGrpSpPr>
            <p:cNvPr id="90" name="그룹 89"/>
            <p:cNvGrpSpPr/>
            <p:nvPr/>
          </p:nvGrpSpPr>
          <p:grpSpPr>
            <a:xfrm>
              <a:off x="5904999" y="2727844"/>
              <a:ext cx="1548000" cy="2671539"/>
              <a:chOff x="5928712" y="3501073"/>
              <a:chExt cx="1548000" cy="2938692"/>
            </a:xfrm>
          </p:grpSpPr>
          <p:sp>
            <p:nvSpPr>
              <p:cNvPr id="111" name="모서리가 둥근 직사각형 110">
                <a:extLst>
                  <a:ext uri="{FF2B5EF4-FFF2-40B4-BE49-F238E27FC236}">
                    <a16:creationId xmlns:a16="http://schemas.microsoft.com/office/drawing/2014/main" xmlns="" id="{D60B6EF1-890C-4146-BF22-D6614FE18CA6}"/>
                  </a:ext>
                </a:extLst>
              </p:cNvPr>
              <p:cNvSpPr/>
              <p:nvPr/>
            </p:nvSpPr>
            <p:spPr>
              <a:xfrm>
                <a:off x="5928712" y="3501073"/>
                <a:ext cx="1548000" cy="293869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112" name="Rectangle 26">
                <a:extLst>
                  <a:ext uri="{FF2B5EF4-FFF2-40B4-BE49-F238E27FC236}">
                    <a16:creationId xmlns:a16="http://schemas.microsoft.com/office/drawing/2014/main" xmlns="" id="{6CD329C5-B480-491F-A331-5EA8FE0558EA}"/>
                  </a:ext>
                </a:extLst>
              </p:cNvPr>
              <p:cNvSpPr/>
              <p:nvPr/>
            </p:nvSpPr>
            <p:spPr>
              <a:xfrm>
                <a:off x="6432712" y="3539568"/>
                <a:ext cx="540000" cy="200055"/>
              </a:xfrm>
              <a:prstGeom prst="rect">
                <a:avLst/>
              </a:prstGeom>
            </p:spPr>
            <p:txBody>
              <a:bodyPr wrap="square" lIns="0" tIns="0" rIns="0" bIns="0">
                <a:spAutoFit/>
              </a:bodyPr>
              <a:lstStyle/>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Level 4</a:t>
                </a:r>
                <a:endParaRPr lang="ko-KR" altLang="en-US" sz="1300" dirty="0">
                  <a:solidFill>
                    <a:schemeClr val="tx1">
                      <a:lumMod val="65000"/>
                      <a:lumOff val="35000"/>
                    </a:schemeClr>
                  </a:solidFill>
                  <a:latin typeface="SamsungOne 400" panose="020B0503030303020204" pitchFamily="34" charset="0"/>
                  <a:ea typeface="SamsungOne 700" panose="020B0803030303020204" pitchFamily="34" charset="0"/>
                </a:endParaRPr>
              </a:p>
            </p:txBody>
          </p:sp>
          <p:sp>
            <p:nvSpPr>
              <p:cNvPr id="113" name="Rectangle 26">
                <a:extLst>
                  <a:ext uri="{FF2B5EF4-FFF2-40B4-BE49-F238E27FC236}">
                    <a16:creationId xmlns:a16="http://schemas.microsoft.com/office/drawing/2014/main" xmlns="" id="{6D8D0A72-18F5-45C3-8797-11EB2BCEE3F2}"/>
                  </a:ext>
                </a:extLst>
              </p:cNvPr>
              <p:cNvSpPr/>
              <p:nvPr/>
            </p:nvSpPr>
            <p:spPr>
              <a:xfrm>
                <a:off x="6072712" y="4175681"/>
                <a:ext cx="1260000" cy="698515"/>
              </a:xfrm>
              <a:prstGeom prst="rect">
                <a:avLst/>
              </a:prstGeom>
              <a:solidFill>
                <a:srgbClr val="3366CC"/>
              </a:solidFill>
            </p:spPr>
            <p:txBody>
              <a:bodyPr wrap="square" lIns="36000" tIns="36000" rIns="36000" bIns="36000" anchor="ctr" anchorCtr="0">
                <a:spAutoFit/>
              </a:bodyPr>
              <a:lstStyle/>
              <a:p>
                <a:pPr algn="ctr"/>
                <a:r>
                  <a:rPr lang="en-US" altLang="ko-KR" sz="1300" dirty="0">
                    <a:solidFill>
                      <a:schemeClr val="bg1"/>
                    </a:solidFill>
                    <a:latin typeface="SamsungOne 400" panose="020B0503030303020204" pitchFamily="34" charset="0"/>
                    <a:ea typeface="SamsungOne 400" panose="020B0503030303020204" pitchFamily="34" charset="0"/>
                  </a:rPr>
                  <a:t>High</a:t>
                </a:r>
              </a:p>
              <a:p>
                <a:pPr algn="ctr"/>
                <a:r>
                  <a:rPr lang="en-US" altLang="ko-KR" sz="1300" dirty="0">
                    <a:solidFill>
                      <a:schemeClr val="bg1"/>
                    </a:solidFill>
                    <a:latin typeface="SamsungOne 400" panose="020B0503030303020204" pitchFamily="34" charset="0"/>
                    <a:ea typeface="SamsungOne 400" panose="020B0503030303020204" pitchFamily="34" charset="0"/>
                  </a:rPr>
                  <a:t>Automation</a:t>
                </a:r>
              </a:p>
              <a:p>
                <a:pPr algn="ctr">
                  <a:spcBef>
                    <a:spcPts val="200"/>
                  </a:spcBef>
                </a:pPr>
                <a:r>
                  <a:rPr lang="en-US" altLang="ko-KR" sz="1300" dirty="0">
                    <a:solidFill>
                      <a:schemeClr val="bg1"/>
                    </a:solidFill>
                    <a:latin typeface="SamsungOne 700" panose="020B0803030303020204" pitchFamily="34" charset="0"/>
                    <a:ea typeface="SamsungOne 700" panose="020B0803030303020204" pitchFamily="34" charset="0"/>
                  </a:rPr>
                  <a:t>Eyes Off</a:t>
                </a:r>
                <a:endParaRPr lang="ko-KR" altLang="en-US" sz="1300" dirty="0">
                  <a:solidFill>
                    <a:schemeClr val="bg1"/>
                  </a:solidFill>
                  <a:latin typeface="SamsungOne 700" panose="020B0803030303020204" pitchFamily="34" charset="0"/>
                  <a:ea typeface="SamsungOne 700" panose="020B0803030303020204" pitchFamily="34" charset="0"/>
                </a:endParaRPr>
              </a:p>
            </p:txBody>
          </p:sp>
          <p:pic>
            <p:nvPicPr>
              <p:cNvPr id="114" name="그림 1031">
                <a:extLst>
                  <a:ext uri="{FF2B5EF4-FFF2-40B4-BE49-F238E27FC236}">
                    <a16:creationId xmlns:a16="http://schemas.microsoft.com/office/drawing/2014/main" xmlns="" id="{5A4EEBE4-48F7-4199-8567-C0E2DCCD583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59712" y="3786342"/>
                <a:ext cx="486000" cy="460194"/>
              </a:xfrm>
              <a:prstGeom prst="rect">
                <a:avLst/>
              </a:prstGeom>
            </p:spPr>
          </p:pic>
          <p:sp>
            <p:nvSpPr>
              <p:cNvPr id="115" name="Rectangle 26">
                <a:extLst>
                  <a:ext uri="{FF2B5EF4-FFF2-40B4-BE49-F238E27FC236}">
                    <a16:creationId xmlns:a16="http://schemas.microsoft.com/office/drawing/2014/main" xmlns="" id="{74B0E786-58B6-44BE-BB27-500D68B21C3A}"/>
                  </a:ext>
                </a:extLst>
              </p:cNvPr>
              <p:cNvSpPr/>
              <p:nvPr/>
            </p:nvSpPr>
            <p:spPr>
              <a:xfrm>
                <a:off x="5982712" y="4892446"/>
                <a:ext cx="1440000" cy="1000274"/>
              </a:xfrm>
              <a:prstGeom prst="rect">
                <a:avLst/>
              </a:prstGeom>
              <a:noFill/>
            </p:spPr>
            <p:txBody>
              <a:bodyPr wrap="square" lIns="0" tIns="0" rIns="0" bIns="0" anchor="t">
                <a:spAutoFit/>
              </a:bodyPr>
              <a:lstStyle/>
              <a:p>
                <a:r>
                  <a:rPr lang="en-US" altLang="ko-KR" sz="1300" spc="-50" dirty="0">
                    <a:solidFill>
                      <a:schemeClr val="tx1">
                        <a:lumMod val="75000"/>
                        <a:lumOff val="25000"/>
                      </a:schemeClr>
                    </a:solidFill>
                    <a:latin typeface="SamsungOne 400" panose="020B0503030303020204" pitchFamily="34" charset="0"/>
                    <a:ea typeface="SamsungOne 400" panose="020B0503030303020204" pitchFamily="34" charset="0"/>
                  </a:rPr>
                  <a:t>Highway Driving ~100mph</a:t>
                </a:r>
              </a:p>
              <a:p>
                <a:r>
                  <a:rPr lang="en-US" altLang="ko-KR" sz="1300" spc="-50" dirty="0">
                    <a:solidFill>
                      <a:schemeClr val="tx1">
                        <a:lumMod val="75000"/>
                        <a:lumOff val="25000"/>
                      </a:schemeClr>
                    </a:solidFill>
                    <a:latin typeface="SamsungOne 400" panose="020B0503030303020204" pitchFamily="34" charset="0"/>
                    <a:ea typeface="SamsungOne 400" panose="020B0503030303020204" pitchFamily="34" charset="0"/>
                  </a:rPr>
                  <a:t>Automated Lane Change Cruising Chauffeur Free Drive</a:t>
                </a:r>
              </a:p>
            </p:txBody>
          </p:sp>
        </p:grpSp>
        <p:grpSp>
          <p:nvGrpSpPr>
            <p:cNvPr id="91" name="그룹 90"/>
            <p:cNvGrpSpPr/>
            <p:nvPr/>
          </p:nvGrpSpPr>
          <p:grpSpPr>
            <a:xfrm>
              <a:off x="4266613" y="2727844"/>
              <a:ext cx="1548000" cy="2671539"/>
              <a:chOff x="4274282" y="3501073"/>
              <a:chExt cx="1548000" cy="2938692"/>
            </a:xfrm>
          </p:grpSpPr>
          <p:sp>
            <p:nvSpPr>
              <p:cNvPr id="106" name="모서리가 둥근 직사각형 60">
                <a:extLst>
                  <a:ext uri="{FF2B5EF4-FFF2-40B4-BE49-F238E27FC236}">
                    <a16:creationId xmlns:a16="http://schemas.microsoft.com/office/drawing/2014/main" xmlns="" id="{15CF8594-6D51-433D-923F-BFEF9FB22E8B}"/>
                  </a:ext>
                </a:extLst>
              </p:cNvPr>
              <p:cNvSpPr/>
              <p:nvPr/>
            </p:nvSpPr>
            <p:spPr>
              <a:xfrm>
                <a:off x="4274282" y="3501073"/>
                <a:ext cx="1548000" cy="293869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107" name="Rectangle 26">
                <a:extLst>
                  <a:ext uri="{FF2B5EF4-FFF2-40B4-BE49-F238E27FC236}">
                    <a16:creationId xmlns:a16="http://schemas.microsoft.com/office/drawing/2014/main" xmlns="" id="{83067A88-AB90-4FC7-B854-DC686F9FACA2}"/>
                  </a:ext>
                </a:extLst>
              </p:cNvPr>
              <p:cNvSpPr/>
              <p:nvPr/>
            </p:nvSpPr>
            <p:spPr>
              <a:xfrm>
                <a:off x="4778282" y="3539568"/>
                <a:ext cx="540000" cy="200055"/>
              </a:xfrm>
              <a:prstGeom prst="rect">
                <a:avLst/>
              </a:prstGeom>
            </p:spPr>
            <p:txBody>
              <a:bodyPr wrap="square" lIns="0" tIns="0" rIns="0" bIns="0">
                <a:spAutoFit/>
              </a:bodyPr>
              <a:lstStyle/>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Level 3</a:t>
                </a:r>
                <a:endParaRPr lang="ko-KR" altLang="en-US" sz="1300" dirty="0">
                  <a:solidFill>
                    <a:schemeClr val="tx1">
                      <a:lumMod val="65000"/>
                      <a:lumOff val="35000"/>
                    </a:schemeClr>
                  </a:solidFill>
                  <a:latin typeface="SamsungOne 400" panose="020B0503030303020204" pitchFamily="34" charset="0"/>
                  <a:ea typeface="SamsungOne 700" panose="020B0803030303020204" pitchFamily="34" charset="0"/>
                </a:endParaRPr>
              </a:p>
            </p:txBody>
          </p:sp>
          <p:sp>
            <p:nvSpPr>
              <p:cNvPr id="108" name="Rectangle 26">
                <a:extLst>
                  <a:ext uri="{FF2B5EF4-FFF2-40B4-BE49-F238E27FC236}">
                    <a16:creationId xmlns:a16="http://schemas.microsoft.com/office/drawing/2014/main" xmlns="" id="{521AACC0-A8E5-4E00-B7D8-DC64CE460C34}"/>
                  </a:ext>
                </a:extLst>
              </p:cNvPr>
              <p:cNvSpPr/>
              <p:nvPr/>
            </p:nvSpPr>
            <p:spPr>
              <a:xfrm>
                <a:off x="4418282" y="4175681"/>
                <a:ext cx="1260000" cy="698515"/>
              </a:xfrm>
              <a:prstGeom prst="rect">
                <a:avLst/>
              </a:prstGeom>
              <a:solidFill>
                <a:srgbClr val="3366CC"/>
              </a:solidFill>
            </p:spPr>
            <p:txBody>
              <a:bodyPr wrap="square" lIns="36000" tIns="36000" rIns="36000" bIns="36000" anchor="ctr" anchorCtr="0">
                <a:spAutoFit/>
              </a:bodyPr>
              <a:lstStyle/>
              <a:p>
                <a:pPr algn="ctr"/>
                <a:r>
                  <a:rPr lang="en-US" altLang="ko-KR" sz="1300" dirty="0">
                    <a:solidFill>
                      <a:schemeClr val="bg1"/>
                    </a:solidFill>
                    <a:latin typeface="SamsungOne 400" panose="020B0503030303020204" pitchFamily="34" charset="0"/>
                    <a:ea typeface="SamsungOne 400" panose="020B0503030303020204" pitchFamily="34" charset="0"/>
                  </a:rPr>
                  <a:t>Conditional</a:t>
                </a:r>
              </a:p>
              <a:p>
                <a:pPr algn="ctr"/>
                <a:r>
                  <a:rPr lang="en-US" altLang="ko-KR" sz="1300" dirty="0">
                    <a:solidFill>
                      <a:schemeClr val="bg1"/>
                    </a:solidFill>
                    <a:latin typeface="SamsungOne 400" panose="020B0503030303020204" pitchFamily="34" charset="0"/>
                    <a:ea typeface="SamsungOne 400" panose="020B0503030303020204" pitchFamily="34" charset="0"/>
                  </a:rPr>
                  <a:t>Automation</a:t>
                </a:r>
              </a:p>
              <a:p>
                <a:pPr algn="ctr">
                  <a:spcBef>
                    <a:spcPts val="200"/>
                  </a:spcBef>
                </a:pPr>
                <a:r>
                  <a:rPr lang="en-US" altLang="ko-KR" sz="1300" dirty="0">
                    <a:solidFill>
                      <a:schemeClr val="bg1"/>
                    </a:solidFill>
                    <a:latin typeface="SamsungOne 700" panose="020B0803030303020204" pitchFamily="34" charset="0"/>
                    <a:ea typeface="SamsungOne 700" panose="020B0803030303020204" pitchFamily="34" charset="0"/>
                  </a:rPr>
                  <a:t>Hands Off</a:t>
                </a:r>
                <a:endParaRPr lang="ko-KR" altLang="en-US" sz="1300" dirty="0">
                  <a:solidFill>
                    <a:schemeClr val="bg1"/>
                  </a:solidFill>
                  <a:latin typeface="SamsungOne 700" panose="020B0803030303020204" pitchFamily="34" charset="0"/>
                  <a:ea typeface="SamsungOne 700" panose="020B0803030303020204" pitchFamily="34" charset="0"/>
                </a:endParaRPr>
              </a:p>
            </p:txBody>
          </p:sp>
          <p:pic>
            <p:nvPicPr>
              <p:cNvPr id="109" name="그림 1032">
                <a:extLst>
                  <a:ext uri="{FF2B5EF4-FFF2-40B4-BE49-F238E27FC236}">
                    <a16:creationId xmlns:a16="http://schemas.microsoft.com/office/drawing/2014/main" xmlns="" id="{5224F3D8-CBE6-4867-811F-B9BD3EF17EB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96282" y="3773773"/>
                <a:ext cx="504000" cy="472763"/>
              </a:xfrm>
              <a:prstGeom prst="rect">
                <a:avLst/>
              </a:prstGeom>
            </p:spPr>
          </p:pic>
          <p:sp>
            <p:nvSpPr>
              <p:cNvPr id="110" name="Rectangle 26">
                <a:extLst>
                  <a:ext uri="{FF2B5EF4-FFF2-40B4-BE49-F238E27FC236}">
                    <a16:creationId xmlns:a16="http://schemas.microsoft.com/office/drawing/2014/main" xmlns="" id="{77AA40CD-8D95-4C79-B66F-8AD9CBAB8400}"/>
                  </a:ext>
                </a:extLst>
              </p:cNvPr>
              <p:cNvSpPr/>
              <p:nvPr/>
            </p:nvSpPr>
            <p:spPr>
              <a:xfrm>
                <a:off x="4374332" y="4892446"/>
                <a:ext cx="1386000" cy="1200329"/>
              </a:xfrm>
              <a:prstGeom prst="rect">
                <a:avLst/>
              </a:prstGeom>
              <a:noFill/>
            </p:spPr>
            <p:txBody>
              <a:bodyPr wrap="square" lIns="0" tIns="0" rIns="0" bIns="0" anchor="t">
                <a:spAutoFit/>
              </a:bodyPr>
              <a:lstStyle/>
              <a:p>
                <a:r>
                  <a:rPr lang="en-US" altLang="ko-KR" sz="1300" spc="-50" dirty="0">
                    <a:solidFill>
                      <a:schemeClr val="tx1">
                        <a:lumMod val="75000"/>
                        <a:lumOff val="25000"/>
                      </a:schemeClr>
                    </a:solidFill>
                    <a:latin typeface="SamsungOne 400" panose="020B0503030303020204" pitchFamily="34" charset="0"/>
                    <a:ea typeface="SamsungOne 400" panose="020B0503030303020204" pitchFamily="34" charset="0"/>
                  </a:rPr>
                  <a:t>Highway Driving ~50mph Driver Initiated Lane Change Automated Valet Park Traffic Jam Chauffeur</a:t>
                </a:r>
              </a:p>
            </p:txBody>
          </p:sp>
        </p:grpSp>
        <p:grpSp>
          <p:nvGrpSpPr>
            <p:cNvPr id="92" name="그룹 91"/>
            <p:cNvGrpSpPr/>
            <p:nvPr/>
          </p:nvGrpSpPr>
          <p:grpSpPr>
            <a:xfrm>
              <a:off x="2628227" y="2727844"/>
              <a:ext cx="1548000" cy="2671545"/>
              <a:chOff x="2608212" y="3501073"/>
              <a:chExt cx="1548000" cy="2938698"/>
            </a:xfrm>
          </p:grpSpPr>
          <p:sp>
            <p:nvSpPr>
              <p:cNvPr id="101" name="모서리가 둥근 직사각형 59">
                <a:extLst>
                  <a:ext uri="{FF2B5EF4-FFF2-40B4-BE49-F238E27FC236}">
                    <a16:creationId xmlns:a16="http://schemas.microsoft.com/office/drawing/2014/main" xmlns="" id="{7609CC9A-C066-4ECD-9A25-11BBF7F2ECE4}"/>
                  </a:ext>
                </a:extLst>
              </p:cNvPr>
              <p:cNvSpPr/>
              <p:nvPr/>
            </p:nvSpPr>
            <p:spPr>
              <a:xfrm>
                <a:off x="2608212" y="3501073"/>
                <a:ext cx="1548000" cy="2938698"/>
              </a:xfrm>
              <a:prstGeom prst="roundRect">
                <a:avLst>
                  <a:gd name="adj" fmla="val 496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102" name="Rectangle 26">
                <a:extLst>
                  <a:ext uri="{FF2B5EF4-FFF2-40B4-BE49-F238E27FC236}">
                    <a16:creationId xmlns:a16="http://schemas.microsoft.com/office/drawing/2014/main" xmlns="" id="{4F3864F9-454F-4413-BD7B-3B67B0DB1113}"/>
                  </a:ext>
                </a:extLst>
              </p:cNvPr>
              <p:cNvSpPr/>
              <p:nvPr/>
            </p:nvSpPr>
            <p:spPr>
              <a:xfrm>
                <a:off x="3112212" y="3539568"/>
                <a:ext cx="540000" cy="200055"/>
              </a:xfrm>
              <a:prstGeom prst="rect">
                <a:avLst/>
              </a:prstGeom>
            </p:spPr>
            <p:txBody>
              <a:bodyPr wrap="square" lIns="0" tIns="0" rIns="0" bIns="0">
                <a:spAutoFit/>
              </a:bodyPr>
              <a:lstStyle/>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Level 2</a:t>
                </a:r>
                <a:endParaRPr lang="ko-KR" altLang="en-US" sz="1300" dirty="0">
                  <a:solidFill>
                    <a:schemeClr val="tx1">
                      <a:lumMod val="65000"/>
                      <a:lumOff val="35000"/>
                    </a:schemeClr>
                  </a:solidFill>
                  <a:latin typeface="SamsungOne 400" panose="020B0503030303020204" pitchFamily="34" charset="0"/>
                  <a:ea typeface="SamsungOne 700" panose="020B0803030303020204" pitchFamily="34" charset="0"/>
                </a:endParaRPr>
              </a:p>
            </p:txBody>
          </p:sp>
          <p:sp>
            <p:nvSpPr>
              <p:cNvPr id="103" name="Rectangle 26">
                <a:extLst>
                  <a:ext uri="{FF2B5EF4-FFF2-40B4-BE49-F238E27FC236}">
                    <a16:creationId xmlns:a16="http://schemas.microsoft.com/office/drawing/2014/main" xmlns="" id="{B37B888A-21F6-45ED-A0FE-9AB3AD89A90D}"/>
                  </a:ext>
                </a:extLst>
              </p:cNvPr>
              <p:cNvSpPr/>
              <p:nvPr/>
            </p:nvSpPr>
            <p:spPr>
              <a:xfrm>
                <a:off x="2752212" y="4175681"/>
                <a:ext cx="1260000" cy="698515"/>
              </a:xfrm>
              <a:prstGeom prst="rect">
                <a:avLst/>
              </a:prstGeom>
              <a:solidFill>
                <a:schemeClr val="bg1">
                  <a:lumMod val="50000"/>
                </a:schemeClr>
              </a:solidFill>
            </p:spPr>
            <p:txBody>
              <a:bodyPr wrap="square" lIns="36000" tIns="36000" rIns="36000" bIns="36000" anchor="ctr" anchorCtr="0">
                <a:spAutoFit/>
              </a:bodyPr>
              <a:lstStyle/>
              <a:p>
                <a:pPr algn="ctr"/>
                <a:r>
                  <a:rPr lang="en-US" altLang="ko-KR" sz="1300" dirty="0">
                    <a:solidFill>
                      <a:schemeClr val="bg1"/>
                    </a:solidFill>
                    <a:latin typeface="SamsungOne 400" panose="020B0503030303020204" pitchFamily="34" charset="0"/>
                    <a:ea typeface="SamsungOne 400" panose="020B0503030303020204" pitchFamily="34" charset="0"/>
                  </a:rPr>
                  <a:t>Partial</a:t>
                </a:r>
              </a:p>
              <a:p>
                <a:pPr algn="ctr"/>
                <a:r>
                  <a:rPr lang="en-US" altLang="ko-KR" sz="1300" dirty="0">
                    <a:solidFill>
                      <a:schemeClr val="bg1"/>
                    </a:solidFill>
                    <a:latin typeface="SamsungOne 400" panose="020B0503030303020204" pitchFamily="34" charset="0"/>
                    <a:ea typeface="SamsungOne 400" panose="020B0503030303020204" pitchFamily="34" charset="0"/>
                  </a:rPr>
                  <a:t>Automation</a:t>
                </a:r>
              </a:p>
              <a:p>
                <a:pPr algn="ctr">
                  <a:spcBef>
                    <a:spcPts val="200"/>
                  </a:spcBef>
                </a:pPr>
                <a:r>
                  <a:rPr lang="en-US" altLang="ko-KR" sz="1300" dirty="0">
                    <a:solidFill>
                      <a:schemeClr val="bg1"/>
                    </a:solidFill>
                    <a:latin typeface="SamsungOne 700" panose="020B0803030303020204" pitchFamily="34" charset="0"/>
                    <a:ea typeface="SamsungOne 700" panose="020B0803030303020204" pitchFamily="34" charset="0"/>
                  </a:rPr>
                  <a:t>Feet Off</a:t>
                </a:r>
                <a:endParaRPr lang="ko-KR" altLang="en-US" sz="1300" dirty="0">
                  <a:solidFill>
                    <a:schemeClr val="bg1"/>
                  </a:solidFill>
                  <a:latin typeface="SamsungOne 700" panose="020B0803030303020204" pitchFamily="34" charset="0"/>
                  <a:ea typeface="SamsungOne 700" panose="020B0803030303020204" pitchFamily="34" charset="0"/>
                </a:endParaRPr>
              </a:p>
            </p:txBody>
          </p:sp>
          <p:pic>
            <p:nvPicPr>
              <p:cNvPr id="104" name="그림 1033">
                <a:extLst>
                  <a:ext uri="{FF2B5EF4-FFF2-40B4-BE49-F238E27FC236}">
                    <a16:creationId xmlns:a16="http://schemas.microsoft.com/office/drawing/2014/main" xmlns="" id="{F06F593C-CC4E-4D51-BD56-8D10E2620B0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30212" y="3773773"/>
                <a:ext cx="504000" cy="472763"/>
              </a:xfrm>
              <a:prstGeom prst="rect">
                <a:avLst/>
              </a:prstGeom>
            </p:spPr>
          </p:pic>
          <p:sp>
            <p:nvSpPr>
              <p:cNvPr id="105" name="Rectangle 26">
                <a:extLst>
                  <a:ext uri="{FF2B5EF4-FFF2-40B4-BE49-F238E27FC236}">
                    <a16:creationId xmlns:a16="http://schemas.microsoft.com/office/drawing/2014/main" xmlns="" id="{6255B47E-9B4F-49A7-BD7F-501C6A1B274A}"/>
                  </a:ext>
                </a:extLst>
              </p:cNvPr>
              <p:cNvSpPr/>
              <p:nvPr/>
            </p:nvSpPr>
            <p:spPr>
              <a:xfrm>
                <a:off x="2815475" y="4892446"/>
                <a:ext cx="1133474" cy="1200329"/>
              </a:xfrm>
              <a:prstGeom prst="rect">
                <a:avLst/>
              </a:prstGeom>
              <a:noFill/>
            </p:spPr>
            <p:txBody>
              <a:bodyPr wrap="square" lIns="0" tIns="0" rIns="0" bIns="0" anchor="t">
                <a:spAutoFit/>
              </a:bodyPr>
              <a:lstStyle/>
              <a:p>
                <a:r>
                  <a:rPr lang="en-US" altLang="ko-KR" sz="1300" dirty="0">
                    <a:solidFill>
                      <a:schemeClr val="tx1">
                        <a:lumMod val="75000"/>
                        <a:lumOff val="25000"/>
                      </a:schemeClr>
                    </a:solidFill>
                    <a:latin typeface="SamsungOne 400" panose="020B0503030303020204" pitchFamily="34" charset="0"/>
                    <a:ea typeface="SamsungOne 400" panose="020B0503030303020204" pitchFamily="34" charset="0"/>
                  </a:rPr>
                  <a:t>ACC(Steering)</a:t>
                </a:r>
              </a:p>
              <a:p>
                <a:r>
                  <a:rPr lang="en-US" altLang="ko-KR" sz="1300" dirty="0">
                    <a:solidFill>
                      <a:schemeClr val="tx1">
                        <a:lumMod val="75000"/>
                        <a:lumOff val="25000"/>
                      </a:schemeClr>
                    </a:solidFill>
                    <a:latin typeface="SamsungOne 400" panose="020B0503030303020204" pitchFamily="34" charset="0"/>
                    <a:ea typeface="SamsungOne 400" panose="020B0503030303020204" pitchFamily="34" charset="0"/>
                  </a:rPr>
                  <a:t>Lane Changing</a:t>
                </a:r>
              </a:p>
              <a:p>
                <a:r>
                  <a:rPr lang="en-US" altLang="ko-KR" sz="1300" dirty="0">
                    <a:solidFill>
                      <a:schemeClr val="tx1">
                        <a:lumMod val="75000"/>
                        <a:lumOff val="25000"/>
                      </a:schemeClr>
                    </a:solidFill>
                    <a:latin typeface="SamsungOne 400" panose="020B0503030303020204" pitchFamily="34" charset="0"/>
                    <a:ea typeface="SamsungOne 400" panose="020B0503030303020204" pitchFamily="34" charset="0"/>
                  </a:rPr>
                  <a:t>Traffic Jam Assist</a:t>
                </a:r>
              </a:p>
              <a:p>
                <a:r>
                  <a:rPr lang="en-US" altLang="ko-KR" sz="1300" dirty="0">
                    <a:solidFill>
                      <a:schemeClr val="tx1">
                        <a:lumMod val="75000"/>
                        <a:lumOff val="25000"/>
                      </a:schemeClr>
                    </a:solidFill>
                    <a:latin typeface="SamsungOne 400" panose="020B0503030303020204" pitchFamily="34" charset="0"/>
                    <a:ea typeface="SamsungOne 400" panose="020B0503030303020204" pitchFamily="34" charset="0"/>
                  </a:rPr>
                  <a:t>Overtaking Assist</a:t>
                </a:r>
              </a:p>
            </p:txBody>
          </p:sp>
        </p:grpSp>
        <p:grpSp>
          <p:nvGrpSpPr>
            <p:cNvPr id="93" name="그룹 92"/>
            <p:cNvGrpSpPr/>
            <p:nvPr/>
          </p:nvGrpSpPr>
          <p:grpSpPr>
            <a:xfrm>
              <a:off x="989841" y="2727843"/>
              <a:ext cx="1548000" cy="2671545"/>
              <a:chOff x="989841" y="3501072"/>
              <a:chExt cx="1548000" cy="2938698"/>
            </a:xfrm>
          </p:grpSpPr>
          <p:sp>
            <p:nvSpPr>
              <p:cNvPr id="96" name="모서리가 둥근 직사각형 7">
                <a:extLst>
                  <a:ext uri="{FF2B5EF4-FFF2-40B4-BE49-F238E27FC236}">
                    <a16:creationId xmlns:a16="http://schemas.microsoft.com/office/drawing/2014/main" xmlns="" id="{9E750E31-4931-44FC-BE45-AF4AF05267AC}"/>
                  </a:ext>
                </a:extLst>
              </p:cNvPr>
              <p:cNvSpPr/>
              <p:nvPr/>
            </p:nvSpPr>
            <p:spPr>
              <a:xfrm>
                <a:off x="989841" y="3501072"/>
                <a:ext cx="1548000" cy="2938698"/>
              </a:xfrm>
              <a:prstGeom prst="roundRect">
                <a:avLst>
                  <a:gd name="adj" fmla="val 7751"/>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97" name="Rectangle 26">
                <a:extLst>
                  <a:ext uri="{FF2B5EF4-FFF2-40B4-BE49-F238E27FC236}">
                    <a16:creationId xmlns:a16="http://schemas.microsoft.com/office/drawing/2014/main" xmlns="" id="{75A71728-8F06-47E8-BAC6-B4F4A1701BB5}"/>
                  </a:ext>
                </a:extLst>
              </p:cNvPr>
              <p:cNvSpPr/>
              <p:nvPr/>
            </p:nvSpPr>
            <p:spPr>
              <a:xfrm>
                <a:off x="1493841" y="3569374"/>
                <a:ext cx="540000" cy="200055"/>
              </a:xfrm>
              <a:prstGeom prst="rect">
                <a:avLst/>
              </a:prstGeom>
            </p:spPr>
            <p:txBody>
              <a:bodyPr wrap="square" lIns="0" tIns="0" rIns="0" bIns="0">
                <a:spAutoFit/>
              </a:bodyPr>
              <a:lstStyle/>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Level 1</a:t>
                </a:r>
                <a:endParaRPr lang="ko-KR" altLang="en-US" sz="1300" dirty="0">
                  <a:solidFill>
                    <a:schemeClr val="tx1">
                      <a:lumMod val="65000"/>
                      <a:lumOff val="35000"/>
                    </a:schemeClr>
                  </a:solidFill>
                  <a:latin typeface="SamsungOne 400" panose="020B0503030303020204" pitchFamily="34" charset="0"/>
                  <a:ea typeface="SamsungOne 700" panose="020B0803030303020204" pitchFamily="34" charset="0"/>
                </a:endParaRPr>
              </a:p>
            </p:txBody>
          </p:sp>
          <p:sp>
            <p:nvSpPr>
              <p:cNvPr id="98" name="Rectangle 26">
                <a:extLst>
                  <a:ext uri="{FF2B5EF4-FFF2-40B4-BE49-F238E27FC236}">
                    <a16:creationId xmlns:a16="http://schemas.microsoft.com/office/drawing/2014/main" xmlns="" id="{C096ED98-ADB8-4C9F-9BF3-EFE708C6E101}"/>
                  </a:ext>
                </a:extLst>
              </p:cNvPr>
              <p:cNvSpPr/>
              <p:nvPr/>
            </p:nvSpPr>
            <p:spPr>
              <a:xfrm>
                <a:off x="1133841" y="4175681"/>
                <a:ext cx="1260000" cy="698515"/>
              </a:xfrm>
              <a:prstGeom prst="rect">
                <a:avLst/>
              </a:prstGeom>
              <a:solidFill>
                <a:schemeClr val="bg1">
                  <a:lumMod val="65000"/>
                </a:schemeClr>
              </a:solidFill>
            </p:spPr>
            <p:txBody>
              <a:bodyPr wrap="square" lIns="36000" tIns="36000" rIns="36000" bIns="36000" anchor="ctr" anchorCtr="0">
                <a:spAutoFit/>
              </a:bodyPr>
              <a:lstStyle/>
              <a:p>
                <a:pPr algn="ctr"/>
                <a:r>
                  <a:rPr lang="en-US" altLang="ko-KR" sz="1300" dirty="0">
                    <a:solidFill>
                      <a:schemeClr val="bg1"/>
                    </a:solidFill>
                    <a:latin typeface="SamsungOne 400" panose="020B0503030303020204" pitchFamily="34" charset="0"/>
                    <a:ea typeface="SamsungOne 400" panose="020B0503030303020204" pitchFamily="34" charset="0"/>
                  </a:rPr>
                  <a:t>Driver</a:t>
                </a:r>
              </a:p>
              <a:p>
                <a:pPr algn="ctr"/>
                <a:r>
                  <a:rPr lang="en-US" altLang="ko-KR" sz="1300" dirty="0">
                    <a:solidFill>
                      <a:schemeClr val="bg1"/>
                    </a:solidFill>
                    <a:latin typeface="SamsungOne 400" panose="020B0503030303020204" pitchFamily="34" charset="0"/>
                    <a:ea typeface="SamsungOne 400" panose="020B0503030303020204" pitchFamily="34" charset="0"/>
                  </a:rPr>
                  <a:t>Assistance</a:t>
                </a:r>
              </a:p>
              <a:p>
                <a:pPr algn="ctr">
                  <a:spcBef>
                    <a:spcPts val="200"/>
                  </a:spcBef>
                </a:pPr>
                <a:r>
                  <a:rPr lang="en-US" altLang="ko-KR" sz="1300" dirty="0">
                    <a:solidFill>
                      <a:schemeClr val="bg1"/>
                    </a:solidFill>
                    <a:latin typeface="SamsungOne 700" panose="020B0803030303020204" pitchFamily="34" charset="0"/>
                    <a:ea typeface="SamsungOne 700" panose="020B0803030303020204" pitchFamily="34" charset="0"/>
                  </a:rPr>
                  <a:t>Everything on</a:t>
                </a:r>
                <a:endParaRPr lang="ko-KR" altLang="en-US" sz="1300" dirty="0">
                  <a:solidFill>
                    <a:schemeClr val="bg1"/>
                  </a:solidFill>
                  <a:latin typeface="SamsungOne 700" panose="020B0803030303020204" pitchFamily="34" charset="0"/>
                  <a:ea typeface="SamsungOne 700" panose="020B0803030303020204" pitchFamily="34" charset="0"/>
                </a:endParaRPr>
              </a:p>
            </p:txBody>
          </p:sp>
          <p:pic>
            <p:nvPicPr>
              <p:cNvPr id="99" name="그림 1034">
                <a:extLst>
                  <a:ext uri="{FF2B5EF4-FFF2-40B4-BE49-F238E27FC236}">
                    <a16:creationId xmlns:a16="http://schemas.microsoft.com/office/drawing/2014/main" xmlns="" id="{68182497-2651-4B79-BD2E-56E36AB77AC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11841" y="3782216"/>
                <a:ext cx="504000" cy="464320"/>
              </a:xfrm>
              <a:prstGeom prst="rect">
                <a:avLst/>
              </a:prstGeom>
            </p:spPr>
          </p:pic>
          <p:sp>
            <p:nvSpPr>
              <p:cNvPr id="100" name="Rectangle 26">
                <a:extLst>
                  <a:ext uri="{FF2B5EF4-FFF2-40B4-BE49-F238E27FC236}">
                    <a16:creationId xmlns:a16="http://schemas.microsoft.com/office/drawing/2014/main" xmlns="" id="{1D9C9DA8-4CCE-4BC8-B99B-D06A99C872EC}"/>
                  </a:ext>
                </a:extLst>
              </p:cNvPr>
              <p:cNvSpPr/>
              <p:nvPr/>
            </p:nvSpPr>
            <p:spPr>
              <a:xfrm>
                <a:off x="1168149" y="4892446"/>
                <a:ext cx="1191384" cy="1400383"/>
              </a:xfrm>
              <a:prstGeom prst="rect">
                <a:avLst/>
              </a:prstGeom>
              <a:noFill/>
            </p:spPr>
            <p:txBody>
              <a:bodyPr wrap="square" lIns="0" tIns="0" rIns="0" bIns="0" anchor="t">
                <a:spAutoFit/>
              </a:bodyPr>
              <a:lstStyle/>
              <a:p>
                <a:r>
                  <a:rPr lang="en-US" altLang="ko-KR" sz="1300" dirty="0">
                    <a:solidFill>
                      <a:schemeClr val="tx1">
                        <a:lumMod val="75000"/>
                        <a:lumOff val="25000"/>
                      </a:schemeClr>
                    </a:solidFill>
                    <a:latin typeface="SamsungOne 400" panose="020B0503030303020204" pitchFamily="34" charset="0"/>
                    <a:ea typeface="SamsungOne 400" panose="020B0503030303020204" pitchFamily="34" charset="0"/>
                  </a:rPr>
                  <a:t>ACC(Braking)</a:t>
                </a:r>
              </a:p>
              <a:p>
                <a:r>
                  <a:rPr lang="en-US" altLang="ko-KR" sz="1300" dirty="0">
                    <a:solidFill>
                      <a:schemeClr val="tx1">
                        <a:lumMod val="75000"/>
                        <a:lumOff val="25000"/>
                      </a:schemeClr>
                    </a:solidFill>
                    <a:latin typeface="SamsungOne 400" panose="020B0503030303020204" pitchFamily="34" charset="0"/>
                    <a:ea typeface="SamsungOne 400" panose="020B0503030303020204" pitchFamily="34" charset="0"/>
                  </a:rPr>
                  <a:t>Lane Keeping</a:t>
                </a:r>
              </a:p>
              <a:p>
                <a:r>
                  <a:rPr lang="en-US" altLang="ko-KR" sz="1300" dirty="0">
                    <a:solidFill>
                      <a:schemeClr val="tx1">
                        <a:lumMod val="75000"/>
                        <a:lumOff val="25000"/>
                      </a:schemeClr>
                    </a:solidFill>
                    <a:latin typeface="SamsungOne 400" panose="020B0503030303020204" pitchFamily="34" charset="0"/>
                    <a:ea typeface="SamsungOne 400" panose="020B0503030303020204" pitchFamily="34" charset="0"/>
                  </a:rPr>
                  <a:t>Auto Emergency</a:t>
                </a:r>
              </a:p>
              <a:p>
                <a:r>
                  <a:rPr lang="en-US" altLang="ko-KR" sz="1300" dirty="0">
                    <a:solidFill>
                      <a:schemeClr val="tx1">
                        <a:lumMod val="75000"/>
                        <a:lumOff val="25000"/>
                      </a:schemeClr>
                    </a:solidFill>
                    <a:latin typeface="SamsungOne 400" panose="020B0503030303020204" pitchFamily="34" charset="0"/>
                    <a:ea typeface="SamsungOne 400" panose="020B0503030303020204" pitchFamily="34" charset="0"/>
                  </a:rPr>
                  <a:t>Braking</a:t>
                </a:r>
              </a:p>
              <a:p>
                <a:r>
                  <a:rPr lang="en-US" altLang="ko-KR" sz="1300" dirty="0">
                    <a:solidFill>
                      <a:schemeClr val="tx1">
                        <a:lumMod val="75000"/>
                        <a:lumOff val="25000"/>
                      </a:schemeClr>
                    </a:solidFill>
                    <a:latin typeface="SamsungOne 400" panose="020B0503030303020204" pitchFamily="34" charset="0"/>
                    <a:ea typeface="SamsungOne 400" panose="020B0503030303020204" pitchFamily="34" charset="0"/>
                  </a:rPr>
                  <a:t>Parallel Park Assist</a:t>
                </a:r>
                <a:endParaRPr lang="ko-KR" altLang="en-US" sz="1300" dirty="0">
                  <a:solidFill>
                    <a:schemeClr val="tx1">
                      <a:lumMod val="75000"/>
                      <a:lumOff val="25000"/>
                    </a:schemeClr>
                  </a:solidFill>
                  <a:latin typeface="SamsungOne 700" panose="020B0803030303020204" pitchFamily="34" charset="0"/>
                  <a:ea typeface="SamsungOne 700" panose="020B0803030303020204" pitchFamily="34" charset="0"/>
                </a:endParaRPr>
              </a:p>
            </p:txBody>
          </p:sp>
        </p:grpSp>
        <p:pic>
          <p:nvPicPr>
            <p:cNvPr id="94" name="Picture 6" descr="Image result for waymo.png&quot;">
              <a:extLst>
                <a:ext uri="{FF2B5EF4-FFF2-40B4-BE49-F238E27FC236}">
                  <a16:creationId xmlns:a16="http://schemas.microsoft.com/office/drawing/2014/main" xmlns="" id="{E5BA7F2D-742C-473F-A291-5FCD7AB649E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263548" y="5589240"/>
              <a:ext cx="830902" cy="488481"/>
            </a:xfrm>
            <a:prstGeom prst="rect">
              <a:avLst/>
            </a:prstGeom>
            <a:noFill/>
            <a:extLst>
              <a:ext uri="{909E8E84-426E-40DD-AFC4-6F175D3DCCD1}">
                <a14:hiddenFill xmlns:a14="http://schemas.microsoft.com/office/drawing/2010/main">
                  <a:solidFill>
                    <a:srgbClr val="FFFFFF"/>
                  </a:solidFill>
                </a14:hiddenFill>
              </a:ext>
            </a:extLst>
          </p:spPr>
        </p:pic>
        <p:sp>
          <p:nvSpPr>
            <p:cNvPr id="95" name="Isosceles Triangle 7">
              <a:extLst>
                <a:ext uri="{FF2B5EF4-FFF2-40B4-BE49-F238E27FC236}">
                  <a16:creationId xmlns:a16="http://schemas.microsoft.com/office/drawing/2014/main" xmlns="" id="{971B87C5-AFDB-4509-887A-D6F4C185BEB5}"/>
                </a:ext>
              </a:extLst>
            </p:cNvPr>
            <p:cNvSpPr/>
            <p:nvPr/>
          </p:nvSpPr>
          <p:spPr>
            <a:xfrm>
              <a:off x="6510013" y="5416385"/>
              <a:ext cx="337973" cy="164463"/>
            </a:xfrm>
            <a:prstGeom prst="triangl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nvGrpSpPr>
            <p:cNvPr id="87" name="그룹 86"/>
            <p:cNvGrpSpPr/>
            <p:nvPr/>
          </p:nvGrpSpPr>
          <p:grpSpPr>
            <a:xfrm>
              <a:off x="4266614" y="2489806"/>
              <a:ext cx="4824000" cy="181868"/>
              <a:chOff x="4396556" y="3239231"/>
              <a:chExt cx="4824000" cy="200055"/>
            </a:xfrm>
          </p:grpSpPr>
          <p:cxnSp>
            <p:nvCxnSpPr>
              <p:cNvPr id="121" name="직선 화살표 연결선 58">
                <a:extLst>
                  <a:ext uri="{FF2B5EF4-FFF2-40B4-BE49-F238E27FC236}">
                    <a16:creationId xmlns:a16="http://schemas.microsoft.com/office/drawing/2014/main" xmlns="" id="{26DE421B-BF7D-4AE4-82CA-1E7E305E4482}"/>
                  </a:ext>
                </a:extLst>
              </p:cNvPr>
              <p:cNvCxnSpPr/>
              <p:nvPr/>
            </p:nvCxnSpPr>
            <p:spPr>
              <a:xfrm>
                <a:off x="4396556" y="3323869"/>
                <a:ext cx="4824000" cy="0"/>
              </a:xfrm>
              <a:prstGeom prst="straightConnector1">
                <a:avLst/>
              </a:prstGeom>
              <a:ln w="187325">
                <a:solidFill>
                  <a:srgbClr val="193EB0"/>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22" name="Rectangle 26">
                <a:extLst>
                  <a:ext uri="{FF2B5EF4-FFF2-40B4-BE49-F238E27FC236}">
                    <a16:creationId xmlns:a16="http://schemas.microsoft.com/office/drawing/2014/main" xmlns="" id="{416433ED-036C-4DD6-B9FC-920B4CC744E5}"/>
                  </a:ext>
                </a:extLst>
              </p:cNvPr>
              <p:cNvSpPr/>
              <p:nvPr/>
            </p:nvSpPr>
            <p:spPr>
              <a:xfrm>
                <a:off x="6178172" y="3239231"/>
                <a:ext cx="1260770" cy="200055"/>
              </a:xfrm>
              <a:prstGeom prst="rect">
                <a:avLst/>
              </a:prstGeom>
              <a:noFill/>
              <a:ln>
                <a:noFill/>
              </a:ln>
            </p:spPr>
            <p:txBody>
              <a:bodyPr wrap="square" lIns="0" tIns="0" rIns="0" bIns="0">
                <a:spAutoFit/>
              </a:bodyPr>
              <a:lstStyle/>
              <a:p>
                <a:pPr algn="ctr"/>
                <a:r>
                  <a:rPr lang="en-US" altLang="ko-KR" sz="1300" dirty="0">
                    <a:solidFill>
                      <a:schemeClr val="bg1"/>
                    </a:solidFill>
                    <a:latin typeface="SamsungOne 700" panose="020B0803030303020204" pitchFamily="34" charset="0"/>
                    <a:ea typeface="SamsungOne 700" panose="020B0803030303020204" pitchFamily="34" charset="0"/>
                  </a:rPr>
                  <a:t>Autonomous</a:t>
                </a:r>
                <a:endParaRPr lang="ko-KR" altLang="en-US" sz="1300" dirty="0">
                  <a:solidFill>
                    <a:schemeClr val="bg1"/>
                  </a:solidFill>
                  <a:latin typeface="SamsungOne 700" panose="020B0803030303020204" pitchFamily="34" charset="0"/>
                  <a:ea typeface="SamsungOne 700" panose="020B0803030303020204" pitchFamily="34" charset="0"/>
                </a:endParaRPr>
              </a:p>
            </p:txBody>
          </p:sp>
        </p:grpSp>
        <p:grpSp>
          <p:nvGrpSpPr>
            <p:cNvPr id="86" name="그룹 85"/>
            <p:cNvGrpSpPr/>
            <p:nvPr/>
          </p:nvGrpSpPr>
          <p:grpSpPr>
            <a:xfrm>
              <a:off x="989841" y="2471601"/>
              <a:ext cx="3168000" cy="181868"/>
              <a:chOff x="2033348" y="3219206"/>
              <a:chExt cx="3168000" cy="200055"/>
            </a:xfrm>
          </p:grpSpPr>
          <p:cxnSp>
            <p:nvCxnSpPr>
              <p:cNvPr id="123" name="직선 화살표 연결선 4">
                <a:extLst>
                  <a:ext uri="{FF2B5EF4-FFF2-40B4-BE49-F238E27FC236}">
                    <a16:creationId xmlns:a16="http://schemas.microsoft.com/office/drawing/2014/main" xmlns="" id="{0EF73760-7E5F-4632-85BC-F3A2E469734A}"/>
                  </a:ext>
                </a:extLst>
              </p:cNvPr>
              <p:cNvCxnSpPr/>
              <p:nvPr/>
            </p:nvCxnSpPr>
            <p:spPr>
              <a:xfrm>
                <a:off x="2033348" y="3310077"/>
                <a:ext cx="3168000" cy="0"/>
              </a:xfrm>
              <a:prstGeom prst="straightConnector1">
                <a:avLst/>
              </a:prstGeom>
              <a:ln w="193675">
                <a:solidFill>
                  <a:schemeClr val="bg1">
                    <a:lumMod val="75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24" name="Rectangle 26">
                <a:extLst>
                  <a:ext uri="{FF2B5EF4-FFF2-40B4-BE49-F238E27FC236}">
                    <a16:creationId xmlns:a16="http://schemas.microsoft.com/office/drawing/2014/main" xmlns="" id="{28C4F3F4-EBFA-44CA-BB33-8615F9170EFD}"/>
                  </a:ext>
                </a:extLst>
              </p:cNvPr>
              <p:cNvSpPr/>
              <p:nvPr/>
            </p:nvSpPr>
            <p:spPr>
              <a:xfrm>
                <a:off x="3148942" y="3219206"/>
                <a:ext cx="936813" cy="200055"/>
              </a:xfrm>
              <a:prstGeom prst="rect">
                <a:avLst/>
              </a:prstGeom>
            </p:spPr>
            <p:txBody>
              <a:bodyPr wrap="square" lIns="0" tIns="0" rIns="0" bIns="0">
                <a:spAutoFit/>
              </a:bodyPr>
              <a:lstStyle/>
              <a:p>
                <a:pPr algn="ctr"/>
                <a:r>
                  <a:rPr lang="en-US" altLang="ko-KR" sz="1300" dirty="0">
                    <a:solidFill>
                      <a:schemeClr val="bg1"/>
                    </a:solidFill>
                    <a:latin typeface="SamsungOne 700" panose="020B0803030303020204" pitchFamily="34" charset="0"/>
                    <a:ea typeface="SamsungOne 700" panose="020B0803030303020204" pitchFamily="34" charset="0"/>
                  </a:rPr>
                  <a:t>ADAS</a:t>
                </a:r>
                <a:r>
                  <a:rPr lang="en-US" altLang="ko-KR" sz="1300" baseline="30000" dirty="0">
                    <a:solidFill>
                      <a:schemeClr val="bg1"/>
                    </a:solidFill>
                    <a:latin typeface="SamsungOne 700" panose="020B0803030303020204" pitchFamily="34" charset="0"/>
                    <a:ea typeface="SamsungOne 700" panose="020B0803030303020204" pitchFamily="34" charset="0"/>
                  </a:rPr>
                  <a:t>1)</a:t>
                </a:r>
                <a:endParaRPr lang="ko-KR" altLang="en-US" sz="1300" baseline="30000" dirty="0">
                  <a:solidFill>
                    <a:schemeClr val="bg1"/>
                  </a:solidFill>
                  <a:latin typeface="SamsungOne 700" panose="020B0803030303020204" pitchFamily="34" charset="0"/>
                  <a:ea typeface="SamsungOne 700" panose="020B0803030303020204" pitchFamily="34" charset="0"/>
                </a:endParaRPr>
              </a:p>
            </p:txBody>
          </p:sp>
        </p:grpSp>
      </p:grpSp>
    </p:spTree>
    <p:custDataLst>
      <p:tags r:id="rId1"/>
    </p:custDataLst>
    <p:extLst>
      <p:ext uri="{BB962C8B-B14F-4D97-AF65-F5344CB8AC3E}">
        <p14:creationId xmlns:p14="http://schemas.microsoft.com/office/powerpoint/2010/main" val="4963484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그룹 3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32" name="직사각형 3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3.3. Autonomous Vehicle</a:t>
              </a:r>
            </a:p>
          </p:txBody>
        </p:sp>
        <p:sp>
          <p:nvSpPr>
            <p:cNvPr id="33" name="직사각형 3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34" name="모서리가 둥근 직사각형 4">
            <a:extLst>
              <a:ext uri="{FF2B5EF4-FFF2-40B4-BE49-F238E27FC236}">
                <a16:creationId xmlns:a16="http://schemas.microsoft.com/office/drawing/2014/main" xmlns="" id="{96D7372A-914A-47EB-8F33-C8C8F007ACEE}"/>
              </a:ext>
            </a:extLst>
          </p:cNvPr>
          <p:cNvSpPr/>
          <p:nvPr/>
        </p:nvSpPr>
        <p:spPr>
          <a:xfrm>
            <a:off x="4951413" y="1730829"/>
            <a:ext cx="4400353" cy="369842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36" name="그룹 35">
            <a:extLst>
              <a:ext uri="{FF2B5EF4-FFF2-40B4-BE49-F238E27FC236}">
                <a16:creationId xmlns:a16="http://schemas.microsoft.com/office/drawing/2014/main" xmlns="" id="{CB72844A-B518-488C-A437-A8F7DA42F1D6}"/>
              </a:ext>
            </a:extLst>
          </p:cNvPr>
          <p:cNvGrpSpPr/>
          <p:nvPr/>
        </p:nvGrpSpPr>
        <p:grpSpPr>
          <a:xfrm>
            <a:off x="5195590" y="1826840"/>
            <a:ext cx="3911999" cy="3506404"/>
            <a:chOff x="5014440" y="1628800"/>
            <a:chExt cx="3911999" cy="3506404"/>
          </a:xfrm>
        </p:grpSpPr>
        <p:graphicFrame>
          <p:nvGraphicFramePr>
            <p:cNvPr id="37" name="차트 29">
              <a:extLst>
                <a:ext uri="{FF2B5EF4-FFF2-40B4-BE49-F238E27FC236}">
                  <a16:creationId xmlns:a16="http://schemas.microsoft.com/office/drawing/2014/main" xmlns="" id="{5E28D7F9-8C59-46DE-AA23-B328C3B13581}"/>
                </a:ext>
              </a:extLst>
            </p:cNvPr>
            <p:cNvGraphicFramePr/>
            <p:nvPr>
              <p:extLst>
                <p:ext uri="{D42A27DB-BD31-4B8C-83A1-F6EECF244321}">
                  <p14:modId xmlns:p14="http://schemas.microsoft.com/office/powerpoint/2010/main" val="3235653437"/>
                </p:ext>
              </p:extLst>
            </p:nvPr>
          </p:nvGraphicFramePr>
          <p:xfrm>
            <a:off x="5014440" y="2252301"/>
            <a:ext cx="3861566" cy="2882903"/>
          </p:xfrm>
          <a:graphic>
            <a:graphicData uri="http://schemas.openxmlformats.org/drawingml/2006/chart">
              <c:chart xmlns:c="http://schemas.openxmlformats.org/drawingml/2006/chart" xmlns:r="http://schemas.openxmlformats.org/officeDocument/2006/relationships" r:id="rId4"/>
            </a:graphicData>
          </a:graphic>
        </p:graphicFrame>
        <p:pic>
          <p:nvPicPr>
            <p:cNvPr id="38" name="그림 14">
              <a:extLst>
                <a:ext uri="{FF2B5EF4-FFF2-40B4-BE49-F238E27FC236}">
                  <a16:creationId xmlns:a16="http://schemas.microsoft.com/office/drawing/2014/main" xmlns="" id="{E9EE7A83-C1E6-445B-8FF8-9849DB96620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06284" y="2927679"/>
              <a:ext cx="2807499" cy="1714450"/>
            </a:xfrm>
            <a:prstGeom prst="rect">
              <a:avLst/>
            </a:prstGeom>
          </p:spPr>
        </p:pic>
        <p:sp>
          <p:nvSpPr>
            <p:cNvPr id="39" name="Rectangle 15">
              <a:extLst>
                <a:ext uri="{FF2B5EF4-FFF2-40B4-BE49-F238E27FC236}">
                  <a16:creationId xmlns:a16="http://schemas.microsoft.com/office/drawing/2014/main" xmlns="" id="{105E7D8A-0C0F-4C9D-A947-C0DCD74CAF8B}"/>
                </a:ext>
              </a:extLst>
            </p:cNvPr>
            <p:cNvSpPr/>
            <p:nvPr/>
          </p:nvSpPr>
          <p:spPr>
            <a:xfrm rot="5400000">
              <a:off x="7830765" y="3611920"/>
              <a:ext cx="1991293" cy="200055"/>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50000"/>
                    </a:schemeClr>
                  </a:solidFill>
                  <a:latin typeface="SamsungOne 400" panose="020B0503030303020204" pitchFamily="34" charset="0"/>
                  <a:ea typeface="SamsungOne 400" panose="020B0503030303020204" pitchFamily="34" charset="0"/>
                </a:rPr>
                <a:t>Miles Driven in California</a:t>
              </a:r>
              <a:endParaRPr lang="ko-KR" altLang="en-US" sz="1300" dirty="0">
                <a:solidFill>
                  <a:schemeClr val="bg2">
                    <a:lumMod val="50000"/>
                  </a:schemeClr>
                </a:solidFill>
                <a:latin typeface="SamsungOne 400" panose="020B0503030303020204" pitchFamily="34" charset="0"/>
              </a:endParaRPr>
            </a:p>
          </p:txBody>
        </p:sp>
        <p:sp>
          <p:nvSpPr>
            <p:cNvPr id="40" name="Rectangle 15">
              <a:extLst>
                <a:ext uri="{FF2B5EF4-FFF2-40B4-BE49-F238E27FC236}">
                  <a16:creationId xmlns:a16="http://schemas.microsoft.com/office/drawing/2014/main" xmlns="" id="{68093F12-8C2C-4F70-81F8-A1CD59F3C86D}"/>
                </a:ext>
              </a:extLst>
            </p:cNvPr>
            <p:cNvSpPr/>
            <p:nvPr/>
          </p:nvSpPr>
          <p:spPr>
            <a:xfrm>
              <a:off x="5417940" y="3871360"/>
              <a:ext cx="376689" cy="200055"/>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25000"/>
                    </a:schemeClr>
                  </a:solidFill>
                  <a:latin typeface="SamsungOne 400" panose="020B0503030303020204" pitchFamily="34" charset="0"/>
                  <a:ea typeface="SamsungOne 400" panose="020B0503030303020204" pitchFamily="34" charset="0"/>
                </a:rPr>
                <a:t>424K</a:t>
              </a:r>
              <a:endParaRPr lang="ko-KR" altLang="en-US" sz="1300" dirty="0">
                <a:solidFill>
                  <a:schemeClr val="bg2">
                    <a:lumMod val="25000"/>
                  </a:schemeClr>
                </a:solidFill>
                <a:latin typeface="SamsungOne 400" panose="020B0503030303020204" pitchFamily="34" charset="0"/>
              </a:endParaRPr>
            </a:p>
          </p:txBody>
        </p:sp>
        <p:sp>
          <p:nvSpPr>
            <p:cNvPr id="41" name="Rectangle 15">
              <a:extLst>
                <a:ext uri="{FF2B5EF4-FFF2-40B4-BE49-F238E27FC236}">
                  <a16:creationId xmlns:a16="http://schemas.microsoft.com/office/drawing/2014/main" xmlns="" id="{496B576F-52AF-49D9-B6A6-B61416CD53DA}"/>
                </a:ext>
              </a:extLst>
            </p:cNvPr>
            <p:cNvSpPr/>
            <p:nvPr/>
          </p:nvSpPr>
          <p:spPr>
            <a:xfrm>
              <a:off x="6341076" y="3509410"/>
              <a:ext cx="376689" cy="200055"/>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25000"/>
                    </a:schemeClr>
                  </a:solidFill>
                  <a:latin typeface="SamsungOne 400" panose="020B0503030303020204" pitchFamily="34" charset="0"/>
                  <a:ea typeface="SamsungOne 400" panose="020B0503030303020204" pitchFamily="34" charset="0"/>
                </a:rPr>
                <a:t>636K</a:t>
              </a:r>
              <a:endParaRPr lang="ko-KR" altLang="en-US" sz="1300" dirty="0">
                <a:solidFill>
                  <a:schemeClr val="bg2">
                    <a:lumMod val="25000"/>
                  </a:schemeClr>
                </a:solidFill>
                <a:latin typeface="SamsungOne 400" panose="020B0503030303020204" pitchFamily="34" charset="0"/>
              </a:endParaRPr>
            </a:p>
          </p:txBody>
        </p:sp>
        <p:sp>
          <p:nvSpPr>
            <p:cNvPr id="42" name="직사각형 30">
              <a:extLst>
                <a:ext uri="{FF2B5EF4-FFF2-40B4-BE49-F238E27FC236}">
                  <a16:creationId xmlns:a16="http://schemas.microsoft.com/office/drawing/2014/main" xmlns="" id="{82D361FE-5834-4E33-AFC5-A9B15010759E}"/>
                </a:ext>
              </a:extLst>
            </p:cNvPr>
            <p:cNvSpPr/>
            <p:nvPr/>
          </p:nvSpPr>
          <p:spPr>
            <a:xfrm>
              <a:off x="5159653" y="1628800"/>
              <a:ext cx="3736008" cy="338554"/>
            </a:xfrm>
            <a:prstGeom prst="rect">
              <a:avLst/>
            </a:prstGeom>
          </p:spPr>
          <p:txBody>
            <a:bodyPr wrap="square">
              <a:spAutoFit/>
            </a:bodyPr>
            <a:lstStyle/>
            <a:p>
              <a:pPr algn="ctr"/>
              <a:r>
                <a:rPr lang="en-US" altLang="ko-KR" sz="1600" dirty="0">
                  <a:solidFill>
                    <a:srgbClr val="294D9D"/>
                  </a:solidFill>
                  <a:latin typeface="SamsungOne 700" panose="020B0803030303020204" pitchFamily="34" charset="0"/>
                  <a:ea typeface="SamsungOne 700" panose="020B0803030303020204" pitchFamily="34" charset="0"/>
                </a:rPr>
                <a:t>Waymo Disengagement Rate</a:t>
              </a:r>
              <a:endParaRPr lang="ko-KR" altLang="en-US" sz="1600" dirty="0">
                <a:solidFill>
                  <a:srgbClr val="294D9D"/>
                </a:solidFill>
                <a:latin typeface="SamsungOne 700" panose="020B0803030303020204" pitchFamily="34" charset="0"/>
                <a:ea typeface="SamsungOne 700" panose="020B0803030303020204" pitchFamily="34" charset="0"/>
              </a:endParaRPr>
            </a:p>
          </p:txBody>
        </p:sp>
        <p:sp>
          <p:nvSpPr>
            <p:cNvPr id="43" name="Rectangle 15">
              <a:extLst>
                <a:ext uri="{FF2B5EF4-FFF2-40B4-BE49-F238E27FC236}">
                  <a16:creationId xmlns:a16="http://schemas.microsoft.com/office/drawing/2014/main" xmlns="" id="{616F55B6-9ECC-4A2D-9B9D-5C8D32BB03DD}"/>
                </a:ext>
              </a:extLst>
            </p:cNvPr>
            <p:cNvSpPr/>
            <p:nvPr/>
          </p:nvSpPr>
          <p:spPr>
            <a:xfrm>
              <a:off x="7221526" y="2200591"/>
              <a:ext cx="1504858" cy="200055"/>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en-US" altLang="ko-KR" sz="1300" dirty="0">
                  <a:solidFill>
                    <a:schemeClr val="bg2">
                      <a:lumMod val="50000"/>
                    </a:schemeClr>
                  </a:solidFill>
                  <a:latin typeface="SamsungOne 400" panose="020B0503030303020204" pitchFamily="34" charset="0"/>
                  <a:ea typeface="SamsungOne 400" panose="020B0503030303020204" pitchFamily="34" charset="0"/>
                </a:rPr>
                <a:t>Per 1000 Miles</a:t>
              </a:r>
              <a:endParaRPr lang="ko-KR" altLang="en-US" sz="1300" dirty="0">
                <a:solidFill>
                  <a:schemeClr val="bg2">
                    <a:lumMod val="50000"/>
                  </a:schemeClr>
                </a:solidFill>
                <a:latin typeface="SamsungOne 400" panose="020B0503030303020204" pitchFamily="34" charset="0"/>
              </a:endParaRPr>
            </a:p>
          </p:txBody>
        </p:sp>
        <p:pic>
          <p:nvPicPr>
            <p:cNvPr id="44" name="그림 12">
              <a:extLst>
                <a:ext uri="{FF2B5EF4-FFF2-40B4-BE49-F238E27FC236}">
                  <a16:creationId xmlns:a16="http://schemas.microsoft.com/office/drawing/2014/main" xmlns="" id="{7C70AD56-4218-47A0-A4FD-60B95D08D56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59653" y="2458056"/>
              <a:ext cx="893261" cy="446631"/>
            </a:xfrm>
            <a:prstGeom prst="rect">
              <a:avLst/>
            </a:prstGeom>
          </p:spPr>
        </p:pic>
        <p:sp>
          <p:nvSpPr>
            <p:cNvPr id="45" name="Rectangle 15">
              <a:extLst>
                <a:ext uri="{FF2B5EF4-FFF2-40B4-BE49-F238E27FC236}">
                  <a16:creationId xmlns:a16="http://schemas.microsoft.com/office/drawing/2014/main" xmlns="" id="{28AE5F53-CECF-4DF6-A759-0B489DA7AB61}"/>
                </a:ext>
              </a:extLst>
            </p:cNvPr>
            <p:cNvSpPr/>
            <p:nvPr/>
          </p:nvSpPr>
          <p:spPr>
            <a:xfrm>
              <a:off x="7245951" y="3999848"/>
              <a:ext cx="376689" cy="200055"/>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25000"/>
                    </a:schemeClr>
                  </a:solidFill>
                  <a:latin typeface="SamsungOne 400" panose="020B0503030303020204" pitchFamily="34" charset="0"/>
                  <a:ea typeface="SamsungOne 400" panose="020B0503030303020204" pitchFamily="34" charset="0"/>
                </a:rPr>
                <a:t>352K</a:t>
              </a:r>
              <a:endParaRPr lang="ko-KR" altLang="en-US" sz="1300" dirty="0">
                <a:solidFill>
                  <a:schemeClr val="bg2">
                    <a:lumMod val="25000"/>
                  </a:schemeClr>
                </a:solidFill>
                <a:latin typeface="SamsungOne 400" panose="020B0503030303020204" pitchFamily="34" charset="0"/>
              </a:endParaRPr>
            </a:p>
          </p:txBody>
        </p:sp>
        <p:sp>
          <p:nvSpPr>
            <p:cNvPr id="46" name="Rectangle 15">
              <a:extLst>
                <a:ext uri="{FF2B5EF4-FFF2-40B4-BE49-F238E27FC236}">
                  <a16:creationId xmlns:a16="http://schemas.microsoft.com/office/drawing/2014/main" xmlns="" id="{5E6A7C9E-9629-458A-93F5-5B6468542F6B}"/>
                </a:ext>
              </a:extLst>
            </p:cNvPr>
            <p:cNvSpPr/>
            <p:nvPr/>
          </p:nvSpPr>
          <p:spPr>
            <a:xfrm>
              <a:off x="7929798" y="2472664"/>
              <a:ext cx="733560" cy="200055"/>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25000"/>
                    </a:schemeClr>
                  </a:solidFill>
                  <a:latin typeface="SamsungOne 400" panose="020B0503030303020204" pitchFamily="34" charset="0"/>
                  <a:ea typeface="SamsungOne 400" panose="020B0503030303020204" pitchFamily="34" charset="0"/>
                </a:rPr>
                <a:t>1.26M</a:t>
              </a:r>
              <a:endParaRPr lang="ko-KR" altLang="en-US" sz="1300" dirty="0">
                <a:solidFill>
                  <a:schemeClr val="bg2">
                    <a:lumMod val="25000"/>
                  </a:schemeClr>
                </a:solidFill>
                <a:latin typeface="SamsungOne 400" panose="020B0503030303020204" pitchFamily="34" charset="0"/>
              </a:endParaRPr>
            </a:p>
          </p:txBody>
        </p:sp>
        <p:sp>
          <p:nvSpPr>
            <p:cNvPr id="47" name="Rectangle 15">
              <a:extLst>
                <a:ext uri="{FF2B5EF4-FFF2-40B4-BE49-F238E27FC236}">
                  <a16:creationId xmlns:a16="http://schemas.microsoft.com/office/drawing/2014/main" xmlns="" id="{1D232AA2-14A7-402E-A320-AD0E17F39081}"/>
                </a:ext>
              </a:extLst>
            </p:cNvPr>
            <p:cNvSpPr/>
            <p:nvPr/>
          </p:nvSpPr>
          <p:spPr>
            <a:xfrm>
              <a:off x="5776342" y="2921583"/>
              <a:ext cx="231478" cy="200055"/>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rgbClr val="3366CC"/>
                  </a:solidFill>
                  <a:latin typeface="SamsungOne 400" panose="020B0503030303020204" pitchFamily="34" charset="0"/>
                  <a:ea typeface="SamsungOne 400" panose="020B0503030303020204" pitchFamily="34" charset="0"/>
                </a:rPr>
                <a:t>.64</a:t>
              </a:r>
              <a:endParaRPr lang="ko-KR" altLang="en-US" sz="1300" dirty="0">
                <a:solidFill>
                  <a:srgbClr val="3366CC"/>
                </a:solidFill>
                <a:latin typeface="SamsungOne 400" panose="020B0503030303020204" pitchFamily="34" charset="0"/>
              </a:endParaRPr>
            </a:p>
          </p:txBody>
        </p:sp>
        <p:sp>
          <p:nvSpPr>
            <p:cNvPr id="48" name="Rectangle 15">
              <a:extLst>
                <a:ext uri="{FF2B5EF4-FFF2-40B4-BE49-F238E27FC236}">
                  <a16:creationId xmlns:a16="http://schemas.microsoft.com/office/drawing/2014/main" xmlns="" id="{DDCA7495-F151-40D2-926F-7C63EB378092}"/>
                </a:ext>
              </a:extLst>
            </p:cNvPr>
            <p:cNvSpPr/>
            <p:nvPr/>
          </p:nvSpPr>
          <p:spPr>
            <a:xfrm>
              <a:off x="6404537" y="4450417"/>
              <a:ext cx="231478" cy="200055"/>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rgbClr val="3366CC"/>
                  </a:solidFill>
                  <a:latin typeface="SamsungOne 400" panose="020B0503030303020204" pitchFamily="34" charset="0"/>
                  <a:ea typeface="SamsungOne 400" panose="020B0503030303020204" pitchFamily="34" charset="0"/>
                </a:rPr>
                <a:t>.19</a:t>
              </a:r>
              <a:endParaRPr lang="ko-KR" altLang="en-US" sz="1300" dirty="0">
                <a:solidFill>
                  <a:srgbClr val="3366CC"/>
                </a:solidFill>
                <a:latin typeface="SamsungOne 400" panose="020B0503030303020204" pitchFamily="34" charset="0"/>
              </a:endParaRPr>
            </a:p>
          </p:txBody>
        </p:sp>
        <p:sp>
          <p:nvSpPr>
            <p:cNvPr id="49" name="Rectangle 15">
              <a:extLst>
                <a:ext uri="{FF2B5EF4-FFF2-40B4-BE49-F238E27FC236}">
                  <a16:creationId xmlns:a16="http://schemas.microsoft.com/office/drawing/2014/main" xmlns="" id="{85DD8738-EE34-4F23-BEDD-231A7B041040}"/>
                </a:ext>
              </a:extLst>
            </p:cNvPr>
            <p:cNvSpPr/>
            <p:nvPr/>
          </p:nvSpPr>
          <p:spPr>
            <a:xfrm>
              <a:off x="7309412" y="4450133"/>
              <a:ext cx="231478" cy="200055"/>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rgbClr val="3366CC"/>
                  </a:solidFill>
                  <a:latin typeface="SamsungOne 400" panose="020B0503030303020204" pitchFamily="34" charset="0"/>
                  <a:ea typeface="SamsungOne 400" panose="020B0503030303020204" pitchFamily="34" charset="0"/>
                </a:rPr>
                <a:t>.18</a:t>
              </a:r>
              <a:endParaRPr lang="ko-KR" altLang="en-US" sz="1300" dirty="0">
                <a:solidFill>
                  <a:srgbClr val="3366CC"/>
                </a:solidFill>
                <a:latin typeface="SamsungOne 400" panose="020B0503030303020204" pitchFamily="34" charset="0"/>
              </a:endParaRPr>
            </a:p>
          </p:txBody>
        </p:sp>
        <p:sp>
          <p:nvSpPr>
            <p:cNvPr id="50" name="Rectangle 15">
              <a:extLst>
                <a:ext uri="{FF2B5EF4-FFF2-40B4-BE49-F238E27FC236}">
                  <a16:creationId xmlns:a16="http://schemas.microsoft.com/office/drawing/2014/main" xmlns="" id="{9B2F6C66-9EFE-4F95-A00E-F6F682698D39}"/>
                </a:ext>
              </a:extLst>
            </p:cNvPr>
            <p:cNvSpPr/>
            <p:nvPr/>
          </p:nvSpPr>
          <p:spPr>
            <a:xfrm>
              <a:off x="8208270" y="4265467"/>
              <a:ext cx="231478" cy="200055"/>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rgbClr val="3366CC"/>
                  </a:solidFill>
                  <a:latin typeface="SamsungOne 400" panose="020B0503030303020204" pitchFamily="34" charset="0"/>
                  <a:ea typeface="SamsungOne 400" panose="020B0503030303020204" pitchFamily="34" charset="0"/>
                </a:rPr>
                <a:t>.09</a:t>
              </a:r>
              <a:endParaRPr lang="ko-KR" altLang="en-US" sz="1300" dirty="0">
                <a:solidFill>
                  <a:srgbClr val="3366CC"/>
                </a:solidFill>
                <a:latin typeface="SamsungOne 400" panose="020B0503030303020204" pitchFamily="34" charset="0"/>
              </a:endParaRPr>
            </a:p>
          </p:txBody>
        </p:sp>
      </p:grpSp>
      <p:sp>
        <p:nvSpPr>
          <p:cNvPr id="52" name="사각형: 둥근 모서리 32">
            <a:extLst>
              <a:ext uri="{FF2B5EF4-FFF2-40B4-BE49-F238E27FC236}">
                <a16:creationId xmlns:a16="http://schemas.microsoft.com/office/drawing/2014/main" xmlns="" id="{9F9FFF6C-7C72-4E08-8072-03F5113CBF51}"/>
              </a:ext>
            </a:extLst>
          </p:cNvPr>
          <p:cNvSpPr/>
          <p:nvPr/>
        </p:nvSpPr>
        <p:spPr>
          <a:xfrm>
            <a:off x="8141453" y="6156677"/>
            <a:ext cx="1325591" cy="199265"/>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algn="ctr"/>
            <a:r>
              <a:rPr lang="en-US" altLang="ko-KR" sz="1000" b="1" dirty="0">
                <a:latin typeface="SamsungOne 400" panose="020B0503030303020204" pitchFamily="34" charset="0"/>
                <a:ea typeface="SamsungOne 400" panose="020B0503030303020204" pitchFamily="34" charset="0"/>
              </a:rPr>
              <a:t>The Verge, Forbes</a:t>
            </a:r>
          </a:p>
        </p:txBody>
      </p:sp>
      <p:sp>
        <p:nvSpPr>
          <p:cNvPr id="51" name="직사각형 50">
            <a:extLst>
              <a:ext uri="{FF2B5EF4-FFF2-40B4-BE49-F238E27FC236}">
                <a16:creationId xmlns:a16="http://schemas.microsoft.com/office/drawing/2014/main" xmlns="" id="{02BFD686-EED9-4A77-9ED9-61C67668709E}"/>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7"/>
              </a:buBlip>
              <a:defRPr/>
            </a:pPr>
            <a:r>
              <a:rPr lang="en-US" altLang="ko-KR" sz="1400" dirty="0">
                <a:solidFill>
                  <a:schemeClr val="tx1"/>
                </a:solidFill>
                <a:latin typeface="SamsungOne 400" panose="020B0503030303020204" pitchFamily="34" charset="0"/>
                <a:ea typeface="SamsungOne 400" panose="020B0503030303020204" pitchFamily="34" charset="0"/>
              </a:rPr>
              <a:t>Miles per Disengagement</a:t>
            </a:r>
          </a:p>
        </p:txBody>
      </p:sp>
      <p:sp>
        <p:nvSpPr>
          <p:cNvPr id="53" name="직사각형 52">
            <a:extLst>
              <a:ext uri="{FF2B5EF4-FFF2-40B4-BE49-F238E27FC236}">
                <a16:creationId xmlns:a16="http://schemas.microsoft.com/office/drawing/2014/main" xmlns="" id="{28A38FC0-4082-468F-87D8-D0C48184E891}"/>
              </a:ext>
            </a:extLst>
          </p:cNvPr>
          <p:cNvSpPr/>
          <p:nvPr/>
        </p:nvSpPr>
        <p:spPr>
          <a:xfrm>
            <a:off x="702940" y="1700808"/>
            <a:ext cx="4217695" cy="31513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All companies actively testing self-driving cars on public roads in California are required to disclose </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number of miles driven and the frequency in which human drivers were forced to take control of their driverless vehicles - also known as a “disengagement.”</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Waymo said its autonomous system only disengaged at a rate of once every 11,017 miles. GM Cruise reported the second-lowest disengagement rate, with a safety driver taking over every 5,205 miles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Other startups making progress include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Zoox</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(0.50 disengagements per 1,000 miles), </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Nuro</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(0.97 disengagements per 1,000 miles), and Pony.ai (0.98 disengagements per 1,000 miles). </a:t>
            </a:r>
          </a:p>
        </p:txBody>
      </p:sp>
    </p:spTree>
    <p:custDataLst>
      <p:tags r:id="rId1"/>
    </p:custDataLst>
    <p:extLst>
      <p:ext uri="{BB962C8B-B14F-4D97-AF65-F5344CB8AC3E}">
        <p14:creationId xmlns:p14="http://schemas.microsoft.com/office/powerpoint/2010/main" val="39288349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3.3. Autonomous Vehicle</a:t>
              </a:r>
            </a:p>
          </p:txBody>
        </p:sp>
        <p:sp>
          <p:nvSpPr>
            <p:cNvPr id="16" name="직사각형 15">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8" name="사각형: 둥근 모서리 32">
            <a:extLst>
              <a:ext uri="{FF2B5EF4-FFF2-40B4-BE49-F238E27FC236}">
                <a16:creationId xmlns:a16="http://schemas.microsoft.com/office/drawing/2014/main" xmlns="" id="{9F9FFF6C-7C72-4E08-8072-03F5113CBF51}"/>
              </a:ext>
            </a:extLst>
          </p:cNvPr>
          <p:cNvSpPr/>
          <p:nvPr/>
        </p:nvSpPr>
        <p:spPr>
          <a:xfrm>
            <a:off x="2581763" y="5805264"/>
            <a:ext cx="4875177" cy="360040"/>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84138"/>
            <a:r>
              <a:rPr lang="en-US" altLang="ko-KR" sz="1000" b="1" dirty="0">
                <a:solidFill>
                  <a:schemeClr val="bg1"/>
                </a:solidFill>
                <a:latin typeface="SamsungOne 400" panose="020B0503030303020204" pitchFamily="34" charset="0"/>
                <a:ea typeface="SamsungOne 400" panose="020B0503030303020204" pitchFamily="34" charset="0"/>
              </a:rPr>
              <a:t>https://www.forbes.com/sites/alanohnsman/2018/03/02/waymo-is-millions-of-miles-ahead-in-robot-car-tests-does-it-need-a-billion-more/#c854b381ef4c</a:t>
            </a:r>
          </a:p>
        </p:txBody>
      </p:sp>
      <p:grpSp>
        <p:nvGrpSpPr>
          <p:cNvPr id="19" name="그룹 18">
            <a:extLst>
              <a:ext uri="{FF2B5EF4-FFF2-40B4-BE49-F238E27FC236}">
                <a16:creationId xmlns:a16="http://schemas.microsoft.com/office/drawing/2014/main" xmlns="" id="{ED269402-F347-4A76-A2BC-51557A0064FC}"/>
              </a:ext>
            </a:extLst>
          </p:cNvPr>
          <p:cNvGrpSpPr/>
          <p:nvPr/>
        </p:nvGrpSpPr>
        <p:grpSpPr>
          <a:xfrm>
            <a:off x="2647156" y="3042235"/>
            <a:ext cx="4680520" cy="2680404"/>
            <a:chOff x="3655268" y="4077392"/>
            <a:chExt cx="4400353" cy="2519960"/>
          </a:xfrm>
        </p:grpSpPr>
        <p:sp>
          <p:nvSpPr>
            <p:cNvPr id="20" name="모서리가 둥근 직사각형 4">
              <a:extLst>
                <a:ext uri="{FF2B5EF4-FFF2-40B4-BE49-F238E27FC236}">
                  <a16:creationId xmlns:a16="http://schemas.microsoft.com/office/drawing/2014/main" xmlns="" id="{16587D51-53DA-426A-ABAE-424BA9C2FA5C}"/>
                </a:ext>
              </a:extLst>
            </p:cNvPr>
            <p:cNvSpPr/>
            <p:nvPr/>
          </p:nvSpPr>
          <p:spPr>
            <a:xfrm>
              <a:off x="3655268" y="4077392"/>
              <a:ext cx="4400353" cy="251996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1" name="Picture 2" descr="Image result for google waymo autonomous vehicle&quot;">
              <a:extLst>
                <a:ext uri="{FF2B5EF4-FFF2-40B4-BE49-F238E27FC236}">
                  <a16:creationId xmlns:a16="http://schemas.microsoft.com/office/drawing/2014/main" xmlns="" id="{5BE93A5C-64BB-4DD2-A8EE-CA40F506981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35527" y="4149080"/>
              <a:ext cx="4239834" cy="2384991"/>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직사각형 21">
            <a:extLst>
              <a:ext uri="{FF2B5EF4-FFF2-40B4-BE49-F238E27FC236}">
                <a16:creationId xmlns:a16="http://schemas.microsoft.com/office/drawing/2014/main" xmlns="" id="{9A765AF6-02D7-47A4-BB72-C8B0676D45CF}"/>
              </a:ext>
            </a:extLst>
          </p:cNvPr>
          <p:cNvSpPr/>
          <p:nvPr/>
        </p:nvSpPr>
        <p:spPr>
          <a:xfrm>
            <a:off x="702940" y="1700808"/>
            <a:ext cx="8632825" cy="1248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Google has made a name for itself in the auto space. Its self-driving project Waymo is the first autonomous vehicle developer to deploy a commercial fleet of AVs.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Investors remain confident in companies developing the full autonomous driving stack, pouring hundreds of millions of dollars into GM’s Cruise Automation ($750M from Honda in October 2018 and $900M from SoftBank </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May prior) and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Zoox</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($500M in July 2018). Other startups here include Drive.ai, Pony.ai, and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Nuro</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23" name="직사각형 22">
            <a:extLst>
              <a:ext uri="{FF2B5EF4-FFF2-40B4-BE49-F238E27FC236}">
                <a16:creationId xmlns:a16="http://schemas.microsoft.com/office/drawing/2014/main" xmlns="" id="{0749BE4A-8D52-4CC7-8FB5-DF5D36D92A54}"/>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Miles per Disengagement</a:t>
            </a:r>
          </a:p>
        </p:txBody>
      </p:sp>
    </p:spTree>
    <p:custDataLst>
      <p:tags r:id="rId1"/>
    </p:custDataLst>
    <p:extLst>
      <p:ext uri="{BB962C8B-B14F-4D97-AF65-F5344CB8AC3E}">
        <p14:creationId xmlns:p14="http://schemas.microsoft.com/office/powerpoint/2010/main" val="19670806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그룹 5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52" name="직사각형 5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3.3. Autonomous Vehicle</a:t>
              </a:r>
            </a:p>
          </p:txBody>
        </p:sp>
        <p:sp>
          <p:nvSpPr>
            <p:cNvPr id="53" name="직사각형 5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85" name="Group 1">
            <a:extLst>
              <a:ext uri="{FF2B5EF4-FFF2-40B4-BE49-F238E27FC236}">
                <a16:creationId xmlns:a16="http://schemas.microsoft.com/office/drawing/2014/main" xmlns="" id="{DF0AE0E3-82C1-4FC5-B3ED-CDEAE2C795D7}"/>
              </a:ext>
            </a:extLst>
          </p:cNvPr>
          <p:cNvGrpSpPr/>
          <p:nvPr/>
        </p:nvGrpSpPr>
        <p:grpSpPr>
          <a:xfrm>
            <a:off x="2713021" y="2924944"/>
            <a:ext cx="4872364" cy="3130478"/>
            <a:chOff x="4053030" y="2484140"/>
            <a:chExt cx="4872364" cy="3203795"/>
          </a:xfrm>
        </p:grpSpPr>
        <p:grpSp>
          <p:nvGrpSpPr>
            <p:cNvPr id="86" name="그룹 41">
              <a:extLst>
                <a:ext uri="{FF2B5EF4-FFF2-40B4-BE49-F238E27FC236}">
                  <a16:creationId xmlns:a16="http://schemas.microsoft.com/office/drawing/2014/main" xmlns="" id="{00AB5F7F-6152-45DF-B14A-140D0F1EBE79}"/>
                </a:ext>
              </a:extLst>
            </p:cNvPr>
            <p:cNvGrpSpPr/>
            <p:nvPr/>
          </p:nvGrpSpPr>
          <p:grpSpPr>
            <a:xfrm>
              <a:off x="5149148" y="2930019"/>
              <a:ext cx="2376364" cy="2340000"/>
              <a:chOff x="5149148" y="2930019"/>
              <a:chExt cx="2376364" cy="2340000"/>
            </a:xfrm>
          </p:grpSpPr>
          <p:cxnSp>
            <p:nvCxnSpPr>
              <p:cNvPr id="107" name="직선 연결선 30">
                <a:extLst>
                  <a:ext uri="{FF2B5EF4-FFF2-40B4-BE49-F238E27FC236}">
                    <a16:creationId xmlns:a16="http://schemas.microsoft.com/office/drawing/2014/main" xmlns="" id="{FC471E30-9D0A-45A3-9C03-5A3E7F21C298}"/>
                  </a:ext>
                </a:extLst>
              </p:cNvPr>
              <p:cNvCxnSpPr/>
              <p:nvPr/>
            </p:nvCxnSpPr>
            <p:spPr>
              <a:xfrm>
                <a:off x="6337330" y="2930019"/>
                <a:ext cx="0" cy="2340000"/>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8" name="직선 연결선 35">
                <a:extLst>
                  <a:ext uri="{FF2B5EF4-FFF2-40B4-BE49-F238E27FC236}">
                    <a16:creationId xmlns:a16="http://schemas.microsoft.com/office/drawing/2014/main" xmlns="" id="{95BA8288-7E9D-45A5-BCB6-BEA32DDC4052}"/>
                  </a:ext>
                </a:extLst>
              </p:cNvPr>
              <p:cNvCxnSpPr/>
              <p:nvPr/>
            </p:nvCxnSpPr>
            <p:spPr>
              <a:xfrm>
                <a:off x="5149148" y="4104620"/>
                <a:ext cx="2376364" cy="0"/>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9" name="직선 연결선 38">
                <a:extLst>
                  <a:ext uri="{FF2B5EF4-FFF2-40B4-BE49-F238E27FC236}">
                    <a16:creationId xmlns:a16="http://schemas.microsoft.com/office/drawing/2014/main" xmlns="" id="{59B165EB-7B0E-4E7F-8D66-37CAD67406E9}"/>
                  </a:ext>
                </a:extLst>
              </p:cNvPr>
              <p:cNvCxnSpPr/>
              <p:nvPr/>
            </p:nvCxnSpPr>
            <p:spPr>
              <a:xfrm>
                <a:off x="5499966" y="3267256"/>
                <a:ext cx="1674728" cy="1674728"/>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0" name="직선 연결선 40">
                <a:extLst>
                  <a:ext uri="{FF2B5EF4-FFF2-40B4-BE49-F238E27FC236}">
                    <a16:creationId xmlns:a16="http://schemas.microsoft.com/office/drawing/2014/main" xmlns="" id="{4E85315A-A7A3-4B8D-8B76-04720D67940A}"/>
                  </a:ext>
                </a:extLst>
              </p:cNvPr>
              <p:cNvCxnSpPr/>
              <p:nvPr/>
            </p:nvCxnSpPr>
            <p:spPr>
              <a:xfrm flipH="1">
                <a:off x="5505587" y="3272877"/>
                <a:ext cx="1663486" cy="1663486"/>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pic>
          <p:nvPicPr>
            <p:cNvPr id="87" name="그림 28">
              <a:extLst>
                <a:ext uri="{FF2B5EF4-FFF2-40B4-BE49-F238E27FC236}">
                  <a16:creationId xmlns:a16="http://schemas.microsoft.com/office/drawing/2014/main" xmlns="" id="{8B9EEFF4-85BE-4095-BDD9-0F7A8CE616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18229" y="3685519"/>
              <a:ext cx="838202" cy="838202"/>
            </a:xfrm>
            <a:prstGeom prst="rect">
              <a:avLst/>
            </a:prstGeom>
          </p:spPr>
        </p:pic>
        <p:sp>
          <p:nvSpPr>
            <p:cNvPr id="88" name="Rectangle 15">
              <a:extLst>
                <a:ext uri="{FF2B5EF4-FFF2-40B4-BE49-F238E27FC236}">
                  <a16:creationId xmlns:a16="http://schemas.microsoft.com/office/drawing/2014/main" xmlns="" id="{BD45AABB-CD62-4226-B19A-35AF05BA5333}"/>
                </a:ext>
              </a:extLst>
            </p:cNvPr>
            <p:cNvSpPr/>
            <p:nvPr/>
          </p:nvSpPr>
          <p:spPr>
            <a:xfrm>
              <a:off x="5736876" y="2784968"/>
              <a:ext cx="1200908" cy="200055"/>
            </a:xfrm>
            <a:prstGeom prst="rect">
              <a:avLst/>
            </a:prstGeom>
            <a:solidFill>
              <a:schemeClr val="bg2"/>
            </a:solidFill>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50000"/>
                    </a:schemeClr>
                  </a:solidFill>
                  <a:latin typeface="SamsungOne 400" panose="020B0503030303020204" pitchFamily="34" charset="0"/>
                  <a:ea typeface="SamsungOne 400" panose="020B0503030303020204" pitchFamily="34" charset="0"/>
                </a:rPr>
                <a:t>AUTOMAKERS</a:t>
              </a:r>
              <a:endParaRPr lang="ko-KR" altLang="en-US" sz="1300" dirty="0">
                <a:solidFill>
                  <a:schemeClr val="bg2">
                    <a:lumMod val="50000"/>
                  </a:schemeClr>
                </a:solidFill>
                <a:latin typeface="SamsungOne 400" panose="020B0503030303020204" pitchFamily="34" charset="0"/>
              </a:endParaRPr>
            </a:p>
          </p:txBody>
        </p:sp>
        <p:pic>
          <p:nvPicPr>
            <p:cNvPr id="89" name="그림 4">
              <a:extLst>
                <a:ext uri="{FF2B5EF4-FFF2-40B4-BE49-F238E27FC236}">
                  <a16:creationId xmlns:a16="http://schemas.microsoft.com/office/drawing/2014/main" xmlns="" id="{5192E472-BC20-4C99-8822-58A59D1466E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97417" y="2563455"/>
              <a:ext cx="934472" cy="118488"/>
            </a:xfrm>
            <a:prstGeom prst="rect">
              <a:avLst/>
            </a:prstGeom>
          </p:spPr>
        </p:pic>
        <p:pic>
          <p:nvPicPr>
            <p:cNvPr id="90" name="그림 5">
              <a:extLst>
                <a:ext uri="{FF2B5EF4-FFF2-40B4-BE49-F238E27FC236}">
                  <a16:creationId xmlns:a16="http://schemas.microsoft.com/office/drawing/2014/main" xmlns="" id="{96E5E3BD-9AE6-4C0E-AAEA-4194BBBEFAE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95926" y="2484140"/>
              <a:ext cx="623321" cy="277118"/>
            </a:xfrm>
            <a:prstGeom prst="rect">
              <a:avLst/>
            </a:prstGeom>
          </p:spPr>
        </p:pic>
        <p:pic>
          <p:nvPicPr>
            <p:cNvPr id="91" name="그림 7">
              <a:extLst>
                <a:ext uri="{FF2B5EF4-FFF2-40B4-BE49-F238E27FC236}">
                  <a16:creationId xmlns:a16="http://schemas.microsoft.com/office/drawing/2014/main" xmlns="" id="{D662173B-E229-4C41-82F1-4DFD0D184E3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47352" y="4156637"/>
              <a:ext cx="1170434" cy="324613"/>
            </a:xfrm>
            <a:prstGeom prst="rect">
              <a:avLst/>
            </a:prstGeom>
          </p:spPr>
        </p:pic>
        <p:sp>
          <p:nvSpPr>
            <p:cNvPr id="92" name="Rectangle 15">
              <a:extLst>
                <a:ext uri="{FF2B5EF4-FFF2-40B4-BE49-F238E27FC236}">
                  <a16:creationId xmlns:a16="http://schemas.microsoft.com/office/drawing/2014/main" xmlns="" id="{723BB841-A508-4333-BCA6-8290E7337797}"/>
                </a:ext>
              </a:extLst>
            </p:cNvPr>
            <p:cNvSpPr/>
            <p:nvPr/>
          </p:nvSpPr>
          <p:spPr>
            <a:xfrm>
              <a:off x="4241259" y="3992797"/>
              <a:ext cx="982622" cy="200055"/>
            </a:xfrm>
            <a:prstGeom prst="rect">
              <a:avLst/>
            </a:prstGeom>
            <a:solidFill>
              <a:schemeClr val="bg2"/>
            </a:solidFill>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50000"/>
                    </a:schemeClr>
                  </a:solidFill>
                  <a:latin typeface="SamsungOne 400" panose="020B0503030303020204" pitchFamily="34" charset="0"/>
                  <a:ea typeface="SamsungOne 400" panose="020B0503030303020204" pitchFamily="34" charset="0"/>
                </a:rPr>
                <a:t>LiDAR TECH</a:t>
              </a:r>
              <a:endParaRPr lang="ko-KR" altLang="en-US" sz="1300" dirty="0">
                <a:solidFill>
                  <a:schemeClr val="bg2">
                    <a:lumMod val="50000"/>
                  </a:schemeClr>
                </a:solidFill>
                <a:latin typeface="SamsungOne 400" panose="020B0503030303020204" pitchFamily="34" charset="0"/>
              </a:endParaRPr>
            </a:p>
          </p:txBody>
        </p:sp>
        <p:sp>
          <p:nvSpPr>
            <p:cNvPr id="93" name="Rectangle 15">
              <a:extLst>
                <a:ext uri="{FF2B5EF4-FFF2-40B4-BE49-F238E27FC236}">
                  <a16:creationId xmlns:a16="http://schemas.microsoft.com/office/drawing/2014/main" xmlns="" id="{41F2E0DD-ECBC-43CD-80BF-A8D84FFE5622}"/>
                </a:ext>
              </a:extLst>
            </p:cNvPr>
            <p:cNvSpPr/>
            <p:nvPr/>
          </p:nvSpPr>
          <p:spPr>
            <a:xfrm>
              <a:off x="4413487" y="3184094"/>
              <a:ext cx="1200908" cy="200055"/>
            </a:xfrm>
            <a:prstGeom prst="rect">
              <a:avLst/>
            </a:prstGeom>
            <a:solidFill>
              <a:schemeClr val="bg2"/>
            </a:solidFill>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50000"/>
                    </a:schemeClr>
                  </a:solidFill>
                  <a:latin typeface="SamsungOne 400" panose="020B0503030303020204" pitchFamily="34" charset="0"/>
                  <a:ea typeface="SamsungOne 400" panose="020B0503030303020204" pitchFamily="34" charset="0"/>
                </a:rPr>
                <a:t>CHIP MAKERS</a:t>
              </a:r>
              <a:endParaRPr lang="ko-KR" altLang="en-US" sz="1300" dirty="0">
                <a:solidFill>
                  <a:schemeClr val="bg2">
                    <a:lumMod val="50000"/>
                  </a:schemeClr>
                </a:solidFill>
                <a:latin typeface="SamsungOne 400" panose="020B0503030303020204" pitchFamily="34" charset="0"/>
              </a:endParaRPr>
            </a:p>
          </p:txBody>
        </p:sp>
        <p:pic>
          <p:nvPicPr>
            <p:cNvPr id="94" name="그림 10">
              <a:extLst>
                <a:ext uri="{FF2B5EF4-FFF2-40B4-BE49-F238E27FC236}">
                  <a16:creationId xmlns:a16="http://schemas.microsoft.com/office/drawing/2014/main" xmlns="" id="{C87960FF-3F15-49A1-BF35-24FE6E2AC12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02255" y="2784101"/>
              <a:ext cx="484984" cy="362126"/>
            </a:xfrm>
            <a:prstGeom prst="rect">
              <a:avLst/>
            </a:prstGeom>
          </p:spPr>
        </p:pic>
        <p:pic>
          <p:nvPicPr>
            <p:cNvPr id="95" name="그림 11">
              <a:extLst>
                <a:ext uri="{FF2B5EF4-FFF2-40B4-BE49-F238E27FC236}">
                  <a16:creationId xmlns:a16="http://schemas.microsoft.com/office/drawing/2014/main" xmlns="" id="{AE3AF0C2-D787-44B5-BBD2-BDA798EC91A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83386" y="2793276"/>
              <a:ext cx="484984" cy="343776"/>
            </a:xfrm>
            <a:prstGeom prst="rect">
              <a:avLst/>
            </a:prstGeom>
          </p:spPr>
        </p:pic>
        <p:sp>
          <p:nvSpPr>
            <p:cNvPr id="96" name="Rectangle 15">
              <a:extLst>
                <a:ext uri="{FF2B5EF4-FFF2-40B4-BE49-F238E27FC236}">
                  <a16:creationId xmlns:a16="http://schemas.microsoft.com/office/drawing/2014/main" xmlns="" id="{37E3BAE2-BCD1-442F-A7B1-BE01990CEB6B}"/>
                </a:ext>
              </a:extLst>
            </p:cNvPr>
            <p:cNvSpPr/>
            <p:nvPr/>
          </p:nvSpPr>
          <p:spPr>
            <a:xfrm>
              <a:off x="4053030" y="4838265"/>
              <a:ext cx="1596154" cy="200055"/>
            </a:xfrm>
            <a:prstGeom prst="rect">
              <a:avLst/>
            </a:prstGeom>
            <a:solidFill>
              <a:schemeClr val="bg2"/>
            </a:solidFill>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50000"/>
                    </a:schemeClr>
                  </a:solidFill>
                  <a:latin typeface="SamsungOne 400" panose="020B0503030303020204" pitchFamily="34" charset="0"/>
                  <a:ea typeface="SamsungOne 400" panose="020B0503030303020204" pitchFamily="34" charset="0"/>
                </a:rPr>
                <a:t>OPERATING SYSTEM</a:t>
              </a:r>
              <a:endParaRPr lang="ko-KR" altLang="en-US" sz="1300" dirty="0">
                <a:solidFill>
                  <a:schemeClr val="bg2">
                    <a:lumMod val="50000"/>
                  </a:schemeClr>
                </a:solidFill>
                <a:latin typeface="SamsungOne 400" panose="020B0503030303020204" pitchFamily="34" charset="0"/>
              </a:endParaRPr>
            </a:p>
          </p:txBody>
        </p:sp>
        <p:pic>
          <p:nvPicPr>
            <p:cNvPr id="97" name="그림 27">
              <a:extLst>
                <a:ext uri="{FF2B5EF4-FFF2-40B4-BE49-F238E27FC236}">
                  <a16:creationId xmlns:a16="http://schemas.microsoft.com/office/drawing/2014/main" xmlns="" id="{92E7B27B-EB70-4E62-A620-03F8916A991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87817" y="5062834"/>
              <a:ext cx="1526581" cy="212161"/>
            </a:xfrm>
            <a:prstGeom prst="rect">
              <a:avLst/>
            </a:prstGeom>
          </p:spPr>
        </p:pic>
        <p:sp>
          <p:nvSpPr>
            <p:cNvPr id="98" name="Rectangle 15">
              <a:extLst>
                <a:ext uri="{FF2B5EF4-FFF2-40B4-BE49-F238E27FC236}">
                  <a16:creationId xmlns:a16="http://schemas.microsoft.com/office/drawing/2014/main" xmlns="" id="{B5CDF295-E23B-4EF2-8A73-9123483C1251}"/>
                </a:ext>
              </a:extLst>
            </p:cNvPr>
            <p:cNvSpPr/>
            <p:nvPr/>
          </p:nvSpPr>
          <p:spPr>
            <a:xfrm>
              <a:off x="5703171" y="5255989"/>
              <a:ext cx="1268318" cy="200055"/>
            </a:xfrm>
            <a:prstGeom prst="rect">
              <a:avLst/>
            </a:prstGeom>
            <a:solidFill>
              <a:schemeClr val="bg2"/>
            </a:solidFill>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50000"/>
                    </a:schemeClr>
                  </a:solidFill>
                  <a:latin typeface="SamsungOne 400" panose="020B0503030303020204" pitchFamily="34" charset="0"/>
                  <a:ea typeface="SamsungOne 400" panose="020B0503030303020204" pitchFamily="34" charset="0"/>
                </a:rPr>
                <a:t>CLOUD SERVICES</a:t>
              </a:r>
              <a:endParaRPr lang="ko-KR" altLang="en-US" sz="1300" dirty="0">
                <a:solidFill>
                  <a:schemeClr val="bg2">
                    <a:lumMod val="50000"/>
                  </a:schemeClr>
                </a:solidFill>
                <a:latin typeface="SamsungOne 400" panose="020B0503030303020204" pitchFamily="34" charset="0"/>
              </a:endParaRPr>
            </a:p>
          </p:txBody>
        </p:sp>
        <p:pic>
          <p:nvPicPr>
            <p:cNvPr id="99" name="그림 43">
              <a:extLst>
                <a:ext uri="{FF2B5EF4-FFF2-40B4-BE49-F238E27FC236}">
                  <a16:creationId xmlns:a16="http://schemas.microsoft.com/office/drawing/2014/main" xmlns="" id="{4C4F6CE1-7378-466B-9560-240ED5EF38E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73585" y="5490029"/>
              <a:ext cx="927488" cy="197906"/>
            </a:xfrm>
            <a:prstGeom prst="rect">
              <a:avLst/>
            </a:prstGeom>
          </p:spPr>
        </p:pic>
        <p:sp>
          <p:nvSpPr>
            <p:cNvPr id="100" name="Rectangle 15">
              <a:extLst>
                <a:ext uri="{FF2B5EF4-FFF2-40B4-BE49-F238E27FC236}">
                  <a16:creationId xmlns:a16="http://schemas.microsoft.com/office/drawing/2014/main" xmlns="" id="{66DCEC3A-CA05-4AD7-9323-9D5DB6B9A225}"/>
                </a:ext>
              </a:extLst>
            </p:cNvPr>
            <p:cNvSpPr/>
            <p:nvPr/>
          </p:nvSpPr>
          <p:spPr>
            <a:xfrm>
              <a:off x="7040362" y="4838265"/>
              <a:ext cx="1496722" cy="200055"/>
            </a:xfrm>
            <a:prstGeom prst="rect">
              <a:avLst/>
            </a:prstGeom>
            <a:solidFill>
              <a:schemeClr val="bg2"/>
            </a:solidFill>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50000"/>
                    </a:schemeClr>
                  </a:solidFill>
                  <a:latin typeface="SamsungOne 400" panose="020B0503030303020204" pitchFamily="34" charset="0"/>
                  <a:ea typeface="SamsungOne 400" panose="020B0503030303020204" pitchFamily="34" charset="0"/>
                </a:rPr>
                <a:t>TRAVEL SERVICES</a:t>
              </a:r>
              <a:endParaRPr lang="ko-KR" altLang="en-US" sz="1300" dirty="0">
                <a:solidFill>
                  <a:schemeClr val="bg2">
                    <a:lumMod val="50000"/>
                  </a:schemeClr>
                </a:solidFill>
                <a:latin typeface="SamsungOne 400" panose="020B0503030303020204" pitchFamily="34" charset="0"/>
              </a:endParaRPr>
            </a:p>
          </p:txBody>
        </p:sp>
        <p:pic>
          <p:nvPicPr>
            <p:cNvPr id="101" name="그림 45">
              <a:extLst>
                <a:ext uri="{FF2B5EF4-FFF2-40B4-BE49-F238E27FC236}">
                  <a16:creationId xmlns:a16="http://schemas.microsoft.com/office/drawing/2014/main" xmlns="" id="{9DBB478C-1F47-4334-920F-554D2ECEA18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484110" y="5086791"/>
              <a:ext cx="605096" cy="233134"/>
            </a:xfrm>
            <a:prstGeom prst="rect">
              <a:avLst/>
            </a:prstGeom>
          </p:spPr>
        </p:pic>
        <p:sp>
          <p:nvSpPr>
            <p:cNvPr id="102" name="Rectangle 15">
              <a:extLst>
                <a:ext uri="{FF2B5EF4-FFF2-40B4-BE49-F238E27FC236}">
                  <a16:creationId xmlns:a16="http://schemas.microsoft.com/office/drawing/2014/main" xmlns="" id="{BD469313-58D7-4FB2-8288-2FA7F8E70F60}"/>
                </a:ext>
              </a:extLst>
            </p:cNvPr>
            <p:cNvSpPr/>
            <p:nvPr/>
          </p:nvSpPr>
          <p:spPr>
            <a:xfrm>
              <a:off x="7402284" y="3992797"/>
              <a:ext cx="1523110" cy="200055"/>
            </a:xfrm>
            <a:prstGeom prst="rect">
              <a:avLst/>
            </a:prstGeom>
            <a:solidFill>
              <a:schemeClr val="bg2"/>
            </a:solidFill>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50000"/>
                    </a:schemeClr>
                  </a:solidFill>
                  <a:latin typeface="SamsungOne 400" panose="020B0503030303020204" pitchFamily="34" charset="0"/>
                  <a:ea typeface="SamsungOne 400" panose="020B0503030303020204" pitchFamily="34" charset="0"/>
                </a:rPr>
                <a:t>MAPPING SERVICES</a:t>
              </a:r>
              <a:endParaRPr lang="ko-KR" altLang="en-US" sz="1300" dirty="0">
                <a:solidFill>
                  <a:schemeClr val="bg2">
                    <a:lumMod val="50000"/>
                  </a:schemeClr>
                </a:solidFill>
                <a:latin typeface="SamsungOne 400" panose="020B0503030303020204" pitchFamily="34" charset="0"/>
              </a:endParaRPr>
            </a:p>
          </p:txBody>
        </p:sp>
        <p:pic>
          <p:nvPicPr>
            <p:cNvPr id="103" name="그림 47">
              <a:extLst>
                <a:ext uri="{FF2B5EF4-FFF2-40B4-BE49-F238E27FC236}">
                  <a16:creationId xmlns:a16="http://schemas.microsoft.com/office/drawing/2014/main" xmlns="" id="{1C51C38F-D8A6-4BD4-8612-07E305884C7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657783" y="4224310"/>
              <a:ext cx="984280" cy="210024"/>
            </a:xfrm>
            <a:prstGeom prst="rect">
              <a:avLst/>
            </a:prstGeom>
          </p:spPr>
        </p:pic>
        <p:sp>
          <p:nvSpPr>
            <p:cNvPr id="104" name="Rectangle 15">
              <a:extLst>
                <a:ext uri="{FF2B5EF4-FFF2-40B4-BE49-F238E27FC236}">
                  <a16:creationId xmlns:a16="http://schemas.microsoft.com/office/drawing/2014/main" xmlns="" id="{E321BDEC-82AB-4D34-8C65-71C9421D38ED}"/>
                </a:ext>
              </a:extLst>
            </p:cNvPr>
            <p:cNvSpPr/>
            <p:nvPr/>
          </p:nvSpPr>
          <p:spPr>
            <a:xfrm>
              <a:off x="7046344" y="3184094"/>
              <a:ext cx="1285534" cy="200055"/>
            </a:xfrm>
            <a:prstGeom prst="rect">
              <a:avLst/>
            </a:prstGeom>
            <a:solidFill>
              <a:schemeClr val="bg2"/>
            </a:solidFill>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50000"/>
                    </a:schemeClr>
                  </a:solidFill>
                  <a:latin typeface="SamsungOne 400" panose="020B0503030303020204" pitchFamily="34" charset="0"/>
                  <a:ea typeface="SamsungOne 400" panose="020B0503030303020204" pitchFamily="34" charset="0"/>
                </a:rPr>
                <a:t>TIER 1 SUPPLIERS</a:t>
              </a:r>
              <a:endParaRPr lang="ko-KR" altLang="en-US" sz="1300" dirty="0">
                <a:solidFill>
                  <a:schemeClr val="bg2">
                    <a:lumMod val="50000"/>
                  </a:schemeClr>
                </a:solidFill>
                <a:latin typeface="SamsungOne 400" panose="020B0503030303020204" pitchFamily="34" charset="0"/>
              </a:endParaRPr>
            </a:p>
          </p:txBody>
        </p:sp>
        <p:pic>
          <p:nvPicPr>
            <p:cNvPr id="105" name="그림 49">
              <a:extLst>
                <a:ext uri="{FF2B5EF4-FFF2-40B4-BE49-F238E27FC236}">
                  <a16:creationId xmlns:a16="http://schemas.microsoft.com/office/drawing/2014/main" xmlns="" id="{551CC096-E495-405E-B46C-42A8C539CB4C}"/>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253964" y="2705408"/>
              <a:ext cx="853507" cy="193683"/>
            </a:xfrm>
            <a:prstGeom prst="rect">
              <a:avLst/>
            </a:prstGeom>
          </p:spPr>
        </p:pic>
        <p:pic>
          <p:nvPicPr>
            <p:cNvPr id="106" name="그림 50">
              <a:extLst>
                <a:ext uri="{FF2B5EF4-FFF2-40B4-BE49-F238E27FC236}">
                  <a16:creationId xmlns:a16="http://schemas.microsoft.com/office/drawing/2014/main" xmlns="" id="{4F68CFCB-FD9F-4691-A058-FF29D127D4E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76232" y="2962564"/>
              <a:ext cx="1008971" cy="187412"/>
            </a:xfrm>
            <a:prstGeom prst="rect">
              <a:avLst/>
            </a:prstGeom>
          </p:spPr>
        </p:pic>
      </p:grpSp>
      <p:sp>
        <p:nvSpPr>
          <p:cNvPr id="112" name="사각형: 둥근 모서리 32">
            <a:extLst>
              <a:ext uri="{FF2B5EF4-FFF2-40B4-BE49-F238E27FC236}">
                <a16:creationId xmlns:a16="http://schemas.microsoft.com/office/drawing/2014/main" xmlns="" id="{9F9FFF6C-7C72-4E08-8072-03F5113CBF51}"/>
              </a:ext>
            </a:extLst>
          </p:cNvPr>
          <p:cNvSpPr/>
          <p:nvPr/>
        </p:nvSpPr>
        <p:spPr>
          <a:xfrm>
            <a:off x="8512389" y="6126838"/>
            <a:ext cx="965551" cy="220567"/>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indent="-398463" algn="ctr"/>
            <a:r>
              <a:rPr lang="en-US" altLang="ko-KR" sz="1000" dirty="0">
                <a:latin typeface="SamsungOne 400" panose="020B0503030303020204" pitchFamily="34" charset="0"/>
                <a:ea typeface="SamsungOne 400" panose="020B0503030303020204" pitchFamily="34" charset="0"/>
              </a:rPr>
              <a:t>CB Insights</a:t>
            </a:r>
          </a:p>
        </p:txBody>
      </p:sp>
      <p:sp>
        <p:nvSpPr>
          <p:cNvPr id="37" name="직사각형 36">
            <a:extLst>
              <a:ext uri="{FF2B5EF4-FFF2-40B4-BE49-F238E27FC236}">
                <a16:creationId xmlns:a16="http://schemas.microsoft.com/office/drawing/2014/main" xmlns="" id="{5B3F9FFE-4979-495D-B5C9-DEE97742D5A8}"/>
              </a:ext>
            </a:extLst>
          </p:cNvPr>
          <p:cNvSpPr/>
          <p:nvPr/>
        </p:nvSpPr>
        <p:spPr>
          <a:xfrm>
            <a:off x="702940" y="1700808"/>
            <a:ext cx="8632825" cy="1048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Chinese science ministry announced last year that the nation’s first wave of open AI platforms will rely heavily on Baidu for autonomous driving</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April 2017, Baidu announced a one-of-a-kind open platform called Apollo for autonomous driving solutions, roping in partners from across the globe</a:t>
            </a:r>
          </a:p>
        </p:txBody>
      </p:sp>
      <p:sp>
        <p:nvSpPr>
          <p:cNvPr id="38" name="직사각형 37">
            <a:extLst>
              <a:ext uri="{FF2B5EF4-FFF2-40B4-BE49-F238E27FC236}">
                <a16:creationId xmlns:a16="http://schemas.microsoft.com/office/drawing/2014/main" xmlns="" id="{ED997B0D-2CB3-4194-B2CE-4A787437E81E}"/>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16"/>
              </a:buBlip>
              <a:defRPr/>
            </a:pPr>
            <a:r>
              <a:rPr lang="en-US" altLang="ko-KR" sz="1400" dirty="0">
                <a:solidFill>
                  <a:schemeClr val="tx1"/>
                </a:solidFill>
                <a:latin typeface="SamsungOne 400" panose="020B0503030303020204" pitchFamily="34" charset="0"/>
                <a:ea typeface="SamsungOne 400" panose="020B0503030303020204" pitchFamily="34" charset="0"/>
              </a:rPr>
              <a:t>China Market</a:t>
            </a:r>
          </a:p>
        </p:txBody>
      </p:sp>
    </p:spTree>
    <p:custDataLst>
      <p:tags r:id="rId1"/>
    </p:custDataLst>
    <p:extLst>
      <p:ext uri="{BB962C8B-B14F-4D97-AF65-F5344CB8AC3E}">
        <p14:creationId xmlns:p14="http://schemas.microsoft.com/office/powerpoint/2010/main" val="24570114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그룹 14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42" name="직사각형 14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3.3. Autonomous Vehicle</a:t>
              </a:r>
            </a:p>
          </p:txBody>
        </p:sp>
        <p:sp>
          <p:nvSpPr>
            <p:cNvPr id="143" name="직사각형 14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322" name="Group 12">
            <a:extLst>
              <a:ext uri="{FF2B5EF4-FFF2-40B4-BE49-F238E27FC236}">
                <a16:creationId xmlns:a16="http://schemas.microsoft.com/office/drawing/2014/main" xmlns="" id="{CDB82E0B-EC27-42E5-9D45-83CA97B466F7}"/>
              </a:ext>
            </a:extLst>
          </p:cNvPr>
          <p:cNvGrpSpPr/>
          <p:nvPr/>
        </p:nvGrpSpPr>
        <p:grpSpPr>
          <a:xfrm>
            <a:off x="2143100" y="3131029"/>
            <a:ext cx="5936239" cy="3015687"/>
            <a:chOff x="2776898" y="2608505"/>
            <a:chExt cx="6749286" cy="3428726"/>
          </a:xfrm>
        </p:grpSpPr>
        <p:sp>
          <p:nvSpPr>
            <p:cNvPr id="323" name="Rectangle 23">
              <a:extLst>
                <a:ext uri="{FF2B5EF4-FFF2-40B4-BE49-F238E27FC236}">
                  <a16:creationId xmlns:a16="http://schemas.microsoft.com/office/drawing/2014/main" xmlns="" id="{5E618A41-D444-4BDD-B914-779F1CDB8927}"/>
                </a:ext>
              </a:extLst>
            </p:cNvPr>
            <p:cNvSpPr/>
            <p:nvPr/>
          </p:nvSpPr>
          <p:spPr>
            <a:xfrm>
              <a:off x="7199672" y="3573093"/>
              <a:ext cx="2326512" cy="710706"/>
            </a:xfrm>
            <a:prstGeom prst="rect">
              <a:avLst/>
            </a:prstGeom>
            <a:solidFill>
              <a:srgbClr val="FF4337">
                <a:alpha val="10000"/>
              </a:srgbClr>
            </a:solidFill>
            <a:ln w="28575" cap="rnd">
              <a:solidFill>
                <a:srgbClr val="FF4337"/>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latin typeface="SamsungOne 400" panose="020B0503030303020204" pitchFamily="34" charset="0"/>
              </a:endParaRPr>
            </a:p>
          </p:txBody>
        </p:sp>
        <p:sp>
          <p:nvSpPr>
            <p:cNvPr id="324" name="Rectangle 23">
              <a:extLst>
                <a:ext uri="{FF2B5EF4-FFF2-40B4-BE49-F238E27FC236}">
                  <a16:creationId xmlns:a16="http://schemas.microsoft.com/office/drawing/2014/main" xmlns="" id="{3496DD8C-D078-4F5B-B986-258131F564EE}"/>
                </a:ext>
              </a:extLst>
            </p:cNvPr>
            <p:cNvSpPr/>
            <p:nvPr/>
          </p:nvSpPr>
          <p:spPr>
            <a:xfrm>
              <a:off x="7438189" y="5175697"/>
              <a:ext cx="1836000" cy="826091"/>
            </a:xfrm>
            <a:prstGeom prst="rect">
              <a:avLst/>
            </a:prstGeom>
            <a:solidFill>
              <a:srgbClr val="FF4337">
                <a:alpha val="10000"/>
              </a:srgbClr>
            </a:solidFill>
            <a:ln w="28575" cap="rnd">
              <a:solidFill>
                <a:srgbClr val="FF4337"/>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latin typeface="SamsungOne 400" panose="020B0503030303020204" pitchFamily="34" charset="0"/>
              </a:endParaRPr>
            </a:p>
          </p:txBody>
        </p:sp>
        <p:sp>
          <p:nvSpPr>
            <p:cNvPr id="325" name="직사각형 86">
              <a:extLst>
                <a:ext uri="{FF2B5EF4-FFF2-40B4-BE49-F238E27FC236}">
                  <a16:creationId xmlns:a16="http://schemas.microsoft.com/office/drawing/2014/main" xmlns="" id="{8F2BE3F5-21FB-4DA9-980D-880115D0BDE8}"/>
                </a:ext>
              </a:extLst>
            </p:cNvPr>
            <p:cNvSpPr/>
            <p:nvPr/>
          </p:nvSpPr>
          <p:spPr>
            <a:xfrm>
              <a:off x="7465197" y="3678451"/>
              <a:ext cx="1800000" cy="540000"/>
            </a:xfrm>
            <a:prstGeom prst="rect">
              <a:avLst/>
            </a:prstGeom>
            <a:solidFill>
              <a:schemeClr val="bg1"/>
            </a:solidFill>
            <a:ln>
              <a:solidFill>
                <a:srgbClr val="33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600" b="1" dirty="0">
                <a:solidFill>
                  <a:schemeClr val="tx1">
                    <a:lumMod val="75000"/>
                    <a:lumOff val="25000"/>
                  </a:schemeClr>
                </a:solidFill>
                <a:latin typeface="SamsungOne 400" panose="020B0503030303020204" pitchFamily="34" charset="0"/>
                <a:ea typeface="SamsungOne 400" panose="020B0503030303020204" pitchFamily="34" charset="0"/>
              </a:endParaRPr>
            </a:p>
          </p:txBody>
        </p:sp>
        <p:pic>
          <p:nvPicPr>
            <p:cNvPr id="326" name="그림 79">
              <a:extLst>
                <a:ext uri="{FF2B5EF4-FFF2-40B4-BE49-F238E27FC236}">
                  <a16:creationId xmlns:a16="http://schemas.microsoft.com/office/drawing/2014/main" xmlns="" id="{953D8E3B-EE11-47D7-9A94-EB5C14440CD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159" t="12895" r="11793" b="11517"/>
            <a:stretch/>
          </p:blipFill>
          <p:spPr>
            <a:xfrm>
              <a:off x="7787264" y="3813080"/>
              <a:ext cx="344703" cy="252705"/>
            </a:xfrm>
            <a:prstGeom prst="rect">
              <a:avLst/>
            </a:prstGeom>
          </p:spPr>
        </p:pic>
        <p:pic>
          <p:nvPicPr>
            <p:cNvPr id="327" name="그림 82">
              <a:extLst>
                <a:ext uri="{FF2B5EF4-FFF2-40B4-BE49-F238E27FC236}">
                  <a16:creationId xmlns:a16="http://schemas.microsoft.com/office/drawing/2014/main" xmlns="" id="{EAF5671A-F4B4-42F3-AC5C-B5EA1D325BF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26328" y="3843315"/>
              <a:ext cx="827184" cy="173710"/>
            </a:xfrm>
            <a:prstGeom prst="rect">
              <a:avLst/>
            </a:prstGeom>
          </p:spPr>
        </p:pic>
        <p:pic>
          <p:nvPicPr>
            <p:cNvPr id="328" name="그림 83">
              <a:extLst>
                <a:ext uri="{FF2B5EF4-FFF2-40B4-BE49-F238E27FC236}">
                  <a16:creationId xmlns:a16="http://schemas.microsoft.com/office/drawing/2014/main" xmlns="" id="{0FEBB710-EAB0-4F39-B057-491D89CC518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77918" y="4065785"/>
              <a:ext cx="869157" cy="110915"/>
            </a:xfrm>
            <a:prstGeom prst="rect">
              <a:avLst/>
            </a:prstGeom>
          </p:spPr>
        </p:pic>
        <p:pic>
          <p:nvPicPr>
            <p:cNvPr id="329" name="그림 84">
              <a:extLst>
                <a:ext uri="{FF2B5EF4-FFF2-40B4-BE49-F238E27FC236}">
                  <a16:creationId xmlns:a16="http://schemas.microsoft.com/office/drawing/2014/main" xmlns="" id="{DD170F89-2EA9-41DB-986F-15B17C18279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64706" y="3955172"/>
              <a:ext cx="623619" cy="262577"/>
            </a:xfrm>
            <a:prstGeom prst="rect">
              <a:avLst/>
            </a:prstGeom>
          </p:spPr>
        </p:pic>
        <p:sp>
          <p:nvSpPr>
            <p:cNvPr id="330" name="Rectangle 15">
              <a:extLst>
                <a:ext uri="{FF2B5EF4-FFF2-40B4-BE49-F238E27FC236}">
                  <a16:creationId xmlns:a16="http://schemas.microsoft.com/office/drawing/2014/main" xmlns="" id="{2895BC74-08F8-466B-8145-614B3886A50F}"/>
                </a:ext>
              </a:extLst>
            </p:cNvPr>
            <p:cNvSpPr/>
            <p:nvPr/>
          </p:nvSpPr>
          <p:spPr>
            <a:xfrm>
              <a:off x="7288934" y="3617537"/>
              <a:ext cx="2152526" cy="174965"/>
            </a:xfrm>
            <a:prstGeom prst="rect">
              <a:avLst/>
            </a:prstGeom>
            <a:solidFill>
              <a:schemeClr val="bg2"/>
            </a:solidFill>
            <a:ln w="12700">
              <a:solidFill>
                <a:srgbClr val="3366CC"/>
              </a:solidFill>
            </a:ln>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000" b="1" dirty="0">
                  <a:solidFill>
                    <a:schemeClr val="tx1">
                      <a:lumMod val="75000"/>
                      <a:lumOff val="25000"/>
                    </a:schemeClr>
                  </a:solidFill>
                  <a:latin typeface="SamsungOne 400" panose="020B0503030303020204" pitchFamily="34" charset="0"/>
                  <a:ea typeface="SamsungOne 400" panose="020B0503030303020204" pitchFamily="34" charset="0"/>
                </a:rPr>
                <a:t>CAMERAS &amp; COMPUTER VISION</a:t>
              </a:r>
              <a:endParaRPr lang="ko-KR" altLang="en-US" sz="1000" b="1" dirty="0">
                <a:solidFill>
                  <a:schemeClr val="tx1">
                    <a:lumMod val="75000"/>
                    <a:lumOff val="25000"/>
                  </a:schemeClr>
                </a:solidFill>
                <a:latin typeface="SamsungOne 400" panose="020B0503030303020204" pitchFamily="34" charset="0"/>
              </a:endParaRPr>
            </a:p>
          </p:txBody>
        </p:sp>
        <p:sp>
          <p:nvSpPr>
            <p:cNvPr id="331" name="직사각형 64">
              <a:extLst>
                <a:ext uri="{FF2B5EF4-FFF2-40B4-BE49-F238E27FC236}">
                  <a16:creationId xmlns:a16="http://schemas.microsoft.com/office/drawing/2014/main" xmlns="" id="{E6FC9693-498F-456A-B2EB-72189665834C}"/>
                </a:ext>
              </a:extLst>
            </p:cNvPr>
            <p:cNvSpPr/>
            <p:nvPr/>
          </p:nvSpPr>
          <p:spPr>
            <a:xfrm>
              <a:off x="7490063" y="5295060"/>
              <a:ext cx="1728000" cy="648000"/>
            </a:xfrm>
            <a:prstGeom prst="rect">
              <a:avLst/>
            </a:prstGeom>
            <a:solidFill>
              <a:schemeClr val="bg1"/>
            </a:solidFill>
            <a:ln>
              <a:solidFill>
                <a:srgbClr val="33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600" b="1" dirty="0">
                <a:solidFill>
                  <a:schemeClr val="tx1">
                    <a:lumMod val="75000"/>
                    <a:lumOff val="25000"/>
                  </a:schemeClr>
                </a:solidFill>
                <a:latin typeface="SamsungOne 400" panose="020B0503030303020204" pitchFamily="34" charset="0"/>
                <a:ea typeface="SamsungOne 400" panose="020B0503030303020204" pitchFamily="34" charset="0"/>
              </a:endParaRPr>
            </a:p>
          </p:txBody>
        </p:sp>
        <p:pic>
          <p:nvPicPr>
            <p:cNvPr id="332" name="그림 66">
              <a:extLst>
                <a:ext uri="{FF2B5EF4-FFF2-40B4-BE49-F238E27FC236}">
                  <a16:creationId xmlns:a16="http://schemas.microsoft.com/office/drawing/2014/main" xmlns="" id="{2209ACE2-DCCB-4E75-9879-A076216221E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52102" y="5407287"/>
              <a:ext cx="527479" cy="226866"/>
            </a:xfrm>
            <a:prstGeom prst="rect">
              <a:avLst/>
            </a:prstGeom>
          </p:spPr>
        </p:pic>
        <p:pic>
          <p:nvPicPr>
            <p:cNvPr id="333" name="그림 67">
              <a:extLst>
                <a:ext uri="{FF2B5EF4-FFF2-40B4-BE49-F238E27FC236}">
                  <a16:creationId xmlns:a16="http://schemas.microsoft.com/office/drawing/2014/main" xmlns="" id="{50F7B5F0-743D-4B99-AE53-D4B239051D1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078557" y="5557296"/>
              <a:ext cx="446318" cy="145513"/>
            </a:xfrm>
            <a:prstGeom prst="rect">
              <a:avLst/>
            </a:prstGeom>
          </p:spPr>
        </p:pic>
        <p:pic>
          <p:nvPicPr>
            <p:cNvPr id="334" name="그림 68">
              <a:extLst>
                <a:ext uri="{FF2B5EF4-FFF2-40B4-BE49-F238E27FC236}">
                  <a16:creationId xmlns:a16="http://schemas.microsoft.com/office/drawing/2014/main" xmlns="" id="{D8C3103F-A3F2-4F08-BF87-628FF04C8821}"/>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15772" t="39657" r="15370" b="38268"/>
            <a:stretch/>
          </p:blipFill>
          <p:spPr>
            <a:xfrm>
              <a:off x="8486775" y="5410334"/>
              <a:ext cx="669132" cy="160888"/>
            </a:xfrm>
            <a:prstGeom prst="rect">
              <a:avLst/>
            </a:prstGeom>
          </p:spPr>
        </p:pic>
        <p:pic>
          <p:nvPicPr>
            <p:cNvPr id="335" name="그림 69">
              <a:extLst>
                <a:ext uri="{FF2B5EF4-FFF2-40B4-BE49-F238E27FC236}">
                  <a16:creationId xmlns:a16="http://schemas.microsoft.com/office/drawing/2014/main" xmlns="" id="{14A73D9A-BAA1-46E4-BD37-751B914BD76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46663" y="5605231"/>
              <a:ext cx="796590" cy="432000"/>
            </a:xfrm>
            <a:prstGeom prst="rect">
              <a:avLst/>
            </a:prstGeom>
          </p:spPr>
        </p:pic>
        <p:pic>
          <p:nvPicPr>
            <p:cNvPr id="336" name="그림 70">
              <a:extLst>
                <a:ext uri="{FF2B5EF4-FFF2-40B4-BE49-F238E27FC236}">
                  <a16:creationId xmlns:a16="http://schemas.microsoft.com/office/drawing/2014/main" xmlns="" id="{EC34E477-4FD5-4517-8CCC-CB0B2AA17B8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539402" y="5693174"/>
              <a:ext cx="794342" cy="221133"/>
            </a:xfrm>
            <a:prstGeom prst="rect">
              <a:avLst/>
            </a:prstGeom>
          </p:spPr>
        </p:pic>
        <p:sp>
          <p:nvSpPr>
            <p:cNvPr id="337" name="Rectangle 15">
              <a:extLst>
                <a:ext uri="{FF2B5EF4-FFF2-40B4-BE49-F238E27FC236}">
                  <a16:creationId xmlns:a16="http://schemas.microsoft.com/office/drawing/2014/main" xmlns="" id="{64A898DF-D07E-4245-85D1-4D33D29277FB}"/>
                </a:ext>
              </a:extLst>
            </p:cNvPr>
            <p:cNvSpPr/>
            <p:nvPr/>
          </p:nvSpPr>
          <p:spPr>
            <a:xfrm>
              <a:off x="7601283" y="5213795"/>
              <a:ext cx="1505562" cy="174965"/>
            </a:xfrm>
            <a:prstGeom prst="rect">
              <a:avLst/>
            </a:prstGeom>
            <a:solidFill>
              <a:schemeClr val="bg2"/>
            </a:solidFill>
            <a:ln w="12700">
              <a:solidFill>
                <a:srgbClr val="3366CC"/>
              </a:solidFill>
            </a:ln>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000" b="1" dirty="0">
                  <a:solidFill>
                    <a:schemeClr val="tx1">
                      <a:lumMod val="75000"/>
                      <a:lumOff val="25000"/>
                    </a:schemeClr>
                  </a:solidFill>
                  <a:latin typeface="SamsungOne 400" panose="020B0503030303020204" pitchFamily="34" charset="0"/>
                  <a:ea typeface="SamsungOne 400" panose="020B0503030303020204" pitchFamily="34" charset="0"/>
                </a:rPr>
                <a:t>DATA &amp; SIMULATION</a:t>
              </a:r>
              <a:endParaRPr lang="ko-KR" altLang="en-US" sz="1000" b="1" dirty="0">
                <a:solidFill>
                  <a:schemeClr val="tx1">
                    <a:lumMod val="75000"/>
                    <a:lumOff val="25000"/>
                  </a:schemeClr>
                </a:solidFill>
                <a:latin typeface="SamsungOne 400" panose="020B0503030303020204" pitchFamily="34" charset="0"/>
              </a:endParaRPr>
            </a:p>
          </p:txBody>
        </p:sp>
        <p:grpSp>
          <p:nvGrpSpPr>
            <p:cNvPr id="338" name="그룹 123">
              <a:extLst>
                <a:ext uri="{FF2B5EF4-FFF2-40B4-BE49-F238E27FC236}">
                  <a16:creationId xmlns:a16="http://schemas.microsoft.com/office/drawing/2014/main" xmlns="" id="{D473FA40-1328-469B-9BDC-265F5F942976}"/>
                </a:ext>
              </a:extLst>
            </p:cNvPr>
            <p:cNvGrpSpPr/>
            <p:nvPr/>
          </p:nvGrpSpPr>
          <p:grpSpPr>
            <a:xfrm>
              <a:off x="4594594" y="3051829"/>
              <a:ext cx="377559" cy="1782066"/>
              <a:chOff x="4533634" y="3051829"/>
              <a:chExt cx="377559" cy="1782066"/>
            </a:xfrm>
          </p:grpSpPr>
          <p:sp>
            <p:nvSpPr>
              <p:cNvPr id="408" name="모서리가 둥근 직사각형 120">
                <a:extLst>
                  <a:ext uri="{FF2B5EF4-FFF2-40B4-BE49-F238E27FC236}">
                    <a16:creationId xmlns:a16="http://schemas.microsoft.com/office/drawing/2014/main" xmlns="" id="{8D4C4E20-8351-4F06-A503-727E100B9D2C}"/>
                  </a:ext>
                </a:extLst>
              </p:cNvPr>
              <p:cNvSpPr/>
              <p:nvPr/>
            </p:nvSpPr>
            <p:spPr>
              <a:xfrm>
                <a:off x="4533634" y="3124043"/>
                <a:ext cx="289467" cy="1637638"/>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600" b="1"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409" name="직사각형 122">
                <a:extLst>
                  <a:ext uri="{FF2B5EF4-FFF2-40B4-BE49-F238E27FC236}">
                    <a16:creationId xmlns:a16="http://schemas.microsoft.com/office/drawing/2014/main" xmlns="" id="{E6BA8203-11C8-4B61-BCDF-E44AE2B15BF1}"/>
                  </a:ext>
                </a:extLst>
              </p:cNvPr>
              <p:cNvSpPr/>
              <p:nvPr/>
            </p:nvSpPr>
            <p:spPr>
              <a:xfrm>
                <a:off x="4674141" y="3051829"/>
                <a:ext cx="237052" cy="1782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600" b="1"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pic>
          <p:nvPicPr>
            <p:cNvPr id="339" name="그림 5">
              <a:extLst>
                <a:ext uri="{FF2B5EF4-FFF2-40B4-BE49-F238E27FC236}">
                  <a16:creationId xmlns:a16="http://schemas.microsoft.com/office/drawing/2014/main" xmlns="" id="{0EA28CA2-FC3A-48C6-AE70-48A66E44ADE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671059" y="3320314"/>
              <a:ext cx="2711209" cy="1608103"/>
            </a:xfrm>
            <a:prstGeom prst="rect">
              <a:avLst/>
            </a:prstGeom>
          </p:spPr>
        </p:pic>
        <p:sp>
          <p:nvSpPr>
            <p:cNvPr id="340" name="모서리가 둥근 직사각형 32">
              <a:extLst>
                <a:ext uri="{FF2B5EF4-FFF2-40B4-BE49-F238E27FC236}">
                  <a16:creationId xmlns:a16="http://schemas.microsoft.com/office/drawing/2014/main" xmlns="" id="{DD9FDFD8-FE9B-452F-BEF9-BFDD6B646355}"/>
                </a:ext>
              </a:extLst>
            </p:cNvPr>
            <p:cNvSpPr/>
            <p:nvPr/>
          </p:nvSpPr>
          <p:spPr>
            <a:xfrm>
              <a:off x="2830790" y="2608505"/>
              <a:ext cx="1713242" cy="214478"/>
            </a:xfrm>
            <a:prstGeom prst="roundRect">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a:solidFill>
                    <a:schemeClr val="bg1"/>
                  </a:solidFill>
                  <a:latin typeface="SamsungOne 400" panose="020B0503030303020204" pitchFamily="34" charset="0"/>
                  <a:ea typeface="SamsungOne 400" panose="020B0503030303020204" pitchFamily="34" charset="0"/>
                </a:rPr>
                <a:t>FULL SYSTEMS</a:t>
              </a:r>
              <a:endParaRPr lang="ko-KR" altLang="en-US" sz="1050" b="1" dirty="0">
                <a:solidFill>
                  <a:schemeClr val="bg1"/>
                </a:solidFill>
                <a:latin typeface="SamsungOne 400" panose="020B0503030303020204" pitchFamily="34" charset="0"/>
              </a:endParaRPr>
            </a:p>
          </p:txBody>
        </p:sp>
        <p:sp>
          <p:nvSpPr>
            <p:cNvPr id="341" name="모서리가 둥근 직사각형 35">
              <a:extLst>
                <a:ext uri="{FF2B5EF4-FFF2-40B4-BE49-F238E27FC236}">
                  <a16:creationId xmlns:a16="http://schemas.microsoft.com/office/drawing/2014/main" xmlns="" id="{6C66D91D-BD82-4E34-9881-A9870FB1E2CD}"/>
                </a:ext>
              </a:extLst>
            </p:cNvPr>
            <p:cNvSpPr/>
            <p:nvPr/>
          </p:nvSpPr>
          <p:spPr>
            <a:xfrm>
              <a:off x="5535889" y="2608505"/>
              <a:ext cx="3708000" cy="216000"/>
            </a:xfrm>
            <a:prstGeom prst="roundRect">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a:solidFill>
                    <a:schemeClr val="bg1"/>
                  </a:solidFill>
                  <a:latin typeface="SamsungOne 400" panose="020B0503030303020204" pitchFamily="34" charset="0"/>
                  <a:ea typeface="SamsungOne 400" panose="020B0503030303020204" pitchFamily="34" charset="0"/>
                </a:rPr>
                <a:t>PERCEPTION</a:t>
              </a:r>
              <a:endParaRPr lang="ko-KR" altLang="en-US" sz="1100" b="1" dirty="0">
                <a:solidFill>
                  <a:schemeClr val="bg1"/>
                </a:solidFill>
                <a:latin typeface="SamsungOne 400" panose="020B0503030303020204" pitchFamily="34" charset="0"/>
              </a:endParaRPr>
            </a:p>
          </p:txBody>
        </p:sp>
        <p:sp>
          <p:nvSpPr>
            <p:cNvPr id="342" name="모서리가 둥근 직사각형 36">
              <a:extLst>
                <a:ext uri="{FF2B5EF4-FFF2-40B4-BE49-F238E27FC236}">
                  <a16:creationId xmlns:a16="http://schemas.microsoft.com/office/drawing/2014/main" xmlns="" id="{0CB99D6A-8F77-45A9-A1AA-E142881BCA16}"/>
                </a:ext>
              </a:extLst>
            </p:cNvPr>
            <p:cNvSpPr/>
            <p:nvPr/>
          </p:nvSpPr>
          <p:spPr>
            <a:xfrm>
              <a:off x="2830789" y="4962605"/>
              <a:ext cx="2088000" cy="216000"/>
            </a:xfrm>
            <a:prstGeom prst="roundRect">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a:solidFill>
                    <a:schemeClr val="bg1"/>
                  </a:solidFill>
                  <a:latin typeface="SamsungOne 400" panose="020B0503030303020204" pitchFamily="34" charset="0"/>
                  <a:ea typeface="SamsungOne 400" panose="020B0503030303020204" pitchFamily="34" charset="0"/>
                </a:rPr>
                <a:t>LOCALIZATON</a:t>
              </a:r>
              <a:endParaRPr lang="ko-KR" altLang="en-US" sz="1100" b="1" dirty="0">
                <a:solidFill>
                  <a:schemeClr val="bg1"/>
                </a:solidFill>
                <a:latin typeface="SamsungOne 400" panose="020B0503030303020204" pitchFamily="34" charset="0"/>
              </a:endParaRPr>
            </a:p>
          </p:txBody>
        </p:sp>
        <p:sp>
          <p:nvSpPr>
            <p:cNvPr id="343" name="Rectangle 23">
              <a:extLst>
                <a:ext uri="{FF2B5EF4-FFF2-40B4-BE49-F238E27FC236}">
                  <a16:creationId xmlns:a16="http://schemas.microsoft.com/office/drawing/2014/main" xmlns="" id="{DBBB92AC-7466-4ED0-AE1E-8695E1AB2DFD}"/>
                </a:ext>
              </a:extLst>
            </p:cNvPr>
            <p:cNvSpPr/>
            <p:nvPr/>
          </p:nvSpPr>
          <p:spPr>
            <a:xfrm>
              <a:off x="2776898" y="2853083"/>
              <a:ext cx="1766350" cy="1368000"/>
            </a:xfrm>
            <a:prstGeom prst="rect">
              <a:avLst/>
            </a:prstGeom>
            <a:solidFill>
              <a:srgbClr val="FF4337">
                <a:alpha val="10000"/>
              </a:srgbClr>
            </a:solidFill>
            <a:ln w="28575" cap="rnd">
              <a:solidFill>
                <a:srgbClr val="FF4337"/>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latin typeface="SamsungOne 400" panose="020B0503030303020204" pitchFamily="34" charset="0"/>
              </a:endParaRPr>
            </a:p>
          </p:txBody>
        </p:sp>
        <p:cxnSp>
          <p:nvCxnSpPr>
            <p:cNvPr id="344" name="직선 연결선 125">
              <a:extLst>
                <a:ext uri="{FF2B5EF4-FFF2-40B4-BE49-F238E27FC236}">
                  <a16:creationId xmlns:a16="http://schemas.microsoft.com/office/drawing/2014/main" xmlns="" id="{1469A398-A4F4-4D5E-BEAC-B2BEEA2CAE21}"/>
                </a:ext>
              </a:extLst>
            </p:cNvPr>
            <p:cNvCxnSpPr>
              <a:endCxn id="381" idx="3"/>
            </p:cNvCxnSpPr>
            <p:nvPr/>
          </p:nvCxnSpPr>
          <p:spPr>
            <a:xfrm flipH="1">
              <a:off x="4902074" y="4349787"/>
              <a:ext cx="209676" cy="127448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5" name="직선 연결선 128">
              <a:extLst>
                <a:ext uri="{FF2B5EF4-FFF2-40B4-BE49-F238E27FC236}">
                  <a16:creationId xmlns:a16="http://schemas.microsoft.com/office/drawing/2014/main" xmlns="" id="{9B25FD81-1C3F-45FA-A80E-BB1F794828A1}"/>
                </a:ext>
              </a:extLst>
            </p:cNvPr>
            <p:cNvCxnSpPr>
              <a:endCxn id="356" idx="1"/>
            </p:cNvCxnSpPr>
            <p:nvPr/>
          </p:nvCxnSpPr>
          <p:spPr>
            <a:xfrm>
              <a:off x="5158740" y="4349787"/>
              <a:ext cx="519812" cy="1269325"/>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6" name="직선 연결선 130">
              <a:extLst>
                <a:ext uri="{FF2B5EF4-FFF2-40B4-BE49-F238E27FC236}">
                  <a16:creationId xmlns:a16="http://schemas.microsoft.com/office/drawing/2014/main" xmlns="" id="{DF7D4E21-BFA5-47B2-9CC8-D73CD855B75B}"/>
                </a:ext>
              </a:extLst>
            </p:cNvPr>
            <p:cNvCxnSpPr/>
            <p:nvPr/>
          </p:nvCxnSpPr>
          <p:spPr>
            <a:xfrm>
              <a:off x="5248275" y="4397483"/>
              <a:ext cx="2241788" cy="908392"/>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7" name="직선 연결선 132">
              <a:extLst>
                <a:ext uri="{FF2B5EF4-FFF2-40B4-BE49-F238E27FC236}">
                  <a16:creationId xmlns:a16="http://schemas.microsoft.com/office/drawing/2014/main" xmlns="" id="{44C60EFC-48C7-443C-A2C2-8CA91A793813}"/>
                </a:ext>
              </a:extLst>
            </p:cNvPr>
            <p:cNvCxnSpPr>
              <a:endCxn id="363" idx="1"/>
            </p:cNvCxnSpPr>
            <p:nvPr/>
          </p:nvCxnSpPr>
          <p:spPr>
            <a:xfrm>
              <a:off x="7059125" y="4493787"/>
              <a:ext cx="516900" cy="26369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8" name="직선 연결선 134">
              <a:extLst>
                <a:ext uri="{FF2B5EF4-FFF2-40B4-BE49-F238E27FC236}">
                  <a16:creationId xmlns:a16="http://schemas.microsoft.com/office/drawing/2014/main" xmlns="" id="{87B4D3E8-8BC9-426D-A74D-21F1149D8929}"/>
                </a:ext>
              </a:extLst>
            </p:cNvPr>
            <p:cNvCxnSpPr/>
            <p:nvPr/>
          </p:nvCxnSpPr>
          <p:spPr>
            <a:xfrm>
              <a:off x="5678552" y="3678451"/>
              <a:ext cx="1882908" cy="27000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9" name="직선 연결선 136">
              <a:extLst>
                <a:ext uri="{FF2B5EF4-FFF2-40B4-BE49-F238E27FC236}">
                  <a16:creationId xmlns:a16="http://schemas.microsoft.com/office/drawing/2014/main" xmlns="" id="{05249EAC-BB04-4F74-B8F3-16627393A90E}"/>
                </a:ext>
              </a:extLst>
            </p:cNvPr>
            <p:cNvCxnSpPr>
              <a:endCxn id="370" idx="1"/>
            </p:cNvCxnSpPr>
            <p:nvPr/>
          </p:nvCxnSpPr>
          <p:spPr>
            <a:xfrm flipV="1">
              <a:off x="5489575" y="3241435"/>
              <a:ext cx="532707" cy="147658"/>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50" name="그룹 349"/>
            <p:cNvGrpSpPr/>
            <p:nvPr/>
          </p:nvGrpSpPr>
          <p:grpSpPr>
            <a:xfrm>
              <a:off x="2886073" y="4247872"/>
              <a:ext cx="1548000" cy="625753"/>
              <a:chOff x="2886073" y="4247872"/>
              <a:chExt cx="1548000" cy="625753"/>
            </a:xfrm>
          </p:grpSpPr>
          <p:sp>
            <p:nvSpPr>
              <p:cNvPr id="401" name="직사각형 39">
                <a:extLst>
                  <a:ext uri="{FF2B5EF4-FFF2-40B4-BE49-F238E27FC236}">
                    <a16:creationId xmlns:a16="http://schemas.microsoft.com/office/drawing/2014/main" xmlns="" id="{2F399C64-5F80-4AC4-BA6E-31609671E46F}"/>
                  </a:ext>
                </a:extLst>
              </p:cNvPr>
              <p:cNvSpPr/>
              <p:nvPr/>
            </p:nvSpPr>
            <p:spPr>
              <a:xfrm>
                <a:off x="2886073" y="4336260"/>
                <a:ext cx="1548000" cy="537365"/>
              </a:xfrm>
              <a:prstGeom prst="rect">
                <a:avLst/>
              </a:prstGeom>
              <a:solidFill>
                <a:schemeClr val="bg1"/>
              </a:solidFill>
              <a:ln>
                <a:solidFill>
                  <a:srgbClr val="33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600" b="1"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nvGrpSpPr>
              <p:cNvPr id="402" name="그룹 103">
                <a:extLst>
                  <a:ext uri="{FF2B5EF4-FFF2-40B4-BE49-F238E27FC236}">
                    <a16:creationId xmlns:a16="http://schemas.microsoft.com/office/drawing/2014/main" xmlns="" id="{8726D42E-3B30-4149-8502-A51990693659}"/>
                  </a:ext>
                </a:extLst>
              </p:cNvPr>
              <p:cNvGrpSpPr/>
              <p:nvPr/>
            </p:nvGrpSpPr>
            <p:grpSpPr>
              <a:xfrm>
                <a:off x="2930524" y="4475694"/>
                <a:ext cx="1439862" cy="378401"/>
                <a:chOff x="2957513" y="4475694"/>
                <a:chExt cx="1439862" cy="378401"/>
              </a:xfrm>
            </p:grpSpPr>
            <p:pic>
              <p:nvPicPr>
                <p:cNvPr id="404" name="그림 41">
                  <a:extLst>
                    <a:ext uri="{FF2B5EF4-FFF2-40B4-BE49-F238E27FC236}">
                      <a16:creationId xmlns:a16="http://schemas.microsoft.com/office/drawing/2014/main" xmlns="" id="{F79041CC-9058-401D-B026-D0DB52770DF9}"/>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957513" y="4680427"/>
                  <a:ext cx="534813" cy="153468"/>
                </a:xfrm>
                <a:prstGeom prst="rect">
                  <a:avLst/>
                </a:prstGeom>
              </p:spPr>
            </p:pic>
            <p:pic>
              <p:nvPicPr>
                <p:cNvPr id="405" name="그림 42">
                  <a:extLst>
                    <a:ext uri="{FF2B5EF4-FFF2-40B4-BE49-F238E27FC236}">
                      <a16:creationId xmlns:a16="http://schemas.microsoft.com/office/drawing/2014/main" xmlns="" id="{333ABC3C-CE80-4D82-882B-083DED562981}"/>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12986" r="15028"/>
                <a:stretch/>
              </p:blipFill>
              <p:spPr>
                <a:xfrm>
                  <a:off x="3949700" y="4529157"/>
                  <a:ext cx="447675" cy="324938"/>
                </a:xfrm>
                <a:prstGeom prst="rect">
                  <a:avLst/>
                </a:prstGeom>
              </p:spPr>
            </p:pic>
            <p:pic>
              <p:nvPicPr>
                <p:cNvPr id="406" name="그림 30">
                  <a:extLst>
                    <a:ext uri="{FF2B5EF4-FFF2-40B4-BE49-F238E27FC236}">
                      <a16:creationId xmlns:a16="http://schemas.microsoft.com/office/drawing/2014/main" xmlns="" id="{B0EC638C-507F-490F-A710-74B2EF35EA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973388" y="4475694"/>
                  <a:ext cx="1069626" cy="174795"/>
                </a:xfrm>
                <a:prstGeom prst="rect">
                  <a:avLst/>
                </a:prstGeom>
              </p:spPr>
            </p:pic>
            <p:pic>
              <p:nvPicPr>
                <p:cNvPr id="407" name="그림 43">
                  <a:extLst>
                    <a:ext uri="{FF2B5EF4-FFF2-40B4-BE49-F238E27FC236}">
                      <a16:creationId xmlns:a16="http://schemas.microsoft.com/office/drawing/2014/main" xmlns="" id="{A7ED76C5-4E62-4DCE-AD5A-8169AD6C0FF3}"/>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512790" y="4620097"/>
                  <a:ext cx="492124" cy="165110"/>
                </a:xfrm>
                <a:prstGeom prst="rect">
                  <a:avLst/>
                </a:prstGeom>
              </p:spPr>
            </p:pic>
          </p:grpSp>
          <p:sp>
            <p:nvSpPr>
              <p:cNvPr id="403" name="Rectangle 15">
                <a:extLst>
                  <a:ext uri="{FF2B5EF4-FFF2-40B4-BE49-F238E27FC236}">
                    <a16:creationId xmlns:a16="http://schemas.microsoft.com/office/drawing/2014/main" xmlns="" id="{E46C8887-42F6-4124-A29B-94B0B6ED9439}"/>
                  </a:ext>
                </a:extLst>
              </p:cNvPr>
              <p:cNvSpPr/>
              <p:nvPr/>
            </p:nvSpPr>
            <p:spPr>
              <a:xfrm>
                <a:off x="3102468" y="4247872"/>
                <a:ext cx="1115212" cy="174965"/>
              </a:xfrm>
              <a:prstGeom prst="rect">
                <a:avLst/>
              </a:prstGeom>
              <a:solidFill>
                <a:schemeClr val="bg2"/>
              </a:solidFill>
              <a:ln w="12700">
                <a:solidFill>
                  <a:srgbClr val="3366CC"/>
                </a:solidFill>
              </a:ln>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000" b="1" dirty="0">
                    <a:solidFill>
                      <a:schemeClr val="tx1">
                        <a:lumMod val="75000"/>
                        <a:lumOff val="25000"/>
                      </a:schemeClr>
                    </a:solidFill>
                    <a:latin typeface="SamsungOne 400" panose="020B0503030303020204" pitchFamily="34" charset="0"/>
                    <a:ea typeface="SamsungOne 400" panose="020B0503030303020204" pitchFamily="34" charset="0"/>
                  </a:rPr>
                  <a:t>FULL VEHICLES</a:t>
                </a:r>
                <a:endParaRPr lang="ko-KR" altLang="en-US" sz="1000" b="1" dirty="0">
                  <a:solidFill>
                    <a:schemeClr val="tx1">
                      <a:lumMod val="75000"/>
                      <a:lumOff val="25000"/>
                    </a:schemeClr>
                  </a:solidFill>
                  <a:latin typeface="SamsungOne 400" panose="020B0503030303020204" pitchFamily="34" charset="0"/>
                </a:endParaRPr>
              </a:p>
            </p:txBody>
          </p:sp>
        </p:grpSp>
        <p:grpSp>
          <p:nvGrpSpPr>
            <p:cNvPr id="351" name="그룹 350"/>
            <p:cNvGrpSpPr/>
            <p:nvPr/>
          </p:nvGrpSpPr>
          <p:grpSpPr>
            <a:xfrm>
              <a:off x="2816724" y="2876865"/>
              <a:ext cx="1686698" cy="1302229"/>
              <a:chOff x="2816724" y="2876865"/>
              <a:chExt cx="1686698" cy="1302229"/>
            </a:xfrm>
          </p:grpSpPr>
          <p:sp>
            <p:nvSpPr>
              <p:cNvPr id="389" name="직사각형 15">
                <a:extLst>
                  <a:ext uri="{FF2B5EF4-FFF2-40B4-BE49-F238E27FC236}">
                    <a16:creationId xmlns:a16="http://schemas.microsoft.com/office/drawing/2014/main" xmlns="" id="{49256609-F3CE-4AE0-8CCE-A33B752144FC}"/>
                  </a:ext>
                </a:extLst>
              </p:cNvPr>
              <p:cNvSpPr/>
              <p:nvPr/>
            </p:nvSpPr>
            <p:spPr>
              <a:xfrm>
                <a:off x="2886073" y="3051829"/>
                <a:ext cx="1548000" cy="1127265"/>
              </a:xfrm>
              <a:prstGeom prst="rect">
                <a:avLst/>
              </a:prstGeom>
              <a:solidFill>
                <a:schemeClr val="bg1"/>
              </a:solidFill>
              <a:ln>
                <a:solidFill>
                  <a:srgbClr val="33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600" b="1"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nvGrpSpPr>
              <p:cNvPr id="390" name="그룹 389"/>
              <p:cNvGrpSpPr/>
              <p:nvPr/>
            </p:nvGrpSpPr>
            <p:grpSpPr>
              <a:xfrm>
                <a:off x="2902308" y="3186788"/>
                <a:ext cx="1482743" cy="947815"/>
                <a:chOff x="2902308" y="3186788"/>
                <a:chExt cx="1482743" cy="947815"/>
              </a:xfrm>
            </p:grpSpPr>
            <p:pic>
              <p:nvPicPr>
                <p:cNvPr id="392" name="그림 12">
                  <a:extLst>
                    <a:ext uri="{FF2B5EF4-FFF2-40B4-BE49-F238E27FC236}">
                      <a16:creationId xmlns:a16="http://schemas.microsoft.com/office/drawing/2014/main" xmlns="" id="{ACCDA0BE-1C76-451C-A0C9-8BBBF0415C9E}"/>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5492" t="14027" r="5565" b="17647"/>
                <a:stretch/>
              </p:blipFill>
              <p:spPr>
                <a:xfrm>
                  <a:off x="3174669" y="3808293"/>
                  <a:ext cx="597695" cy="183356"/>
                </a:xfrm>
                <a:prstGeom prst="rect">
                  <a:avLst/>
                </a:prstGeom>
              </p:spPr>
            </p:pic>
            <p:pic>
              <p:nvPicPr>
                <p:cNvPr id="393" name="그림 1">
                  <a:extLst>
                    <a:ext uri="{FF2B5EF4-FFF2-40B4-BE49-F238E27FC236}">
                      <a16:creationId xmlns:a16="http://schemas.microsoft.com/office/drawing/2014/main" xmlns="" id="{9D1F6EBE-6F5D-4245-BC1E-BF5DF0472C5B}"/>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825457" y="3216496"/>
                  <a:ext cx="559594" cy="212358"/>
                </a:xfrm>
                <a:prstGeom prst="rect">
                  <a:avLst/>
                </a:prstGeom>
              </p:spPr>
            </p:pic>
            <p:pic>
              <p:nvPicPr>
                <p:cNvPr id="394" name="그림 4">
                  <a:extLst>
                    <a:ext uri="{FF2B5EF4-FFF2-40B4-BE49-F238E27FC236}">
                      <a16:creationId xmlns:a16="http://schemas.microsoft.com/office/drawing/2014/main" xmlns="" id="{48EE36F1-FDC0-4800-84B5-5C15274D2B6A}"/>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902308" y="3408216"/>
                  <a:ext cx="775738" cy="202304"/>
                </a:xfrm>
                <a:prstGeom prst="rect">
                  <a:avLst/>
                </a:prstGeom>
              </p:spPr>
            </p:pic>
            <p:pic>
              <p:nvPicPr>
                <p:cNvPr id="395" name="그림 3">
                  <a:extLst>
                    <a:ext uri="{FF2B5EF4-FFF2-40B4-BE49-F238E27FC236}">
                      <a16:creationId xmlns:a16="http://schemas.microsoft.com/office/drawing/2014/main" xmlns="" id="{E1C8A32D-B4D1-47AA-BAA8-780E7CEBDEEA}"/>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010495" y="3186788"/>
                  <a:ext cx="831986" cy="295811"/>
                </a:xfrm>
                <a:prstGeom prst="rect">
                  <a:avLst/>
                </a:prstGeom>
              </p:spPr>
            </p:pic>
            <p:pic>
              <p:nvPicPr>
                <p:cNvPr id="396" name="그림 6">
                  <a:extLst>
                    <a:ext uri="{FF2B5EF4-FFF2-40B4-BE49-F238E27FC236}">
                      <a16:creationId xmlns:a16="http://schemas.microsoft.com/office/drawing/2014/main" xmlns="" id="{46C67799-80B8-453E-AF8A-2FAABD0A1684}"/>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856411" y="3469584"/>
                  <a:ext cx="481635" cy="154011"/>
                </a:xfrm>
                <a:prstGeom prst="rect">
                  <a:avLst/>
                </a:prstGeom>
              </p:spPr>
            </p:pic>
            <p:pic>
              <p:nvPicPr>
                <p:cNvPr id="397" name="그림 9">
                  <a:extLst>
                    <a:ext uri="{FF2B5EF4-FFF2-40B4-BE49-F238E27FC236}">
                      <a16:creationId xmlns:a16="http://schemas.microsoft.com/office/drawing/2014/main" xmlns="" id="{89BA829A-D99B-49AF-A1E0-69186A1C68F0}"/>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999159" y="3600994"/>
                  <a:ext cx="602456" cy="202536"/>
                </a:xfrm>
                <a:prstGeom prst="rect">
                  <a:avLst/>
                </a:prstGeom>
              </p:spPr>
            </p:pic>
            <p:pic>
              <p:nvPicPr>
                <p:cNvPr id="398" name="그림 10">
                  <a:extLst>
                    <a:ext uri="{FF2B5EF4-FFF2-40B4-BE49-F238E27FC236}">
                      <a16:creationId xmlns:a16="http://schemas.microsoft.com/office/drawing/2014/main" xmlns="" id="{24BCE8CC-51F9-463A-9157-1284F0DD4EDB}"/>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3668291" y="3560941"/>
                  <a:ext cx="697707" cy="312486"/>
                </a:xfrm>
                <a:prstGeom prst="rect">
                  <a:avLst/>
                </a:prstGeom>
              </p:spPr>
            </p:pic>
            <p:pic>
              <p:nvPicPr>
                <p:cNvPr id="399" name="그림 11">
                  <a:extLst>
                    <a:ext uri="{FF2B5EF4-FFF2-40B4-BE49-F238E27FC236}">
                      <a16:creationId xmlns:a16="http://schemas.microsoft.com/office/drawing/2014/main" xmlns="" id="{A045EE3C-0597-4416-848D-CFDA1FFD9D7F}"/>
                    </a:ext>
                  </a:extLst>
                </p:cNvPr>
                <p:cNvPicPr>
                  <a:picLocks noChangeAspect="1"/>
                </p:cNvPicPr>
                <p:nvPr/>
              </p:nvPicPr>
              <p:blipFill rotWithShape="1">
                <a:blip r:embed="rId25" cstate="print">
                  <a:extLst>
                    <a:ext uri="{28A0092B-C50C-407E-A947-70E740481C1C}">
                      <a14:useLocalDpi xmlns:a14="http://schemas.microsoft.com/office/drawing/2010/main" val="0"/>
                    </a:ext>
                  </a:extLst>
                </a:blip>
                <a:srcRect t="9641" b="10277"/>
                <a:stretch/>
              </p:blipFill>
              <p:spPr>
                <a:xfrm>
                  <a:off x="2950823" y="3977360"/>
                  <a:ext cx="612472" cy="157243"/>
                </a:xfrm>
                <a:prstGeom prst="rect">
                  <a:avLst/>
                </a:prstGeom>
              </p:spPr>
            </p:pic>
            <p:pic>
              <p:nvPicPr>
                <p:cNvPr id="400" name="그림 14">
                  <a:extLst>
                    <a:ext uri="{FF2B5EF4-FFF2-40B4-BE49-F238E27FC236}">
                      <a16:creationId xmlns:a16="http://schemas.microsoft.com/office/drawing/2014/main" xmlns="" id="{E223656E-FF82-41B0-844F-62B183C43286}"/>
                    </a:ext>
                  </a:extLst>
                </p:cNvPr>
                <p:cNvPicPr>
                  <a:picLocks noChangeAspect="1"/>
                </p:cNvPicPr>
                <p:nvPr/>
              </p:nvPicPr>
              <p:blipFill rotWithShape="1">
                <a:blip r:embed="rId26" cstate="print">
                  <a:extLst>
                    <a:ext uri="{28A0092B-C50C-407E-A947-70E740481C1C}">
                      <a14:useLocalDpi xmlns:a14="http://schemas.microsoft.com/office/drawing/2010/main" val="0"/>
                    </a:ext>
                  </a:extLst>
                </a:blip>
                <a:srcRect l="9321" t="16062" r="7506" b="15161"/>
                <a:stretch/>
              </p:blipFill>
              <p:spPr>
                <a:xfrm>
                  <a:off x="3885205" y="3820117"/>
                  <a:ext cx="380307" cy="314486"/>
                </a:xfrm>
                <a:prstGeom prst="rect">
                  <a:avLst/>
                </a:prstGeom>
              </p:spPr>
            </p:pic>
          </p:grpSp>
          <p:sp>
            <p:nvSpPr>
              <p:cNvPr id="391" name="Rectangle 15">
                <a:extLst>
                  <a:ext uri="{FF2B5EF4-FFF2-40B4-BE49-F238E27FC236}">
                    <a16:creationId xmlns:a16="http://schemas.microsoft.com/office/drawing/2014/main" xmlns="" id="{8FA665B7-83A7-4C29-A785-DC57FD34FD72}"/>
                  </a:ext>
                </a:extLst>
              </p:cNvPr>
              <p:cNvSpPr/>
              <p:nvPr/>
            </p:nvSpPr>
            <p:spPr>
              <a:xfrm>
                <a:off x="2816724" y="2876865"/>
                <a:ext cx="1686698" cy="349931"/>
              </a:xfrm>
              <a:prstGeom prst="rect">
                <a:avLst/>
              </a:prstGeom>
              <a:solidFill>
                <a:schemeClr val="bg2"/>
              </a:solidFill>
              <a:ln w="12700">
                <a:solidFill>
                  <a:srgbClr val="3366CC"/>
                </a:solidFill>
              </a:ln>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000" b="1" dirty="0">
                    <a:solidFill>
                      <a:schemeClr val="tx1">
                        <a:lumMod val="75000"/>
                        <a:lumOff val="25000"/>
                      </a:schemeClr>
                    </a:solidFill>
                    <a:latin typeface="SamsungOne 400" panose="020B0503030303020204" pitchFamily="34" charset="0"/>
                    <a:ea typeface="SamsungOne 400" panose="020B0503030303020204" pitchFamily="34" charset="0"/>
                  </a:rPr>
                  <a:t>AUTONOMOUS DRIVING</a:t>
                </a:r>
              </a:p>
              <a:p>
                <a:pPr marL="398463" indent="-398463" algn="ctr"/>
                <a:r>
                  <a:rPr lang="en-US" altLang="ko-KR" sz="1000" b="1" dirty="0">
                    <a:solidFill>
                      <a:schemeClr val="tx1">
                        <a:lumMod val="75000"/>
                        <a:lumOff val="25000"/>
                      </a:schemeClr>
                    </a:solidFill>
                    <a:latin typeface="SamsungOne 400" panose="020B0503030303020204" pitchFamily="34" charset="0"/>
                    <a:ea typeface="SamsungOne 400" panose="020B0503030303020204" pitchFamily="34" charset="0"/>
                  </a:rPr>
                  <a:t>SYSTEM</a:t>
                </a:r>
                <a:endParaRPr lang="ko-KR" altLang="en-US" sz="1000" b="1" dirty="0">
                  <a:solidFill>
                    <a:schemeClr val="tx1">
                      <a:lumMod val="75000"/>
                      <a:lumOff val="25000"/>
                    </a:schemeClr>
                  </a:solidFill>
                  <a:latin typeface="SamsungOne 400" panose="020B0503030303020204" pitchFamily="34" charset="0"/>
                </a:endParaRPr>
              </a:p>
            </p:txBody>
          </p:sp>
        </p:grpSp>
        <p:grpSp>
          <p:nvGrpSpPr>
            <p:cNvPr id="352" name="그룹 351"/>
            <p:cNvGrpSpPr/>
            <p:nvPr/>
          </p:nvGrpSpPr>
          <p:grpSpPr>
            <a:xfrm>
              <a:off x="2886074" y="5218394"/>
              <a:ext cx="2016000" cy="729879"/>
              <a:chOff x="2886074" y="5218394"/>
              <a:chExt cx="2016000" cy="729879"/>
            </a:xfrm>
          </p:grpSpPr>
          <p:sp>
            <p:nvSpPr>
              <p:cNvPr id="381" name="직사각형 45">
                <a:extLst>
                  <a:ext uri="{FF2B5EF4-FFF2-40B4-BE49-F238E27FC236}">
                    <a16:creationId xmlns:a16="http://schemas.microsoft.com/office/drawing/2014/main" xmlns="" id="{FE2CC1BA-195D-411A-A91D-F035187B2911}"/>
                  </a:ext>
                </a:extLst>
              </p:cNvPr>
              <p:cNvSpPr/>
              <p:nvPr/>
            </p:nvSpPr>
            <p:spPr>
              <a:xfrm>
                <a:off x="2886074" y="5300273"/>
                <a:ext cx="2016000" cy="648000"/>
              </a:xfrm>
              <a:prstGeom prst="rect">
                <a:avLst/>
              </a:prstGeom>
              <a:solidFill>
                <a:schemeClr val="bg1"/>
              </a:solidFill>
              <a:ln>
                <a:solidFill>
                  <a:srgbClr val="33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600" b="1"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nvGrpSpPr>
              <p:cNvPr id="382" name="그룹 104">
                <a:extLst>
                  <a:ext uri="{FF2B5EF4-FFF2-40B4-BE49-F238E27FC236}">
                    <a16:creationId xmlns:a16="http://schemas.microsoft.com/office/drawing/2014/main" xmlns="" id="{8889914D-52C2-4CA4-AC6A-EA581AE23AEC}"/>
                  </a:ext>
                </a:extLst>
              </p:cNvPr>
              <p:cNvGrpSpPr/>
              <p:nvPr/>
            </p:nvGrpSpPr>
            <p:grpSpPr>
              <a:xfrm>
                <a:off x="2942649" y="5400156"/>
                <a:ext cx="1910493" cy="466061"/>
                <a:chOff x="2942649" y="5400156"/>
                <a:chExt cx="1910493" cy="466061"/>
              </a:xfrm>
            </p:grpSpPr>
            <p:pic>
              <p:nvPicPr>
                <p:cNvPr id="384" name="그림 47">
                  <a:extLst>
                    <a:ext uri="{FF2B5EF4-FFF2-40B4-BE49-F238E27FC236}">
                      <a16:creationId xmlns:a16="http://schemas.microsoft.com/office/drawing/2014/main" xmlns="" id="{5C88344B-3BC0-46A8-A472-74DE19A45C2E}"/>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942649" y="5400156"/>
                  <a:ext cx="390008" cy="440769"/>
                </a:xfrm>
                <a:prstGeom prst="rect">
                  <a:avLst/>
                </a:prstGeom>
              </p:spPr>
            </p:pic>
            <p:pic>
              <p:nvPicPr>
                <p:cNvPr id="385" name="그림 48">
                  <a:extLst>
                    <a:ext uri="{FF2B5EF4-FFF2-40B4-BE49-F238E27FC236}">
                      <a16:creationId xmlns:a16="http://schemas.microsoft.com/office/drawing/2014/main" xmlns="" id="{3F642DDC-4BEA-4F84-9D43-F82E7A2DF76A}"/>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3328935" y="5455616"/>
                  <a:ext cx="728569" cy="218111"/>
                </a:xfrm>
                <a:prstGeom prst="rect">
                  <a:avLst/>
                </a:prstGeom>
              </p:spPr>
            </p:pic>
            <p:pic>
              <p:nvPicPr>
                <p:cNvPr id="386" name="그림 49">
                  <a:extLst>
                    <a:ext uri="{FF2B5EF4-FFF2-40B4-BE49-F238E27FC236}">
                      <a16:creationId xmlns:a16="http://schemas.microsoft.com/office/drawing/2014/main" xmlns="" id="{ED5EAE2A-4083-4A76-8C04-344DEFE8995C}"/>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361235" y="5673727"/>
                  <a:ext cx="504341" cy="192490"/>
                </a:xfrm>
                <a:prstGeom prst="rect">
                  <a:avLst/>
                </a:prstGeom>
              </p:spPr>
            </p:pic>
            <p:pic>
              <p:nvPicPr>
                <p:cNvPr id="387" name="그림 50">
                  <a:extLst>
                    <a:ext uri="{FF2B5EF4-FFF2-40B4-BE49-F238E27FC236}">
                      <a16:creationId xmlns:a16="http://schemas.microsoft.com/office/drawing/2014/main" xmlns="" id="{9D7D14DB-8AC2-47F2-80F9-7449EF0A605E}"/>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3881286" y="5616482"/>
                  <a:ext cx="560543" cy="238827"/>
                </a:xfrm>
                <a:prstGeom prst="rect">
                  <a:avLst/>
                </a:prstGeom>
              </p:spPr>
            </p:pic>
            <p:pic>
              <p:nvPicPr>
                <p:cNvPr id="388" name="그림 53">
                  <a:extLst>
                    <a:ext uri="{FF2B5EF4-FFF2-40B4-BE49-F238E27FC236}">
                      <a16:creationId xmlns:a16="http://schemas.microsoft.com/office/drawing/2014/main" xmlns="" id="{7B8642A1-4A30-4055-9A0A-2D86D2909AD9}"/>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4274209" y="5463020"/>
                  <a:ext cx="578933" cy="287902"/>
                </a:xfrm>
                <a:prstGeom prst="rect">
                  <a:avLst/>
                </a:prstGeom>
              </p:spPr>
            </p:pic>
          </p:grpSp>
          <p:sp>
            <p:nvSpPr>
              <p:cNvPr id="383" name="Rectangle 15">
                <a:extLst>
                  <a:ext uri="{FF2B5EF4-FFF2-40B4-BE49-F238E27FC236}">
                    <a16:creationId xmlns:a16="http://schemas.microsoft.com/office/drawing/2014/main" xmlns="" id="{DAB2344B-072D-409E-BDBD-C0D8EAE35C12}"/>
                  </a:ext>
                </a:extLst>
              </p:cNvPr>
              <p:cNvSpPr/>
              <p:nvPr/>
            </p:nvSpPr>
            <p:spPr>
              <a:xfrm>
                <a:off x="3284728" y="5218394"/>
                <a:ext cx="1218696" cy="174965"/>
              </a:xfrm>
              <a:prstGeom prst="rect">
                <a:avLst/>
              </a:prstGeom>
              <a:solidFill>
                <a:schemeClr val="bg2"/>
              </a:solidFill>
              <a:ln w="12700">
                <a:solidFill>
                  <a:srgbClr val="3366CC"/>
                </a:solidFill>
              </a:ln>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000" b="1" dirty="0">
                    <a:solidFill>
                      <a:schemeClr val="tx1">
                        <a:lumMod val="75000"/>
                        <a:lumOff val="25000"/>
                      </a:schemeClr>
                    </a:solidFill>
                    <a:latin typeface="SamsungOne 400" panose="020B0503030303020204" pitchFamily="34" charset="0"/>
                    <a:ea typeface="SamsungOne 400" panose="020B0503030303020204" pitchFamily="34" charset="0"/>
                  </a:rPr>
                  <a:t>PRE-BUILT MAPS</a:t>
                </a:r>
                <a:endParaRPr lang="ko-KR" altLang="en-US" sz="1000" b="1" dirty="0">
                  <a:solidFill>
                    <a:schemeClr val="tx1">
                      <a:lumMod val="75000"/>
                      <a:lumOff val="25000"/>
                    </a:schemeClr>
                  </a:solidFill>
                  <a:latin typeface="SamsungOne 400" panose="020B0503030303020204" pitchFamily="34" charset="0"/>
                </a:endParaRPr>
              </a:p>
            </p:txBody>
          </p:sp>
        </p:grpSp>
        <p:grpSp>
          <p:nvGrpSpPr>
            <p:cNvPr id="353" name="그룹 352"/>
            <p:cNvGrpSpPr/>
            <p:nvPr/>
          </p:nvGrpSpPr>
          <p:grpSpPr>
            <a:xfrm>
              <a:off x="6022282" y="2903291"/>
              <a:ext cx="3195781" cy="608144"/>
              <a:chOff x="6022282" y="2903291"/>
              <a:chExt cx="3195781" cy="608144"/>
            </a:xfrm>
          </p:grpSpPr>
          <p:sp>
            <p:nvSpPr>
              <p:cNvPr id="370" name="직사각형 100">
                <a:extLst>
                  <a:ext uri="{FF2B5EF4-FFF2-40B4-BE49-F238E27FC236}">
                    <a16:creationId xmlns:a16="http://schemas.microsoft.com/office/drawing/2014/main" xmlns="" id="{687D9F54-AFC6-4B37-8997-E70687E41862}"/>
                  </a:ext>
                </a:extLst>
              </p:cNvPr>
              <p:cNvSpPr/>
              <p:nvPr/>
            </p:nvSpPr>
            <p:spPr>
              <a:xfrm>
                <a:off x="6022282" y="2971435"/>
                <a:ext cx="3195781" cy="540000"/>
              </a:xfrm>
              <a:prstGeom prst="rect">
                <a:avLst/>
              </a:prstGeom>
              <a:solidFill>
                <a:schemeClr val="bg1"/>
              </a:solidFill>
              <a:ln>
                <a:solidFill>
                  <a:srgbClr val="33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600" b="1" dirty="0">
                  <a:solidFill>
                    <a:schemeClr val="tx1">
                      <a:lumMod val="75000"/>
                      <a:lumOff val="25000"/>
                    </a:schemeClr>
                  </a:solidFill>
                  <a:latin typeface="SamsungOne 400" panose="020B0503030303020204" pitchFamily="34" charset="0"/>
                  <a:ea typeface="SamsungOne 400" panose="020B0503030303020204" pitchFamily="34" charset="0"/>
                </a:endParaRPr>
              </a:p>
            </p:txBody>
          </p:sp>
          <p:pic>
            <p:nvPicPr>
              <p:cNvPr id="371" name="그림 89">
                <a:extLst>
                  <a:ext uri="{FF2B5EF4-FFF2-40B4-BE49-F238E27FC236}">
                    <a16:creationId xmlns:a16="http://schemas.microsoft.com/office/drawing/2014/main" xmlns="" id="{BC824C01-5BE9-4C20-9B98-F98934922835}"/>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6065992" y="3192680"/>
                <a:ext cx="243368" cy="296772"/>
              </a:xfrm>
              <a:prstGeom prst="rect">
                <a:avLst/>
              </a:prstGeom>
            </p:spPr>
          </p:pic>
          <p:pic>
            <p:nvPicPr>
              <p:cNvPr id="372" name="그림 91">
                <a:extLst>
                  <a:ext uri="{FF2B5EF4-FFF2-40B4-BE49-F238E27FC236}">
                    <a16:creationId xmlns:a16="http://schemas.microsoft.com/office/drawing/2014/main" xmlns="" id="{536ADD45-2BFC-4645-A036-37F58E27F410}"/>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6108828" y="3010536"/>
                <a:ext cx="586678" cy="276295"/>
              </a:xfrm>
              <a:prstGeom prst="rect">
                <a:avLst/>
              </a:prstGeom>
            </p:spPr>
          </p:pic>
          <p:pic>
            <p:nvPicPr>
              <p:cNvPr id="373" name="그림 92">
                <a:extLst>
                  <a:ext uri="{FF2B5EF4-FFF2-40B4-BE49-F238E27FC236}">
                    <a16:creationId xmlns:a16="http://schemas.microsoft.com/office/drawing/2014/main" xmlns="" id="{7BF8F807-34CE-4782-8873-09DA1B55021D}"/>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6461813" y="3186975"/>
                <a:ext cx="616362" cy="308181"/>
              </a:xfrm>
              <a:prstGeom prst="rect">
                <a:avLst/>
              </a:prstGeom>
            </p:spPr>
          </p:pic>
          <p:pic>
            <p:nvPicPr>
              <p:cNvPr id="374" name="그림 93">
                <a:extLst>
                  <a:ext uri="{FF2B5EF4-FFF2-40B4-BE49-F238E27FC236}">
                    <a16:creationId xmlns:a16="http://schemas.microsoft.com/office/drawing/2014/main" xmlns="" id="{07FD89F0-420D-4F59-BFD0-D0FB13AF8BDA}"/>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6902602" y="3116654"/>
                <a:ext cx="530220" cy="163706"/>
              </a:xfrm>
              <a:prstGeom prst="rect">
                <a:avLst/>
              </a:prstGeom>
            </p:spPr>
          </p:pic>
          <p:pic>
            <p:nvPicPr>
              <p:cNvPr id="375" name="그림 94">
                <a:extLst>
                  <a:ext uri="{FF2B5EF4-FFF2-40B4-BE49-F238E27FC236}">
                    <a16:creationId xmlns:a16="http://schemas.microsoft.com/office/drawing/2014/main" xmlns="" id="{9D923C6C-85C3-4125-BADB-5401C290E336}"/>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8835187" y="3073440"/>
                <a:ext cx="330937" cy="272510"/>
              </a:xfrm>
              <a:prstGeom prst="rect">
                <a:avLst/>
              </a:prstGeom>
            </p:spPr>
          </p:pic>
          <p:pic>
            <p:nvPicPr>
              <p:cNvPr id="376" name="그림 95">
                <a:extLst>
                  <a:ext uri="{FF2B5EF4-FFF2-40B4-BE49-F238E27FC236}">
                    <a16:creationId xmlns:a16="http://schemas.microsoft.com/office/drawing/2014/main" xmlns="" id="{E8B8EDE6-C66A-44D2-8975-FB1EA23DBB9C}"/>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8086322" y="3324634"/>
                <a:ext cx="712611" cy="130645"/>
              </a:xfrm>
              <a:prstGeom prst="rect">
                <a:avLst/>
              </a:prstGeom>
            </p:spPr>
          </p:pic>
          <p:pic>
            <p:nvPicPr>
              <p:cNvPr id="377" name="그림 96">
                <a:extLst>
                  <a:ext uri="{FF2B5EF4-FFF2-40B4-BE49-F238E27FC236}">
                    <a16:creationId xmlns:a16="http://schemas.microsoft.com/office/drawing/2014/main" xmlns="" id="{BDD68DAE-DFDF-4A3E-84A6-FA16DBC02D1F}"/>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7132427" y="3277539"/>
                <a:ext cx="896166" cy="223108"/>
              </a:xfrm>
              <a:prstGeom prst="rect">
                <a:avLst/>
              </a:prstGeom>
            </p:spPr>
          </p:pic>
          <p:pic>
            <p:nvPicPr>
              <p:cNvPr id="378" name="그림 97">
                <a:extLst>
                  <a:ext uri="{FF2B5EF4-FFF2-40B4-BE49-F238E27FC236}">
                    <a16:creationId xmlns:a16="http://schemas.microsoft.com/office/drawing/2014/main" xmlns="" id="{72A7DF8D-712C-4149-AAAD-E99BC4876D9A}"/>
                  </a:ext>
                </a:extLst>
              </p:cNvPr>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8246123" y="3111661"/>
                <a:ext cx="564659" cy="180691"/>
              </a:xfrm>
              <a:prstGeom prst="rect">
                <a:avLst/>
              </a:prstGeom>
            </p:spPr>
          </p:pic>
          <p:pic>
            <p:nvPicPr>
              <p:cNvPr id="379" name="그림 98">
                <a:extLst>
                  <a:ext uri="{FF2B5EF4-FFF2-40B4-BE49-F238E27FC236}">
                    <a16:creationId xmlns:a16="http://schemas.microsoft.com/office/drawing/2014/main" xmlns="" id="{80FEDEB1-2291-49A9-A363-56614A9E8BFC}"/>
                  </a:ext>
                </a:extLst>
              </p:cNvPr>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7507452" y="3119523"/>
                <a:ext cx="687325" cy="208788"/>
              </a:xfrm>
              <a:prstGeom prst="rect">
                <a:avLst/>
              </a:prstGeom>
            </p:spPr>
          </p:pic>
          <p:sp>
            <p:nvSpPr>
              <p:cNvPr id="380" name="Rectangle 15">
                <a:extLst>
                  <a:ext uri="{FF2B5EF4-FFF2-40B4-BE49-F238E27FC236}">
                    <a16:creationId xmlns:a16="http://schemas.microsoft.com/office/drawing/2014/main" xmlns="" id="{4ACAEAA5-9A4A-49F8-B79E-FFC69B1CB6B3}"/>
                  </a:ext>
                </a:extLst>
              </p:cNvPr>
              <p:cNvSpPr/>
              <p:nvPr/>
            </p:nvSpPr>
            <p:spPr>
              <a:xfrm>
                <a:off x="6240723" y="2903291"/>
                <a:ext cx="2721119" cy="174965"/>
              </a:xfrm>
              <a:prstGeom prst="rect">
                <a:avLst/>
              </a:prstGeom>
              <a:solidFill>
                <a:schemeClr val="bg2"/>
              </a:solidFill>
              <a:ln w="12700">
                <a:solidFill>
                  <a:srgbClr val="3366CC"/>
                </a:solidFill>
              </a:ln>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000" b="1" dirty="0">
                    <a:solidFill>
                      <a:schemeClr val="tx1">
                        <a:lumMod val="75000"/>
                        <a:lumOff val="25000"/>
                      </a:schemeClr>
                    </a:solidFill>
                    <a:latin typeface="SamsungOne 400" panose="020B0503030303020204" pitchFamily="34" charset="0"/>
                    <a:ea typeface="SamsungOne 400" panose="020B0503030303020204" pitchFamily="34" charset="0"/>
                  </a:rPr>
                  <a:t>LIGHT DETECTION &amp; RANGING(LIDAR)</a:t>
                </a:r>
                <a:endParaRPr lang="ko-KR" altLang="en-US" sz="800" b="1" dirty="0">
                  <a:solidFill>
                    <a:schemeClr val="tx1">
                      <a:lumMod val="75000"/>
                      <a:lumOff val="25000"/>
                    </a:schemeClr>
                  </a:solidFill>
                  <a:latin typeface="SamsungOne 400" panose="020B0503030303020204" pitchFamily="34" charset="0"/>
                </a:endParaRPr>
              </a:p>
            </p:txBody>
          </p:sp>
        </p:grpSp>
        <p:grpSp>
          <p:nvGrpSpPr>
            <p:cNvPr id="354" name="그룹 353"/>
            <p:cNvGrpSpPr/>
            <p:nvPr/>
          </p:nvGrpSpPr>
          <p:grpSpPr>
            <a:xfrm>
              <a:off x="7576025" y="4334305"/>
              <a:ext cx="1656000" cy="783178"/>
              <a:chOff x="7576025" y="4334305"/>
              <a:chExt cx="1656000" cy="783178"/>
            </a:xfrm>
          </p:grpSpPr>
          <p:sp>
            <p:nvSpPr>
              <p:cNvPr id="363" name="직사각형 72">
                <a:extLst>
                  <a:ext uri="{FF2B5EF4-FFF2-40B4-BE49-F238E27FC236}">
                    <a16:creationId xmlns:a16="http://schemas.microsoft.com/office/drawing/2014/main" xmlns="" id="{BB28F846-343C-4312-B84E-8FBDF2CD9BC2}"/>
                  </a:ext>
                </a:extLst>
              </p:cNvPr>
              <p:cNvSpPr/>
              <p:nvPr/>
            </p:nvSpPr>
            <p:spPr>
              <a:xfrm>
                <a:off x="7576025" y="4397483"/>
                <a:ext cx="1656000" cy="720000"/>
              </a:xfrm>
              <a:prstGeom prst="rect">
                <a:avLst/>
              </a:prstGeom>
              <a:solidFill>
                <a:schemeClr val="bg1"/>
              </a:solidFill>
              <a:ln>
                <a:solidFill>
                  <a:srgbClr val="33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600" b="1" dirty="0">
                  <a:solidFill>
                    <a:schemeClr val="tx1">
                      <a:lumMod val="75000"/>
                      <a:lumOff val="25000"/>
                    </a:schemeClr>
                  </a:solidFill>
                  <a:latin typeface="SamsungOne 400" panose="020B0503030303020204" pitchFamily="34" charset="0"/>
                  <a:ea typeface="SamsungOne 400" panose="020B0503030303020204" pitchFamily="34" charset="0"/>
                </a:endParaRPr>
              </a:p>
            </p:txBody>
          </p:sp>
          <p:pic>
            <p:nvPicPr>
              <p:cNvPr id="364" name="그림 71">
                <a:extLst>
                  <a:ext uri="{FF2B5EF4-FFF2-40B4-BE49-F238E27FC236}">
                    <a16:creationId xmlns:a16="http://schemas.microsoft.com/office/drawing/2014/main" xmlns="" id="{D702EE49-1FFC-4DB4-BAD3-933322C8C74B}"/>
                  </a:ext>
                </a:extLst>
              </p:cNvPr>
              <p:cNvPicPr>
                <a:picLocks noChangeAspect="1"/>
              </p:cNvPicPr>
              <p:nvPr/>
            </p:nvPicPr>
            <p:blipFill rotWithShape="1">
              <a:blip r:embed="rId41" cstate="print">
                <a:extLst>
                  <a:ext uri="{28A0092B-C50C-407E-A947-70E740481C1C}">
                    <a14:useLocalDpi xmlns:a14="http://schemas.microsoft.com/office/drawing/2010/main" val="0"/>
                  </a:ext>
                </a:extLst>
              </a:blip>
              <a:srcRect t="15873" b="8681"/>
              <a:stretch/>
            </p:blipFill>
            <p:spPr>
              <a:xfrm>
                <a:off x="7625129" y="4517309"/>
                <a:ext cx="1104534" cy="137420"/>
              </a:xfrm>
              <a:prstGeom prst="rect">
                <a:avLst/>
              </a:prstGeom>
            </p:spPr>
          </p:pic>
          <p:pic>
            <p:nvPicPr>
              <p:cNvPr id="365" name="그림 75">
                <a:extLst>
                  <a:ext uri="{FF2B5EF4-FFF2-40B4-BE49-F238E27FC236}">
                    <a16:creationId xmlns:a16="http://schemas.microsoft.com/office/drawing/2014/main" xmlns="" id="{1B03F542-D837-480E-9071-F7371D80C49D}"/>
                  </a:ext>
                </a:extLst>
              </p:cNvPr>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8143875" y="4670983"/>
                <a:ext cx="962969" cy="106154"/>
              </a:xfrm>
              <a:prstGeom prst="rect">
                <a:avLst/>
              </a:prstGeom>
            </p:spPr>
          </p:pic>
          <p:pic>
            <p:nvPicPr>
              <p:cNvPr id="366" name="그림 76">
                <a:extLst>
                  <a:ext uri="{FF2B5EF4-FFF2-40B4-BE49-F238E27FC236}">
                    <a16:creationId xmlns:a16="http://schemas.microsoft.com/office/drawing/2014/main" xmlns="" id="{58A8FCCF-08E3-44B7-8172-F6AA86CFCDC1}"/>
                  </a:ext>
                </a:extLst>
              </p:cNvPr>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7605105" y="4791392"/>
                <a:ext cx="485358" cy="243236"/>
              </a:xfrm>
              <a:prstGeom prst="rect">
                <a:avLst/>
              </a:prstGeom>
            </p:spPr>
          </p:pic>
          <p:pic>
            <p:nvPicPr>
              <p:cNvPr id="367" name="그림 77">
                <a:extLst>
                  <a:ext uri="{FF2B5EF4-FFF2-40B4-BE49-F238E27FC236}">
                    <a16:creationId xmlns:a16="http://schemas.microsoft.com/office/drawing/2014/main" xmlns="" id="{0638408D-E4DD-4DAC-84DF-EEF9E5B0BF97}"/>
                  </a:ext>
                </a:extLst>
              </p:cNvPr>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8090396" y="4825847"/>
                <a:ext cx="460182" cy="230091"/>
              </a:xfrm>
              <a:prstGeom prst="rect">
                <a:avLst/>
              </a:prstGeom>
            </p:spPr>
          </p:pic>
          <p:pic>
            <p:nvPicPr>
              <p:cNvPr id="368" name="그림 78">
                <a:extLst>
                  <a:ext uri="{FF2B5EF4-FFF2-40B4-BE49-F238E27FC236}">
                    <a16:creationId xmlns:a16="http://schemas.microsoft.com/office/drawing/2014/main" xmlns="" id="{780BCAC0-635C-4033-BFCE-77419B513583}"/>
                  </a:ext>
                </a:extLst>
              </p:cNvPr>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8493616" y="4815985"/>
                <a:ext cx="653459" cy="164186"/>
              </a:xfrm>
              <a:prstGeom prst="rect">
                <a:avLst/>
              </a:prstGeom>
            </p:spPr>
          </p:pic>
          <p:sp>
            <p:nvSpPr>
              <p:cNvPr id="369" name="Rectangle 15">
                <a:extLst>
                  <a:ext uri="{FF2B5EF4-FFF2-40B4-BE49-F238E27FC236}">
                    <a16:creationId xmlns:a16="http://schemas.microsoft.com/office/drawing/2014/main" xmlns="" id="{794E37A0-372A-44FD-99F8-123092241804}"/>
                  </a:ext>
                </a:extLst>
              </p:cNvPr>
              <p:cNvSpPr/>
              <p:nvPr/>
            </p:nvSpPr>
            <p:spPr>
              <a:xfrm>
                <a:off x="8063089" y="4334305"/>
                <a:ext cx="772099" cy="174965"/>
              </a:xfrm>
              <a:prstGeom prst="rect">
                <a:avLst/>
              </a:prstGeom>
              <a:solidFill>
                <a:schemeClr val="bg2"/>
              </a:solidFill>
              <a:ln w="12700">
                <a:solidFill>
                  <a:srgbClr val="3366CC"/>
                </a:solidFill>
              </a:ln>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000" b="1" dirty="0">
                    <a:solidFill>
                      <a:schemeClr val="tx1">
                        <a:lumMod val="75000"/>
                        <a:lumOff val="25000"/>
                      </a:schemeClr>
                    </a:solidFill>
                    <a:latin typeface="SamsungOne 400" panose="020B0503030303020204" pitchFamily="34" charset="0"/>
                    <a:ea typeface="SamsungOne 400" panose="020B0503030303020204" pitchFamily="34" charset="0"/>
                  </a:rPr>
                  <a:t>RADAR</a:t>
                </a:r>
                <a:endParaRPr lang="ko-KR" altLang="en-US" sz="1000" b="1" dirty="0">
                  <a:solidFill>
                    <a:schemeClr val="tx1">
                      <a:lumMod val="75000"/>
                      <a:lumOff val="25000"/>
                    </a:schemeClr>
                  </a:solidFill>
                  <a:latin typeface="SamsungOne 400" panose="020B0503030303020204" pitchFamily="34" charset="0"/>
                </a:endParaRPr>
              </a:p>
            </p:txBody>
          </p:sp>
        </p:grpSp>
        <p:grpSp>
          <p:nvGrpSpPr>
            <p:cNvPr id="355" name="그룹 354"/>
            <p:cNvGrpSpPr/>
            <p:nvPr/>
          </p:nvGrpSpPr>
          <p:grpSpPr>
            <a:xfrm>
              <a:off x="5678552" y="5213797"/>
              <a:ext cx="1728000" cy="729315"/>
              <a:chOff x="5678552" y="5213797"/>
              <a:chExt cx="1728000" cy="729315"/>
            </a:xfrm>
          </p:grpSpPr>
          <p:sp>
            <p:nvSpPr>
              <p:cNvPr id="356" name="직사각형 58">
                <a:extLst>
                  <a:ext uri="{FF2B5EF4-FFF2-40B4-BE49-F238E27FC236}">
                    <a16:creationId xmlns:a16="http://schemas.microsoft.com/office/drawing/2014/main" xmlns="" id="{7BA01D3C-B02F-4FC8-87C7-32A9998D1C43}"/>
                  </a:ext>
                </a:extLst>
              </p:cNvPr>
              <p:cNvSpPr/>
              <p:nvPr/>
            </p:nvSpPr>
            <p:spPr>
              <a:xfrm>
                <a:off x="5678552" y="5295112"/>
                <a:ext cx="1728000" cy="648000"/>
              </a:xfrm>
              <a:prstGeom prst="rect">
                <a:avLst/>
              </a:prstGeom>
              <a:solidFill>
                <a:schemeClr val="bg1"/>
              </a:solidFill>
              <a:ln>
                <a:solidFill>
                  <a:srgbClr val="33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600" b="1"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nvGrpSpPr>
              <p:cNvPr id="357" name="그룹 105">
                <a:extLst>
                  <a:ext uri="{FF2B5EF4-FFF2-40B4-BE49-F238E27FC236}">
                    <a16:creationId xmlns:a16="http://schemas.microsoft.com/office/drawing/2014/main" xmlns="" id="{22F12182-CFD9-4936-9885-2BD815123AB4}"/>
                  </a:ext>
                </a:extLst>
              </p:cNvPr>
              <p:cNvGrpSpPr/>
              <p:nvPr/>
            </p:nvGrpSpPr>
            <p:grpSpPr>
              <a:xfrm>
                <a:off x="5773376" y="5355408"/>
                <a:ext cx="1564123" cy="501419"/>
                <a:chOff x="5803856" y="5271588"/>
                <a:chExt cx="1564123" cy="501419"/>
              </a:xfrm>
            </p:grpSpPr>
            <p:pic>
              <p:nvPicPr>
                <p:cNvPr id="359" name="그림 55">
                  <a:extLst>
                    <a:ext uri="{FF2B5EF4-FFF2-40B4-BE49-F238E27FC236}">
                      <a16:creationId xmlns:a16="http://schemas.microsoft.com/office/drawing/2014/main" xmlns="" id="{E003A8C0-B7B1-465D-A924-86815AF7A14A}"/>
                    </a:ext>
                  </a:extLst>
                </p:cNvPr>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5906600" y="5354917"/>
                  <a:ext cx="956929" cy="148180"/>
                </a:xfrm>
                <a:prstGeom prst="rect">
                  <a:avLst/>
                </a:prstGeom>
              </p:spPr>
            </p:pic>
            <p:pic>
              <p:nvPicPr>
                <p:cNvPr id="360" name="그림 61">
                  <a:extLst>
                    <a:ext uri="{FF2B5EF4-FFF2-40B4-BE49-F238E27FC236}">
                      <a16:creationId xmlns:a16="http://schemas.microsoft.com/office/drawing/2014/main" xmlns="" id="{FC64975B-B0E7-4AF0-A16E-74F8B1A5182B}"/>
                    </a:ext>
                  </a:extLst>
                </p:cNvPr>
                <p:cNvPicPr>
                  <a:picLocks noChangeAspect="1"/>
                </p:cNvPicPr>
                <p:nvPr/>
              </p:nvPicPr>
              <p:blipFill rotWithShape="1">
                <a:blip r:embed="rId47" cstate="print">
                  <a:extLst>
                    <a:ext uri="{28A0092B-C50C-407E-A947-70E740481C1C}">
                      <a14:useLocalDpi xmlns:a14="http://schemas.microsoft.com/office/drawing/2010/main" val="0"/>
                    </a:ext>
                  </a:extLst>
                </a:blip>
                <a:srcRect t="23558" b="22629"/>
                <a:stretch/>
              </p:blipFill>
              <p:spPr>
                <a:xfrm>
                  <a:off x="5803856" y="5553335"/>
                  <a:ext cx="654438" cy="217291"/>
                </a:xfrm>
                <a:prstGeom prst="rect">
                  <a:avLst/>
                </a:prstGeom>
              </p:spPr>
            </p:pic>
            <p:pic>
              <p:nvPicPr>
                <p:cNvPr id="361" name="그림 62">
                  <a:extLst>
                    <a:ext uri="{FF2B5EF4-FFF2-40B4-BE49-F238E27FC236}">
                      <a16:creationId xmlns:a16="http://schemas.microsoft.com/office/drawing/2014/main" xmlns="" id="{28F12E94-7464-4A1B-A9C9-68849A9D5B3A}"/>
                    </a:ext>
                  </a:extLst>
                </p:cNvPr>
                <p:cNvPicPr>
                  <a:picLocks noChangeAspect="1"/>
                </p:cNvPicPr>
                <p:nvPr/>
              </p:nvPicPr>
              <p:blipFill rotWithShape="1">
                <a:blip r:embed="rId48" cstate="print">
                  <a:extLst>
                    <a:ext uri="{28A0092B-C50C-407E-A947-70E740481C1C}">
                      <a14:useLocalDpi xmlns:a14="http://schemas.microsoft.com/office/drawing/2010/main" val="0"/>
                    </a:ext>
                  </a:extLst>
                </a:blip>
                <a:srcRect t="36229" b="31745"/>
                <a:stretch/>
              </p:blipFill>
              <p:spPr>
                <a:xfrm>
                  <a:off x="6513384" y="5590304"/>
                  <a:ext cx="845383" cy="182703"/>
                </a:xfrm>
                <a:prstGeom prst="rect">
                  <a:avLst/>
                </a:prstGeom>
              </p:spPr>
            </p:pic>
            <p:pic>
              <p:nvPicPr>
                <p:cNvPr id="362" name="그림 60">
                  <a:extLst>
                    <a:ext uri="{FF2B5EF4-FFF2-40B4-BE49-F238E27FC236}">
                      <a16:creationId xmlns:a16="http://schemas.microsoft.com/office/drawing/2014/main" xmlns="" id="{9401E91B-2FA3-4B6A-8D52-039DACB45281}"/>
                    </a:ext>
                  </a:extLst>
                </p:cNvPr>
                <p:cNvPicPr>
                  <a:picLocks noChangeAspect="1"/>
                </p:cNvPicPr>
                <p:nvPr/>
              </p:nvPicPr>
              <p:blipFill>
                <a:blip r:embed="rId49" cstate="print">
                  <a:extLst>
                    <a:ext uri="{28A0092B-C50C-407E-A947-70E740481C1C}">
                      <a14:useLocalDpi xmlns:a14="http://schemas.microsoft.com/office/drawing/2010/main" val="0"/>
                    </a:ext>
                  </a:extLst>
                </a:blip>
                <a:stretch>
                  <a:fillRect/>
                </a:stretch>
              </p:blipFill>
              <p:spPr>
                <a:xfrm>
                  <a:off x="6929345" y="5271588"/>
                  <a:ext cx="438634" cy="360212"/>
                </a:xfrm>
                <a:prstGeom prst="rect">
                  <a:avLst/>
                </a:prstGeom>
              </p:spPr>
            </p:pic>
          </p:grpSp>
          <p:sp>
            <p:nvSpPr>
              <p:cNvPr id="358" name="Rectangle 15">
                <a:extLst>
                  <a:ext uri="{FF2B5EF4-FFF2-40B4-BE49-F238E27FC236}">
                    <a16:creationId xmlns:a16="http://schemas.microsoft.com/office/drawing/2014/main" xmlns="" id="{9E4BA24E-B1C9-4F13-B4AC-5E92A74F5A95}"/>
                  </a:ext>
                </a:extLst>
              </p:cNvPr>
              <p:cNvSpPr/>
              <p:nvPr/>
            </p:nvSpPr>
            <p:spPr>
              <a:xfrm>
                <a:off x="5957355" y="5213797"/>
                <a:ext cx="1170396" cy="174965"/>
              </a:xfrm>
              <a:prstGeom prst="rect">
                <a:avLst/>
              </a:prstGeom>
              <a:solidFill>
                <a:schemeClr val="bg2"/>
              </a:solidFill>
              <a:ln w="12700">
                <a:solidFill>
                  <a:srgbClr val="3366CC"/>
                </a:solidFill>
              </a:ln>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000" b="1" dirty="0">
                    <a:solidFill>
                      <a:schemeClr val="tx1">
                        <a:lumMod val="75000"/>
                        <a:lumOff val="25000"/>
                      </a:schemeClr>
                    </a:solidFill>
                    <a:latin typeface="SamsungOne 400" panose="020B0503030303020204" pitchFamily="34" charset="0"/>
                    <a:ea typeface="SamsungOne 400" panose="020B0503030303020204" pitchFamily="34" charset="0"/>
                  </a:rPr>
                  <a:t>V2X SYSTEMS</a:t>
                </a:r>
                <a:endParaRPr lang="ko-KR" altLang="en-US" sz="1000" b="1" dirty="0">
                  <a:solidFill>
                    <a:schemeClr val="tx1">
                      <a:lumMod val="75000"/>
                      <a:lumOff val="25000"/>
                    </a:schemeClr>
                  </a:solidFill>
                  <a:latin typeface="SamsungOne 400" panose="020B0503030303020204" pitchFamily="34" charset="0"/>
                </a:endParaRPr>
              </a:p>
            </p:txBody>
          </p:sp>
        </p:grpSp>
      </p:grpSp>
      <p:graphicFrame>
        <p:nvGraphicFramePr>
          <p:cNvPr id="410" name="표 409">
            <a:extLst>
              <a:ext uri="{FF2B5EF4-FFF2-40B4-BE49-F238E27FC236}">
                <a16:creationId xmlns:a16="http://schemas.microsoft.com/office/drawing/2014/main" xmlns="" id="{D5650F98-5B8A-4AC0-9FD4-4E4795179ACB}"/>
              </a:ext>
            </a:extLst>
          </p:cNvPr>
          <p:cNvGraphicFramePr>
            <a:graphicFrameLocks noGrp="1"/>
          </p:cNvGraphicFramePr>
          <p:nvPr>
            <p:extLst>
              <p:ext uri="{D42A27DB-BD31-4B8C-83A1-F6EECF244321}">
                <p14:modId xmlns:p14="http://schemas.microsoft.com/office/powerpoint/2010/main" val="381263913"/>
              </p:ext>
            </p:extLst>
          </p:nvPr>
        </p:nvGraphicFramePr>
        <p:xfrm>
          <a:off x="571756" y="1733060"/>
          <a:ext cx="8630829" cy="1119470"/>
        </p:xfrm>
        <a:graphic>
          <a:graphicData uri="http://schemas.openxmlformats.org/drawingml/2006/table">
            <a:tbl>
              <a:tblPr firstRow="1" bandRow="1">
                <a:tableStyleId>{5940675A-B579-460E-94D1-54222C63F5DA}</a:tableStyleId>
              </a:tblPr>
              <a:tblGrid>
                <a:gridCol w="2876943">
                  <a:extLst>
                    <a:ext uri="{9D8B030D-6E8A-4147-A177-3AD203B41FA5}">
                      <a16:colId xmlns:a16="http://schemas.microsoft.com/office/drawing/2014/main" xmlns="" val="20000"/>
                    </a:ext>
                  </a:extLst>
                </a:gridCol>
                <a:gridCol w="2876943">
                  <a:extLst>
                    <a:ext uri="{9D8B030D-6E8A-4147-A177-3AD203B41FA5}">
                      <a16:colId xmlns:a16="http://schemas.microsoft.com/office/drawing/2014/main" xmlns="" val="20001"/>
                    </a:ext>
                  </a:extLst>
                </a:gridCol>
                <a:gridCol w="2876943">
                  <a:extLst>
                    <a:ext uri="{9D8B030D-6E8A-4147-A177-3AD203B41FA5}">
                      <a16:colId xmlns:a16="http://schemas.microsoft.com/office/drawing/2014/main" xmlns="" val="20002"/>
                    </a:ext>
                  </a:extLst>
                </a:gridCol>
              </a:tblGrid>
              <a:tr h="316639">
                <a:tc>
                  <a:txBody>
                    <a:bodyPr/>
                    <a:lstStyle/>
                    <a:p>
                      <a:pPr marL="0" algn="ctr" defTabSz="914126" rtl="0" eaLnBrk="1" latinLnBrk="1" hangingPunct="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AUTONOMOUS DRIVING SYSTEMS</a:t>
                      </a: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COMPUTER VISION</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DATA &amp; SIMULATION</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xmlns="" val="10000"/>
                  </a:ext>
                </a:extLst>
              </a:tr>
              <a:tr h="802831">
                <a:tc>
                  <a:txBody>
                    <a:bodyPr/>
                    <a:lstStyle/>
                    <a:p>
                      <a:pPr marL="361950" lvl="1" indent="-180975" algn="l" defTabSz="457200" rtl="0" eaLnBrk="1" fontAlgn="t" latinLnBrk="0" hangingPunct="1">
                        <a:spcBef>
                          <a:spcPts val="0"/>
                        </a:spcBef>
                        <a:spcAft>
                          <a:spcPts val="300"/>
                        </a:spcAft>
                        <a:buClr>
                          <a:srgbClr val="193EB0"/>
                        </a:buClr>
                        <a:buFont typeface="Arial" panose="020B0604020202020204" pitchFamily="34" charset="0"/>
                        <a:buChar char="•"/>
                      </a:pPr>
                      <a:r>
                        <a:rPr lang="it-IT"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Drive.ai</a:t>
                      </a:r>
                    </a:p>
                    <a:p>
                      <a:pPr marL="361950" lvl="1" indent="-180975" algn="l" defTabSz="457200" rtl="0" eaLnBrk="1" fontAlgn="t" latinLnBrk="0" hangingPunct="1">
                        <a:spcBef>
                          <a:spcPts val="0"/>
                        </a:spcBef>
                        <a:spcAft>
                          <a:spcPts val="300"/>
                        </a:spcAft>
                        <a:buClr>
                          <a:srgbClr val="193EB0"/>
                        </a:buClr>
                        <a:buFont typeface="Arial" panose="020B0604020202020204" pitchFamily="34" charset="0"/>
                        <a:buChar char="•"/>
                      </a:pPr>
                      <a:r>
                        <a:rPr lang="it-IT"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Momenta</a:t>
                      </a:r>
                    </a:p>
                    <a:p>
                      <a:pPr marL="361950" lvl="1" indent="-180975" algn="l" defTabSz="457200" rtl="0" eaLnBrk="1" fontAlgn="t" latinLnBrk="0" hangingPunct="1">
                        <a:spcBef>
                          <a:spcPts val="0"/>
                        </a:spcBef>
                        <a:spcAft>
                          <a:spcPts val="300"/>
                        </a:spcAft>
                        <a:buClr>
                          <a:srgbClr val="193EB0"/>
                        </a:buClr>
                        <a:buFont typeface="Arial" panose="020B0604020202020204" pitchFamily="34" charset="0"/>
                        <a:buChar char="•"/>
                      </a:pPr>
                      <a:r>
                        <a:rPr lang="it-IT"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Pony.ai</a:t>
                      </a:r>
                      <a:endParaRPr lang="ko-KR" altLang="en-US"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361950" lvl="1" indent="-180975" algn="l" defTabSz="457200" rtl="0" eaLnBrk="1" fontAlgn="t" latinLnBrk="0" hangingPunct="1">
                        <a:spcBef>
                          <a:spcPts val="0"/>
                        </a:spcBef>
                        <a:spcAft>
                          <a:spcPts val="300"/>
                        </a:spcAft>
                        <a:buClr>
                          <a:srgbClr val="193EB0"/>
                        </a:buClr>
                        <a:buFont typeface="Arial" panose="020B0604020202020204" pitchFamily="34" charset="0"/>
                        <a:buChar char="•"/>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DeepScale</a:t>
                      </a:r>
                    </a:p>
                    <a:p>
                      <a:pPr marL="361950" lvl="1" indent="-180975" algn="l" defTabSz="457200" rtl="0" eaLnBrk="1" fontAlgn="t" latinLnBrk="0" hangingPunct="1">
                        <a:spcBef>
                          <a:spcPts val="0"/>
                        </a:spcBef>
                        <a:spcAft>
                          <a:spcPts val="300"/>
                        </a:spcAft>
                        <a:buClr>
                          <a:srgbClr val="193EB0"/>
                        </a:buClr>
                        <a:buFont typeface="Arial" panose="020B0604020202020204" pitchFamily="34" charset="0"/>
                        <a:buChar char="•"/>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Prophesee</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361950" lvl="1" indent="-180975" algn="l" defTabSz="457200" rtl="0" eaLnBrk="1" fontAlgn="t" latinLnBrk="0" hangingPunct="1">
                        <a:spcBef>
                          <a:spcPts val="0"/>
                        </a:spcBef>
                        <a:spcAft>
                          <a:spcPts val="300"/>
                        </a:spcAft>
                        <a:buClr>
                          <a:srgbClr val="193EB0"/>
                        </a:buClr>
                        <a:buFont typeface="Arial" panose="020B0604020202020204" pitchFamily="34" charset="0"/>
                        <a:buChar char="•"/>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Cognata</a:t>
                      </a:r>
                    </a:p>
                    <a:p>
                      <a:pPr marL="361950" lvl="1" indent="-180975" algn="l" defTabSz="457200" rtl="0" eaLnBrk="1" fontAlgn="t" latinLnBrk="0" hangingPunct="1">
                        <a:spcBef>
                          <a:spcPts val="0"/>
                        </a:spcBef>
                        <a:spcAft>
                          <a:spcPts val="300"/>
                        </a:spcAft>
                        <a:buClr>
                          <a:srgbClr val="193EB0"/>
                        </a:buClr>
                        <a:buFont typeface="Arial" panose="020B0604020202020204" pitchFamily="34" charset="0"/>
                        <a:buChar char="•"/>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NVIDIA</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412" name="사각형: 둥근 모서리 32">
            <a:extLst>
              <a:ext uri="{FF2B5EF4-FFF2-40B4-BE49-F238E27FC236}">
                <a16:creationId xmlns:a16="http://schemas.microsoft.com/office/drawing/2014/main" xmlns="" id="{9F9FFF6C-7C72-4E08-8072-03F5113CBF51}"/>
              </a:ext>
            </a:extLst>
          </p:cNvPr>
          <p:cNvSpPr/>
          <p:nvPr/>
        </p:nvSpPr>
        <p:spPr>
          <a:xfrm>
            <a:off x="8587701" y="6161432"/>
            <a:ext cx="890113" cy="185972"/>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indent="-398463" algn="ctr"/>
            <a:r>
              <a:rPr lang="en-US" altLang="ko-KR" sz="1000" b="1" dirty="0">
                <a:latin typeface="SamsungOne 400" panose="020B0503030303020204" pitchFamily="34" charset="0"/>
                <a:ea typeface="SamsungOne 400" panose="020B0503030303020204" pitchFamily="34" charset="0"/>
              </a:rPr>
              <a:t>Insights</a:t>
            </a:r>
          </a:p>
        </p:txBody>
      </p:sp>
      <p:sp>
        <p:nvSpPr>
          <p:cNvPr id="99" name="직사각형 98">
            <a:extLst>
              <a:ext uri="{FF2B5EF4-FFF2-40B4-BE49-F238E27FC236}">
                <a16:creationId xmlns:a16="http://schemas.microsoft.com/office/drawing/2014/main" xmlns="" id="{883E9265-A016-4AED-8EC9-B625A313ECF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0"/>
              </a:buBlip>
              <a:defRPr/>
            </a:pPr>
            <a:r>
              <a:rPr lang="en-US" altLang="ko-KR" sz="1400" dirty="0">
                <a:solidFill>
                  <a:schemeClr val="tx1"/>
                </a:solidFill>
                <a:latin typeface="SamsungOne 400" panose="020B0503030303020204" pitchFamily="34" charset="0"/>
                <a:ea typeface="SamsungOne 400" panose="020B0503030303020204" pitchFamily="34" charset="0"/>
              </a:rPr>
              <a:t>Unbundling the Autonomous Vehicle</a:t>
            </a:r>
          </a:p>
        </p:txBody>
      </p:sp>
    </p:spTree>
    <p:custDataLst>
      <p:tags r:id="rId1"/>
    </p:custDataLst>
    <p:extLst>
      <p:ext uri="{BB962C8B-B14F-4D97-AF65-F5344CB8AC3E}">
        <p14:creationId xmlns:p14="http://schemas.microsoft.com/office/powerpoint/2010/main" val="5671410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cs typeface="Samsung Sharp Sans" pitchFamily="2" charset="0"/>
              </a:rPr>
              <a:t>Techniques in Artificial Intelligence</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3.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7" name="직사각형 26">
            <a:extLst>
              <a:ext uri="{FF2B5EF4-FFF2-40B4-BE49-F238E27FC236}">
                <a16:creationId xmlns:a16="http://schemas.microsoft.com/office/drawing/2014/main" xmlns="" id="{03C8F6C0-3D77-4918-A55F-910D971670A3}"/>
              </a:ext>
            </a:extLst>
          </p:cNvPr>
          <p:cNvSpPr/>
          <p:nvPr/>
        </p:nvSpPr>
        <p:spPr>
          <a:xfrm>
            <a:off x="1054111" y="3929021"/>
            <a:ext cx="8286680" cy="166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3.1. Edge AI</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3.2. Medical Imaging &amp; Diagnostics</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3.3. Autonomous Vehicle</a:t>
            </a:r>
          </a:p>
          <a:p>
            <a:pPr marL="176213" indent="-176213" defTabSz="914400" fontAlgn="base" latinLnBrk="1">
              <a:spcBef>
                <a:spcPct val="0"/>
              </a:spcBef>
              <a:spcAft>
                <a:spcPts val="1000"/>
              </a:spcAft>
              <a:buSzPct val="120000"/>
              <a:buBlip>
                <a:blip r:embed="rId5"/>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3.4. Reinforcement Learning</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3.5. Conversational AI</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3.6. GAN, XAI, Synthetic Training Data </a:t>
            </a:r>
          </a:p>
          <a:p>
            <a:pPr marL="176213" indent="-176213" fontAlgn="base">
              <a:spcBef>
                <a:spcPct val="0"/>
              </a:spcBef>
              <a:spcAft>
                <a:spcPts val="1000"/>
              </a:spcAft>
              <a:buSzPct val="120000"/>
              <a:buBlip>
                <a:blip r:embed="rId4"/>
              </a:buBlip>
              <a:defRPr/>
            </a:pP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4"/>
              </a:buBlip>
              <a:defRPr/>
            </a:pPr>
            <a:endPar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endParaRPr>
          </a:p>
        </p:txBody>
      </p:sp>
    </p:spTree>
    <p:custDataLst>
      <p:tags r:id="rId1"/>
    </p:custDataLst>
    <p:extLst>
      <p:ext uri="{BB962C8B-B14F-4D97-AF65-F5344CB8AC3E}">
        <p14:creationId xmlns:p14="http://schemas.microsoft.com/office/powerpoint/2010/main" val="8996868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defRPr/>
            </a:pPr>
            <a:r>
              <a:rPr lang="en-US" altLang="ko-KR" sz="2400" dirty="0">
                <a:solidFill>
                  <a:prstClr val="black">
                    <a:lumMod val="95000"/>
                    <a:lumOff val="5000"/>
                  </a:prstClr>
                </a:solidFill>
                <a:latin typeface="Samsung Sharp Sans" pitchFamily="2" charset="0"/>
                <a:ea typeface="Samsung Sharp Sans" pitchFamily="2" charset="0"/>
                <a:cs typeface="Samsung Sharp Sans" pitchFamily="2" charset="0"/>
              </a:rPr>
              <a:t>Reinforcement Learning</a:t>
            </a:r>
          </a:p>
        </p:txBody>
      </p:sp>
      <p:grpSp>
        <p:nvGrpSpPr>
          <p:cNvPr id="43" name="그룹 4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44" name="직사각형 4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3.4. Reinforcement Learning</a:t>
              </a:r>
            </a:p>
          </p:txBody>
        </p:sp>
        <p:sp>
          <p:nvSpPr>
            <p:cNvPr id="46" name="직사각형 45">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47" name="그룹 108">
            <a:extLst>
              <a:ext uri="{FF2B5EF4-FFF2-40B4-BE49-F238E27FC236}">
                <a16:creationId xmlns:a16="http://schemas.microsoft.com/office/drawing/2014/main" xmlns="" id="{E90BFC7A-1C2F-4359-A860-516E42F8BD43}"/>
              </a:ext>
            </a:extLst>
          </p:cNvPr>
          <p:cNvGrpSpPr/>
          <p:nvPr/>
        </p:nvGrpSpPr>
        <p:grpSpPr>
          <a:xfrm>
            <a:off x="311697" y="2564904"/>
            <a:ext cx="3321952" cy="3240360"/>
            <a:chOff x="739534" y="2764986"/>
            <a:chExt cx="3299067" cy="3226480"/>
          </a:xfrm>
        </p:grpSpPr>
        <p:pic>
          <p:nvPicPr>
            <p:cNvPr id="48" name="그림 107">
              <a:extLst>
                <a:ext uri="{FF2B5EF4-FFF2-40B4-BE49-F238E27FC236}">
                  <a16:creationId xmlns:a16="http://schemas.microsoft.com/office/drawing/2014/main" xmlns="" id="{CB787FBC-4457-42E6-8B04-FE55E96A96D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601" y="2764986"/>
              <a:ext cx="3222000" cy="2962972"/>
            </a:xfrm>
            <a:prstGeom prst="rect">
              <a:avLst/>
            </a:prstGeom>
          </p:spPr>
        </p:pic>
        <p:sp>
          <p:nvSpPr>
            <p:cNvPr id="49" name="TextBox 48">
              <a:extLst>
                <a:ext uri="{FF2B5EF4-FFF2-40B4-BE49-F238E27FC236}">
                  <a16:creationId xmlns:a16="http://schemas.microsoft.com/office/drawing/2014/main" xmlns="" id="{73716D06-D463-4ED6-8E57-4A0FE0C312B4}"/>
                </a:ext>
              </a:extLst>
            </p:cNvPr>
            <p:cNvSpPr txBox="1"/>
            <p:nvPr/>
          </p:nvSpPr>
          <p:spPr>
            <a:xfrm>
              <a:off x="1984277" y="3314635"/>
              <a:ext cx="1138006" cy="215444"/>
            </a:xfrm>
            <a:prstGeom prst="rect">
              <a:avLst/>
            </a:prstGeom>
            <a:noFill/>
          </p:spPr>
          <p:txBody>
            <a:bodyPr wrap="square" lIns="0" tIns="0" rIns="0" bIns="0" rtlCol="0" anchor="b">
              <a:spAutoFit/>
            </a:bodyPr>
            <a:lstStyle/>
            <a:p>
              <a:pPr algn="ctr"/>
              <a:r>
                <a:rPr lang="en-US" altLang="ko-KR" sz="1400" dirty="0">
                  <a:latin typeface="SamsungOne 400" panose="020B0503030303020204" pitchFamily="34" charset="0"/>
                  <a:ea typeface="SamsungOne 400" panose="020B0503030303020204" pitchFamily="34" charset="0"/>
                </a:rPr>
                <a:t>Environment</a:t>
              </a:r>
              <a:endParaRPr lang="ko-KR" altLang="en-US" sz="14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50" name="TextBox 49">
              <a:extLst>
                <a:ext uri="{FF2B5EF4-FFF2-40B4-BE49-F238E27FC236}">
                  <a16:creationId xmlns:a16="http://schemas.microsoft.com/office/drawing/2014/main" xmlns="" id="{AC59AA82-2639-4F2E-A8DE-14B5CC38668D}"/>
                </a:ext>
              </a:extLst>
            </p:cNvPr>
            <p:cNvSpPr txBox="1"/>
            <p:nvPr/>
          </p:nvSpPr>
          <p:spPr>
            <a:xfrm rot="5400000">
              <a:off x="3278690" y="4146047"/>
              <a:ext cx="807624" cy="215444"/>
            </a:xfrm>
            <a:prstGeom prst="rect">
              <a:avLst/>
            </a:prstGeom>
            <a:noFill/>
          </p:spPr>
          <p:txBody>
            <a:bodyPr wrap="square" lIns="0" tIns="0" rIns="0" bIns="0" rtlCol="0" anchor="b">
              <a:spAutoFit/>
            </a:bodyPr>
            <a:lstStyle/>
            <a:p>
              <a:pPr algn="ctr"/>
              <a:r>
                <a:rPr lang="en-US" altLang="ko-KR" sz="1400" dirty="0">
                  <a:latin typeface="SamsungOne 400" panose="020B0503030303020204" pitchFamily="34" charset="0"/>
                  <a:ea typeface="SamsungOne 400" panose="020B0503030303020204" pitchFamily="34" charset="0"/>
                </a:rPr>
                <a:t>Action</a:t>
              </a:r>
              <a:endParaRPr lang="ko-KR" altLang="en-US" sz="14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51" name="TextBox 50">
              <a:extLst>
                <a:ext uri="{FF2B5EF4-FFF2-40B4-BE49-F238E27FC236}">
                  <a16:creationId xmlns:a16="http://schemas.microsoft.com/office/drawing/2014/main" xmlns="" id="{6E448691-42BE-4914-9353-BD8F3D69AE47}"/>
                </a:ext>
              </a:extLst>
            </p:cNvPr>
            <p:cNvSpPr txBox="1"/>
            <p:nvPr/>
          </p:nvSpPr>
          <p:spPr>
            <a:xfrm rot="2700000">
              <a:off x="1903279" y="4300749"/>
              <a:ext cx="807624" cy="215444"/>
            </a:xfrm>
            <a:prstGeom prst="rect">
              <a:avLst/>
            </a:prstGeom>
            <a:noFill/>
          </p:spPr>
          <p:txBody>
            <a:bodyPr wrap="square" lIns="0" tIns="0" rIns="0" bIns="0" rtlCol="0" anchor="b">
              <a:spAutoFit/>
            </a:bodyPr>
            <a:lstStyle/>
            <a:p>
              <a:pPr algn="ctr"/>
              <a:r>
                <a:rPr lang="en-US" altLang="ko-KR" sz="1400" dirty="0">
                  <a:latin typeface="SamsungOne 400" panose="020B0503030303020204" pitchFamily="34" charset="0"/>
                  <a:ea typeface="SamsungOne 400" panose="020B0503030303020204" pitchFamily="34" charset="0"/>
                </a:rPr>
                <a:t>Reward</a:t>
              </a:r>
              <a:endParaRPr lang="ko-KR" altLang="en-US" sz="14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52" name="TextBox 51">
              <a:extLst>
                <a:ext uri="{FF2B5EF4-FFF2-40B4-BE49-F238E27FC236}">
                  <a16:creationId xmlns:a16="http://schemas.microsoft.com/office/drawing/2014/main" xmlns="" id="{7FFA6BF8-1F12-44AF-B2D2-0F3EDBC5C0B5}"/>
                </a:ext>
              </a:extLst>
            </p:cNvPr>
            <p:cNvSpPr txBox="1"/>
            <p:nvPr/>
          </p:nvSpPr>
          <p:spPr>
            <a:xfrm>
              <a:off x="739534" y="4303825"/>
              <a:ext cx="1182962" cy="215444"/>
            </a:xfrm>
            <a:prstGeom prst="rect">
              <a:avLst/>
            </a:prstGeom>
            <a:noFill/>
          </p:spPr>
          <p:txBody>
            <a:bodyPr wrap="square" lIns="0" tIns="0" rIns="0" bIns="0" rtlCol="0" anchor="b">
              <a:spAutoFit/>
            </a:bodyPr>
            <a:lstStyle/>
            <a:p>
              <a:pPr algn="ctr"/>
              <a:r>
                <a:rPr lang="en-US" altLang="ko-KR" sz="1400" dirty="0">
                  <a:latin typeface="SamsungOne 400" panose="020B0503030303020204" pitchFamily="34" charset="0"/>
                  <a:ea typeface="SamsungOne 400" panose="020B0503030303020204" pitchFamily="34" charset="0"/>
                </a:rPr>
                <a:t>Interpreter</a:t>
              </a:r>
              <a:endParaRPr lang="ko-KR" altLang="en-US" sz="14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53" name="TextBox 52">
              <a:extLst>
                <a:ext uri="{FF2B5EF4-FFF2-40B4-BE49-F238E27FC236}">
                  <a16:creationId xmlns:a16="http://schemas.microsoft.com/office/drawing/2014/main" xmlns="" id="{EC99E52E-185B-41D3-A4E5-ED2CE44AAF32}"/>
                </a:ext>
              </a:extLst>
            </p:cNvPr>
            <p:cNvSpPr txBox="1"/>
            <p:nvPr/>
          </p:nvSpPr>
          <p:spPr>
            <a:xfrm rot="2700000">
              <a:off x="1168466" y="5054500"/>
              <a:ext cx="807624" cy="215444"/>
            </a:xfrm>
            <a:prstGeom prst="rect">
              <a:avLst/>
            </a:prstGeom>
            <a:noFill/>
          </p:spPr>
          <p:txBody>
            <a:bodyPr wrap="square" lIns="0" tIns="0" rIns="0" bIns="0" rtlCol="0" anchor="b">
              <a:spAutoFit/>
            </a:bodyPr>
            <a:lstStyle/>
            <a:p>
              <a:pPr algn="ctr"/>
              <a:r>
                <a:rPr lang="en-US" altLang="ko-KR" sz="1400" dirty="0">
                  <a:latin typeface="SamsungOne 400" panose="020B0503030303020204" pitchFamily="34" charset="0"/>
                  <a:ea typeface="SamsungOne 400" panose="020B0503030303020204" pitchFamily="34" charset="0"/>
                </a:rPr>
                <a:t>State</a:t>
              </a:r>
              <a:endParaRPr lang="ko-KR" altLang="en-US" sz="14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54" name="TextBox 53">
              <a:extLst>
                <a:ext uri="{FF2B5EF4-FFF2-40B4-BE49-F238E27FC236}">
                  <a16:creationId xmlns:a16="http://schemas.microsoft.com/office/drawing/2014/main" xmlns="" id="{62BEBB68-223B-469C-B59C-CED6AE43B6FE}"/>
                </a:ext>
              </a:extLst>
            </p:cNvPr>
            <p:cNvSpPr txBox="1"/>
            <p:nvPr/>
          </p:nvSpPr>
          <p:spPr>
            <a:xfrm>
              <a:off x="2184663" y="5776022"/>
              <a:ext cx="807624" cy="215444"/>
            </a:xfrm>
            <a:prstGeom prst="rect">
              <a:avLst/>
            </a:prstGeom>
            <a:noFill/>
          </p:spPr>
          <p:txBody>
            <a:bodyPr wrap="square" lIns="0" tIns="0" rIns="0" bIns="0" rtlCol="0" anchor="b">
              <a:spAutoFit/>
            </a:bodyPr>
            <a:lstStyle/>
            <a:p>
              <a:pPr algn="ctr"/>
              <a:r>
                <a:rPr lang="en-US" altLang="ko-KR" sz="1400" dirty="0">
                  <a:latin typeface="SamsungOne 400" panose="020B0503030303020204" pitchFamily="34" charset="0"/>
                  <a:ea typeface="SamsungOne 400" panose="020B0503030303020204" pitchFamily="34" charset="0"/>
                </a:rPr>
                <a:t>Agent</a:t>
              </a:r>
              <a:endParaRPr lang="ko-KR" altLang="en-US" sz="14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grpSp>
        <p:nvGrpSpPr>
          <p:cNvPr id="55" name="그룹 54">
            <a:extLst>
              <a:ext uri="{FF2B5EF4-FFF2-40B4-BE49-F238E27FC236}">
                <a16:creationId xmlns:a16="http://schemas.microsoft.com/office/drawing/2014/main" xmlns="" id="{5B02B090-A95C-4540-8F7D-844DFF8F8886}"/>
              </a:ext>
            </a:extLst>
          </p:cNvPr>
          <p:cNvGrpSpPr/>
          <p:nvPr/>
        </p:nvGrpSpPr>
        <p:grpSpPr>
          <a:xfrm>
            <a:off x="3592280" y="2275355"/>
            <a:ext cx="5778867" cy="3622061"/>
            <a:chOff x="3589411" y="1882911"/>
            <a:chExt cx="5778867" cy="3622061"/>
          </a:xfrm>
        </p:grpSpPr>
        <p:sp>
          <p:nvSpPr>
            <p:cNvPr id="56" name="모서리가 둥근 직사각형 78">
              <a:extLst>
                <a:ext uri="{FF2B5EF4-FFF2-40B4-BE49-F238E27FC236}">
                  <a16:creationId xmlns:a16="http://schemas.microsoft.com/office/drawing/2014/main" xmlns="" id="{B081F10A-381C-4C35-83A4-3CA90C0CFFA9}"/>
                </a:ext>
              </a:extLst>
            </p:cNvPr>
            <p:cNvSpPr/>
            <p:nvPr/>
          </p:nvSpPr>
          <p:spPr>
            <a:xfrm>
              <a:off x="3633649" y="3165230"/>
              <a:ext cx="908547" cy="39351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Finance</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57" name="TextBox 56">
              <a:extLst>
                <a:ext uri="{FF2B5EF4-FFF2-40B4-BE49-F238E27FC236}">
                  <a16:creationId xmlns:a16="http://schemas.microsoft.com/office/drawing/2014/main" xmlns="" id="{B93DEE21-96FB-476C-AADF-0B636FAD2B08}"/>
                </a:ext>
              </a:extLst>
            </p:cNvPr>
            <p:cNvSpPr txBox="1"/>
            <p:nvPr/>
          </p:nvSpPr>
          <p:spPr>
            <a:xfrm>
              <a:off x="3589411" y="2655219"/>
              <a:ext cx="997025" cy="461665"/>
            </a:xfrm>
            <a:prstGeom prst="rect">
              <a:avLst/>
            </a:prstGeom>
            <a:noFill/>
          </p:spPr>
          <p:txBody>
            <a:bodyPr wrap="square" lIns="0" tIns="0" rIns="0" bIns="0" rtlCol="0" anchor="b">
              <a:spAutoFit/>
            </a:bodyPr>
            <a:lstStyle/>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Pricing, trading</a:t>
              </a:r>
              <a:b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b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portfolio opt.</a:t>
              </a:r>
              <a:b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b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risk management</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58" name="모서리가 둥근 직사각형 81">
              <a:extLst>
                <a:ext uri="{FF2B5EF4-FFF2-40B4-BE49-F238E27FC236}">
                  <a16:creationId xmlns:a16="http://schemas.microsoft.com/office/drawing/2014/main" xmlns="" id="{6DFF3DA3-5FCA-4B53-8A24-A484247CF348}"/>
                </a:ext>
              </a:extLst>
            </p:cNvPr>
            <p:cNvSpPr/>
            <p:nvPr/>
          </p:nvSpPr>
          <p:spPr>
            <a:xfrm>
              <a:off x="3633649" y="3848339"/>
              <a:ext cx="908547" cy="39351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Computer</a:t>
              </a:r>
              <a:b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b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systems</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59" name="TextBox 58">
              <a:extLst>
                <a:ext uri="{FF2B5EF4-FFF2-40B4-BE49-F238E27FC236}">
                  <a16:creationId xmlns:a16="http://schemas.microsoft.com/office/drawing/2014/main" xmlns="" id="{3B3DED0B-D35F-4C97-9E88-D37E558611BE}"/>
                </a:ext>
              </a:extLst>
            </p:cNvPr>
            <p:cNvSpPr txBox="1"/>
            <p:nvPr/>
          </p:nvSpPr>
          <p:spPr>
            <a:xfrm>
              <a:off x="3625697" y="4289360"/>
              <a:ext cx="924452" cy="461665"/>
            </a:xfrm>
            <a:prstGeom prst="rect">
              <a:avLst/>
            </a:prstGeom>
            <a:noFill/>
          </p:spPr>
          <p:txBody>
            <a:bodyPr wrap="square" lIns="0" tIns="0" rIns="0" bIns="0" rtlCol="0" anchor="t">
              <a:spAutoFit/>
            </a:bodyPr>
            <a:lstStyle/>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Topics in</a:t>
              </a:r>
              <a:b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b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computer</a:t>
              </a:r>
              <a:b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b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science</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nvGrpSpPr>
            <p:cNvPr id="60" name="그룹 59">
              <a:extLst>
                <a:ext uri="{FF2B5EF4-FFF2-40B4-BE49-F238E27FC236}">
                  <a16:creationId xmlns:a16="http://schemas.microsoft.com/office/drawing/2014/main" xmlns="" id="{450A0D55-4F07-44E5-8000-D1B86FE771DA}"/>
                </a:ext>
              </a:extLst>
            </p:cNvPr>
            <p:cNvGrpSpPr/>
            <p:nvPr/>
          </p:nvGrpSpPr>
          <p:grpSpPr>
            <a:xfrm>
              <a:off x="8373565" y="2655221"/>
              <a:ext cx="994712" cy="903523"/>
              <a:chOff x="8373565" y="2655221"/>
              <a:chExt cx="994712" cy="903523"/>
            </a:xfrm>
          </p:grpSpPr>
          <p:sp>
            <p:nvSpPr>
              <p:cNvPr id="84" name="모서리가 둥근 직사각형 49">
                <a:extLst>
                  <a:ext uri="{FF2B5EF4-FFF2-40B4-BE49-F238E27FC236}">
                    <a16:creationId xmlns:a16="http://schemas.microsoft.com/office/drawing/2014/main" xmlns="" id="{18C19F2A-38DA-4F09-A0B3-FCC6FABB3EC5}"/>
                  </a:ext>
                </a:extLst>
              </p:cNvPr>
              <p:cNvSpPr/>
              <p:nvPr/>
            </p:nvSpPr>
            <p:spPr>
              <a:xfrm>
                <a:off x="8416647" y="3165230"/>
                <a:ext cx="908547" cy="39351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Business</a:t>
                </a:r>
              </a:p>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Management</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85" name="TextBox 84">
                <a:extLst>
                  <a:ext uri="{FF2B5EF4-FFF2-40B4-BE49-F238E27FC236}">
                    <a16:creationId xmlns:a16="http://schemas.microsoft.com/office/drawing/2014/main" xmlns="" id="{EB3F2CAF-5567-493D-A459-04F9789CDBE1}"/>
                  </a:ext>
                </a:extLst>
              </p:cNvPr>
              <p:cNvSpPr txBox="1"/>
              <p:nvPr/>
            </p:nvSpPr>
            <p:spPr>
              <a:xfrm>
                <a:off x="8373565" y="2655221"/>
                <a:ext cx="994712" cy="461665"/>
              </a:xfrm>
              <a:prstGeom prst="rect">
                <a:avLst/>
              </a:prstGeom>
              <a:noFill/>
            </p:spPr>
            <p:txBody>
              <a:bodyPr wrap="square" lIns="0" tIns="0" rIns="0" bIns="0" rtlCol="0" anchor="b">
                <a:spAutoFit/>
              </a:bodyPr>
              <a:lstStyle/>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Recommendation</a:t>
                </a:r>
                <a:b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b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e-commerce, OR</a:t>
                </a:r>
                <a:b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b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customer mgmt.</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grpSp>
          <p:nvGrpSpPr>
            <p:cNvPr id="61" name="그룹 60">
              <a:extLst>
                <a:ext uri="{FF2B5EF4-FFF2-40B4-BE49-F238E27FC236}">
                  <a16:creationId xmlns:a16="http://schemas.microsoft.com/office/drawing/2014/main" xmlns="" id="{8ADE1956-C1BA-4FAE-AFF1-984ABA44AA38}"/>
                </a:ext>
              </a:extLst>
            </p:cNvPr>
            <p:cNvGrpSpPr/>
            <p:nvPr/>
          </p:nvGrpSpPr>
          <p:grpSpPr>
            <a:xfrm>
              <a:off x="8373564" y="3685421"/>
              <a:ext cx="994714" cy="1065604"/>
              <a:chOff x="8373564" y="3685421"/>
              <a:chExt cx="994714" cy="1065604"/>
            </a:xfrm>
          </p:grpSpPr>
          <p:sp>
            <p:nvSpPr>
              <p:cNvPr id="82" name="모서리가 둥근 직사각형 85">
                <a:extLst>
                  <a:ext uri="{FF2B5EF4-FFF2-40B4-BE49-F238E27FC236}">
                    <a16:creationId xmlns:a16="http://schemas.microsoft.com/office/drawing/2014/main" xmlns="" id="{8CE586F8-A551-4596-B962-AC25426B41B1}"/>
                  </a:ext>
                </a:extLst>
              </p:cNvPr>
              <p:cNvSpPr/>
              <p:nvPr/>
            </p:nvSpPr>
            <p:spPr>
              <a:xfrm>
                <a:off x="8416647" y="3685421"/>
                <a:ext cx="908547" cy="556432"/>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Science</a:t>
                </a:r>
                <a:b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b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engineering</a:t>
                </a:r>
                <a:b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b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art</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83" name="TextBox 82">
                <a:extLst>
                  <a:ext uri="{FF2B5EF4-FFF2-40B4-BE49-F238E27FC236}">
                    <a16:creationId xmlns:a16="http://schemas.microsoft.com/office/drawing/2014/main" xmlns="" id="{2B69EB9B-1E6F-4BE2-8BE9-F0FC8F3CEAD0}"/>
                  </a:ext>
                </a:extLst>
              </p:cNvPr>
              <p:cNvSpPr txBox="1"/>
              <p:nvPr/>
            </p:nvSpPr>
            <p:spPr>
              <a:xfrm>
                <a:off x="8373564" y="4289360"/>
                <a:ext cx="994714" cy="461665"/>
              </a:xfrm>
              <a:prstGeom prst="rect">
                <a:avLst/>
              </a:prstGeom>
              <a:noFill/>
            </p:spPr>
            <p:txBody>
              <a:bodyPr wrap="square" lIns="0" tIns="0" rIns="0" bIns="0" rtlCol="0" anchor="t">
                <a:spAutoFit/>
              </a:bodyPr>
              <a:lstStyle/>
              <a:p>
                <a:pPr algn="ctr"/>
                <a:r>
                  <a:rPr lang="en-US" altLang="ko-KR" sz="1000" spc="-50" dirty="0">
                    <a:solidFill>
                      <a:schemeClr val="tx1">
                        <a:lumMod val="75000"/>
                        <a:lumOff val="25000"/>
                      </a:schemeClr>
                    </a:solidFill>
                    <a:latin typeface="SamsungOne 400" panose="020B0503030303020204" pitchFamily="34" charset="0"/>
                    <a:ea typeface="SamsungOne 400" panose="020B0503030303020204" pitchFamily="34" charset="0"/>
                  </a:rPr>
                  <a:t>Maths, physics</a:t>
                </a:r>
                <a:br>
                  <a:rPr lang="en-US" altLang="ko-KR" sz="1000" spc="-50" dirty="0">
                    <a:solidFill>
                      <a:schemeClr val="tx1">
                        <a:lumMod val="75000"/>
                        <a:lumOff val="25000"/>
                      </a:schemeClr>
                    </a:solidFill>
                    <a:latin typeface="SamsungOne 400" panose="020B0503030303020204" pitchFamily="34" charset="0"/>
                    <a:ea typeface="SamsungOne 400" panose="020B0503030303020204" pitchFamily="34" charset="0"/>
                  </a:rPr>
                </a:br>
                <a:r>
                  <a:rPr lang="en-US" altLang="ko-KR" sz="1000" spc="-50" dirty="0">
                    <a:solidFill>
                      <a:schemeClr val="tx1">
                        <a:lumMod val="75000"/>
                        <a:lumOff val="25000"/>
                      </a:schemeClr>
                    </a:solidFill>
                    <a:latin typeface="SamsungOne 400" panose="020B0503030303020204" pitchFamily="34" charset="0"/>
                    <a:ea typeface="SamsungOne 400" panose="020B0503030303020204" pitchFamily="34" charset="0"/>
                  </a:rPr>
                  <a:t>chemistry, music</a:t>
                </a:r>
                <a:br>
                  <a:rPr lang="en-US" altLang="ko-KR" sz="1000" spc="-50" dirty="0">
                    <a:solidFill>
                      <a:schemeClr val="tx1">
                        <a:lumMod val="75000"/>
                        <a:lumOff val="25000"/>
                      </a:schemeClr>
                    </a:solidFill>
                    <a:latin typeface="SamsungOne 400" panose="020B0503030303020204" pitchFamily="34" charset="0"/>
                    <a:ea typeface="SamsungOne 400" panose="020B0503030303020204" pitchFamily="34" charset="0"/>
                  </a:rPr>
                </a:br>
                <a:r>
                  <a:rPr lang="en-US" altLang="ko-KR" sz="1000" spc="-50" dirty="0">
                    <a:solidFill>
                      <a:schemeClr val="tx1">
                        <a:lumMod val="75000"/>
                        <a:lumOff val="25000"/>
                      </a:schemeClr>
                    </a:solidFill>
                    <a:latin typeface="SamsungOne 400" panose="020B0503030303020204" pitchFamily="34" charset="0"/>
                    <a:ea typeface="SamsungOne 400" panose="020B0503030303020204" pitchFamily="34" charset="0"/>
                  </a:rPr>
                  <a:t>drawing, animation</a:t>
                </a:r>
                <a:endParaRPr lang="ko-KR" altLang="en-US" sz="1000" spc="-5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sp>
          <p:nvSpPr>
            <p:cNvPr id="62" name="모서리가 둥근 직사각형 45">
              <a:extLst>
                <a:ext uri="{FF2B5EF4-FFF2-40B4-BE49-F238E27FC236}">
                  <a16:creationId xmlns:a16="http://schemas.microsoft.com/office/drawing/2014/main" xmlns="" id="{9150E5BE-DCCC-4998-9BBE-E21350CD6A8C}"/>
                </a:ext>
              </a:extLst>
            </p:cNvPr>
            <p:cNvSpPr/>
            <p:nvPr/>
          </p:nvSpPr>
          <p:spPr>
            <a:xfrm>
              <a:off x="5398761" y="3321559"/>
              <a:ext cx="2081230" cy="727724"/>
            </a:xfrm>
            <a:prstGeom prst="roundRect">
              <a:avLst/>
            </a:prstGeom>
            <a:noFill/>
            <a:ln w="25400">
              <a:solidFill>
                <a:srgbClr val="33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u="sng" dirty="0"/>
            </a:p>
          </p:txBody>
        </p:sp>
        <p:sp>
          <p:nvSpPr>
            <p:cNvPr id="63" name="TextBox 62">
              <a:extLst>
                <a:ext uri="{FF2B5EF4-FFF2-40B4-BE49-F238E27FC236}">
                  <a16:creationId xmlns:a16="http://schemas.microsoft.com/office/drawing/2014/main" xmlns="" id="{C8BFBFC7-1E67-4F69-A7B5-2AA2A12F3EE5}"/>
                </a:ext>
              </a:extLst>
            </p:cNvPr>
            <p:cNvSpPr txBox="1"/>
            <p:nvPr/>
          </p:nvSpPr>
          <p:spPr>
            <a:xfrm>
              <a:off x="5398762" y="3423812"/>
              <a:ext cx="2086454" cy="523220"/>
            </a:xfrm>
            <a:prstGeom prst="rect">
              <a:avLst/>
            </a:prstGeom>
            <a:noFill/>
          </p:spPr>
          <p:txBody>
            <a:bodyPr wrap="square" rtlCol="0" anchor="ctr">
              <a:spAutoFit/>
            </a:bodyPr>
            <a:lstStyle/>
            <a:p>
              <a:pPr algn="ctr"/>
              <a:r>
                <a:rPr lang="en-US" altLang="ko-KR" sz="1400" dirty="0">
                  <a:solidFill>
                    <a:schemeClr val="bg1">
                      <a:lumMod val="50000"/>
                    </a:schemeClr>
                  </a:solidFill>
                  <a:latin typeface="SamsungOne 700" panose="020B0803030303020204" pitchFamily="34" charset="0"/>
                  <a:ea typeface="SamsungOne 700" panose="020B0803030303020204" pitchFamily="34" charset="0"/>
                </a:rPr>
                <a:t>Deep Reinforcement </a:t>
              </a:r>
              <a:br>
                <a:rPr lang="en-US" altLang="ko-KR" sz="1400" dirty="0">
                  <a:solidFill>
                    <a:schemeClr val="bg1">
                      <a:lumMod val="50000"/>
                    </a:schemeClr>
                  </a:solidFill>
                  <a:latin typeface="SamsungOne 700" panose="020B0803030303020204" pitchFamily="34" charset="0"/>
                  <a:ea typeface="SamsungOne 700" panose="020B0803030303020204" pitchFamily="34" charset="0"/>
                </a:rPr>
              </a:br>
              <a:r>
                <a:rPr lang="en-US" altLang="ko-KR" sz="1400" dirty="0">
                  <a:solidFill>
                    <a:schemeClr val="bg1">
                      <a:lumMod val="50000"/>
                    </a:schemeClr>
                  </a:solidFill>
                  <a:latin typeface="SamsungOne 700" panose="020B0803030303020204" pitchFamily="34" charset="0"/>
                  <a:ea typeface="SamsungOne 700" panose="020B0803030303020204" pitchFamily="34" charset="0"/>
                </a:rPr>
                <a:t>Learning</a:t>
              </a:r>
              <a:endParaRPr lang="ko-KR" altLang="en-US" sz="1000" dirty="0">
                <a:solidFill>
                  <a:schemeClr val="bg1">
                    <a:lumMod val="50000"/>
                  </a:schemeClr>
                </a:solidFill>
                <a:latin typeface="SamsungOne 700" panose="020B0803030303020204" pitchFamily="34" charset="0"/>
              </a:endParaRPr>
            </a:p>
          </p:txBody>
        </p:sp>
        <p:sp>
          <p:nvSpPr>
            <p:cNvPr id="64" name="모서리가 둥근 직사각형 75">
              <a:extLst>
                <a:ext uri="{FF2B5EF4-FFF2-40B4-BE49-F238E27FC236}">
                  <a16:creationId xmlns:a16="http://schemas.microsoft.com/office/drawing/2014/main" xmlns="" id="{9B88DFF2-BC30-43DE-95CC-764091A7ED30}"/>
                </a:ext>
              </a:extLst>
            </p:cNvPr>
            <p:cNvSpPr/>
            <p:nvPr/>
          </p:nvSpPr>
          <p:spPr>
            <a:xfrm>
              <a:off x="4572854" y="2392921"/>
              <a:ext cx="908547" cy="39351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Healthcare</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65" name="TextBox 64">
              <a:extLst>
                <a:ext uri="{FF2B5EF4-FFF2-40B4-BE49-F238E27FC236}">
                  <a16:creationId xmlns:a16="http://schemas.microsoft.com/office/drawing/2014/main" xmlns="" id="{99598B8A-2E66-49CC-86C1-83485220C2F4}"/>
                </a:ext>
              </a:extLst>
            </p:cNvPr>
            <p:cNvSpPr txBox="1"/>
            <p:nvPr/>
          </p:nvSpPr>
          <p:spPr>
            <a:xfrm>
              <a:off x="4564902" y="1882911"/>
              <a:ext cx="924452" cy="461665"/>
            </a:xfrm>
            <a:prstGeom prst="rect">
              <a:avLst/>
            </a:prstGeom>
            <a:noFill/>
          </p:spPr>
          <p:txBody>
            <a:bodyPr wrap="square" lIns="0" tIns="0" rIns="0" bIns="0" rtlCol="0" anchor="b">
              <a:spAutoFit/>
            </a:bodyPr>
            <a:lstStyle/>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DTRs</a:t>
              </a:r>
              <a:b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b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diagnosis</a:t>
              </a:r>
            </a:p>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EHR/EMR</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66" name="모서리가 둥근 직사각형 91">
              <a:extLst>
                <a:ext uri="{FF2B5EF4-FFF2-40B4-BE49-F238E27FC236}">
                  <a16:creationId xmlns:a16="http://schemas.microsoft.com/office/drawing/2014/main" xmlns="" id="{AB411B15-CB81-4A1D-81E5-F4F124D7AF35}"/>
                </a:ext>
              </a:extLst>
            </p:cNvPr>
            <p:cNvSpPr/>
            <p:nvPr/>
          </p:nvSpPr>
          <p:spPr>
            <a:xfrm>
              <a:off x="4572854" y="4584406"/>
              <a:ext cx="908547" cy="39351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Games</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67" name="TextBox 66">
              <a:extLst>
                <a:ext uri="{FF2B5EF4-FFF2-40B4-BE49-F238E27FC236}">
                  <a16:creationId xmlns:a16="http://schemas.microsoft.com/office/drawing/2014/main" xmlns="" id="{91D5D8E4-656B-4A85-9C28-695EAF0287F6}"/>
                </a:ext>
              </a:extLst>
            </p:cNvPr>
            <p:cNvSpPr txBox="1"/>
            <p:nvPr/>
          </p:nvSpPr>
          <p:spPr>
            <a:xfrm>
              <a:off x="4564902" y="5025427"/>
              <a:ext cx="924452" cy="461665"/>
            </a:xfrm>
            <a:prstGeom prst="rect">
              <a:avLst/>
            </a:prstGeom>
            <a:noFill/>
          </p:spPr>
          <p:txBody>
            <a:bodyPr wrap="square" lIns="0" tIns="0" rIns="0" bIns="0" rtlCol="0" anchor="t">
              <a:spAutoFit/>
            </a:bodyPr>
            <a:lstStyle/>
            <a:p>
              <a:pPr indent="-398463"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Go, poker</a:t>
              </a:r>
              <a:b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b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Dota, bridge</a:t>
              </a:r>
              <a:b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b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Starcraft</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68" name="모서리가 둥근 직사각형 72">
              <a:extLst>
                <a:ext uri="{FF2B5EF4-FFF2-40B4-BE49-F238E27FC236}">
                  <a16:creationId xmlns:a16="http://schemas.microsoft.com/office/drawing/2014/main" xmlns="" id="{F7B89FE3-8830-4322-886B-58D108F14DBD}"/>
                </a:ext>
              </a:extLst>
            </p:cNvPr>
            <p:cNvSpPr/>
            <p:nvPr/>
          </p:nvSpPr>
          <p:spPr>
            <a:xfrm>
              <a:off x="5520686" y="2392921"/>
              <a:ext cx="908547" cy="39351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Education</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69" name="TextBox 68">
              <a:extLst>
                <a:ext uri="{FF2B5EF4-FFF2-40B4-BE49-F238E27FC236}">
                  <a16:creationId xmlns:a16="http://schemas.microsoft.com/office/drawing/2014/main" xmlns="" id="{C8AD1F19-D569-475D-ABE5-DADFF5F685E4}"/>
                </a:ext>
              </a:extLst>
            </p:cNvPr>
            <p:cNvSpPr txBox="1"/>
            <p:nvPr/>
          </p:nvSpPr>
          <p:spPr>
            <a:xfrm>
              <a:off x="5481402" y="1882911"/>
              <a:ext cx="987116" cy="461665"/>
            </a:xfrm>
            <a:prstGeom prst="rect">
              <a:avLst/>
            </a:prstGeom>
            <a:noFill/>
          </p:spPr>
          <p:txBody>
            <a:bodyPr wrap="square" lIns="0" tIns="0" rIns="0" bIns="0" rtlCol="0" anchor="b">
              <a:spAutoFit/>
            </a:bodyPr>
            <a:lstStyle/>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Proficiency est.</a:t>
              </a:r>
              <a:b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b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recommendation</a:t>
              </a:r>
            </a:p>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education games</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70" name="모서리가 둥근 직사각형 94">
              <a:extLst>
                <a:ext uri="{FF2B5EF4-FFF2-40B4-BE49-F238E27FC236}">
                  <a16:creationId xmlns:a16="http://schemas.microsoft.com/office/drawing/2014/main" xmlns="" id="{2623F823-C529-4F85-AE86-EF55C7E97F76}"/>
                </a:ext>
              </a:extLst>
            </p:cNvPr>
            <p:cNvSpPr/>
            <p:nvPr/>
          </p:nvSpPr>
          <p:spPr>
            <a:xfrm>
              <a:off x="5520686" y="4584406"/>
              <a:ext cx="908547" cy="39351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Robotics</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71" name="TextBox 70">
              <a:extLst>
                <a:ext uri="{FF2B5EF4-FFF2-40B4-BE49-F238E27FC236}">
                  <a16:creationId xmlns:a16="http://schemas.microsoft.com/office/drawing/2014/main" xmlns="" id="{A305D3B0-2578-40C2-A548-72D3A4E308F6}"/>
                </a:ext>
              </a:extLst>
            </p:cNvPr>
            <p:cNvSpPr txBox="1"/>
            <p:nvPr/>
          </p:nvSpPr>
          <p:spPr>
            <a:xfrm>
              <a:off x="5512734" y="5025427"/>
              <a:ext cx="924452" cy="461665"/>
            </a:xfrm>
            <a:prstGeom prst="rect">
              <a:avLst/>
            </a:prstGeom>
            <a:noFill/>
          </p:spPr>
          <p:txBody>
            <a:bodyPr wrap="square" lIns="0" tIns="0" rIns="0" bIns="0" rtlCol="0" anchor="t">
              <a:spAutoFit/>
            </a:bodyPr>
            <a:lstStyle/>
            <a:p>
              <a:pPr indent="-398463"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Sim-to-real</a:t>
              </a:r>
            </a:p>
            <a:p>
              <a:pPr indent="-398463"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co-robot</a:t>
              </a:r>
            </a:p>
            <a:p>
              <a:pPr indent="-398463"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control</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72" name="모서리가 둥근 직사각형 69">
              <a:extLst>
                <a:ext uri="{FF2B5EF4-FFF2-40B4-BE49-F238E27FC236}">
                  <a16:creationId xmlns:a16="http://schemas.microsoft.com/office/drawing/2014/main" xmlns="" id="{76F89FBE-43A5-4C02-937E-83C9556E2FBF}"/>
                </a:ext>
              </a:extLst>
            </p:cNvPr>
            <p:cNvSpPr/>
            <p:nvPr/>
          </p:nvSpPr>
          <p:spPr>
            <a:xfrm>
              <a:off x="6468518" y="2392921"/>
              <a:ext cx="908547" cy="39351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spc="-40" dirty="0">
                  <a:solidFill>
                    <a:schemeClr val="tx1">
                      <a:lumMod val="75000"/>
                      <a:lumOff val="25000"/>
                    </a:schemeClr>
                  </a:solidFill>
                  <a:latin typeface="SamsungOne 400" panose="020B0503030303020204" pitchFamily="34" charset="0"/>
                  <a:ea typeface="SamsungOne 400" panose="020B0503030303020204" pitchFamily="34" charset="0"/>
                </a:rPr>
                <a:t>Transportation</a:t>
              </a:r>
              <a:endParaRPr lang="ko-KR" altLang="en-US" sz="1000" spc="-4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73" name="TextBox 72">
              <a:extLst>
                <a:ext uri="{FF2B5EF4-FFF2-40B4-BE49-F238E27FC236}">
                  <a16:creationId xmlns:a16="http://schemas.microsoft.com/office/drawing/2014/main" xmlns="" id="{AB0A5A40-A136-4BE2-9377-F5C807326179}"/>
                </a:ext>
              </a:extLst>
            </p:cNvPr>
            <p:cNvSpPr txBox="1"/>
            <p:nvPr/>
          </p:nvSpPr>
          <p:spPr>
            <a:xfrm>
              <a:off x="6460566" y="1882911"/>
              <a:ext cx="924452" cy="461665"/>
            </a:xfrm>
            <a:prstGeom prst="rect">
              <a:avLst/>
            </a:prstGeom>
            <a:noFill/>
          </p:spPr>
          <p:txBody>
            <a:bodyPr wrap="square" lIns="0" tIns="0" rIns="0" bIns="0" rtlCol="0" anchor="b">
              <a:spAutoFit/>
            </a:bodyPr>
            <a:lstStyle/>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Adaptive</a:t>
              </a:r>
              <a:b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b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traffic signal </a:t>
              </a:r>
            </a:p>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control</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nvGrpSpPr>
            <p:cNvPr id="74" name="그룹 73">
              <a:extLst>
                <a:ext uri="{FF2B5EF4-FFF2-40B4-BE49-F238E27FC236}">
                  <a16:creationId xmlns:a16="http://schemas.microsoft.com/office/drawing/2014/main" xmlns="" id="{B272E1A8-7AA3-4A4D-8253-978F05EEE47A}"/>
                </a:ext>
              </a:extLst>
            </p:cNvPr>
            <p:cNvGrpSpPr/>
            <p:nvPr/>
          </p:nvGrpSpPr>
          <p:grpSpPr>
            <a:xfrm>
              <a:off x="6460566" y="4584406"/>
              <a:ext cx="924452" cy="920566"/>
              <a:chOff x="6460566" y="4584406"/>
              <a:chExt cx="924452" cy="920566"/>
            </a:xfrm>
          </p:grpSpPr>
          <p:sp>
            <p:nvSpPr>
              <p:cNvPr id="80" name="모서리가 둥근 직사각형 97">
                <a:extLst>
                  <a:ext uri="{FF2B5EF4-FFF2-40B4-BE49-F238E27FC236}">
                    <a16:creationId xmlns:a16="http://schemas.microsoft.com/office/drawing/2014/main" xmlns="" id="{B531E9EB-D75E-47D6-BB8A-5897030BBE61}"/>
                  </a:ext>
                </a:extLst>
              </p:cNvPr>
              <p:cNvSpPr/>
              <p:nvPr/>
            </p:nvSpPr>
            <p:spPr>
              <a:xfrm>
                <a:off x="6468518" y="4584406"/>
                <a:ext cx="908547" cy="39351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Computer</a:t>
                </a:r>
                <a:b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b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vision</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81" name="TextBox 80">
                <a:extLst>
                  <a:ext uri="{FF2B5EF4-FFF2-40B4-BE49-F238E27FC236}">
                    <a16:creationId xmlns:a16="http://schemas.microsoft.com/office/drawing/2014/main" xmlns="" id="{742EF8AF-C4EE-4DEC-94B9-6E92A9BEA505}"/>
                  </a:ext>
                </a:extLst>
              </p:cNvPr>
              <p:cNvSpPr txBox="1"/>
              <p:nvPr/>
            </p:nvSpPr>
            <p:spPr>
              <a:xfrm>
                <a:off x="6460566" y="5043307"/>
                <a:ext cx="924452" cy="461665"/>
              </a:xfrm>
              <a:prstGeom prst="rect">
                <a:avLst/>
              </a:prstGeom>
              <a:noFill/>
            </p:spPr>
            <p:txBody>
              <a:bodyPr wrap="square" lIns="0" tIns="0" rIns="0" bIns="0" rtlCol="0" anchor="t">
                <a:spAutoFit/>
              </a:bodyPr>
              <a:lstStyle/>
              <a:p>
                <a:pPr indent="-398463"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Recognition</a:t>
                </a:r>
              </a:p>
              <a:p>
                <a:pPr indent="-398463"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Detection</a:t>
                </a:r>
              </a:p>
              <a:p>
                <a:pPr indent="-398463"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perception</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sp>
          <p:nvSpPr>
            <p:cNvPr id="75" name="모서리가 둥근 직사각형 65">
              <a:extLst>
                <a:ext uri="{FF2B5EF4-FFF2-40B4-BE49-F238E27FC236}">
                  <a16:creationId xmlns:a16="http://schemas.microsoft.com/office/drawing/2014/main" xmlns="" id="{53AED7EC-FFE2-4892-8A44-BFB985A579A8}"/>
                </a:ext>
              </a:extLst>
            </p:cNvPr>
            <p:cNvSpPr/>
            <p:nvPr/>
          </p:nvSpPr>
          <p:spPr>
            <a:xfrm>
              <a:off x="7422443" y="2392921"/>
              <a:ext cx="908547" cy="39351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Energy</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76" name="TextBox 75">
              <a:extLst>
                <a:ext uri="{FF2B5EF4-FFF2-40B4-BE49-F238E27FC236}">
                  <a16:creationId xmlns:a16="http://schemas.microsoft.com/office/drawing/2014/main" xmlns="" id="{3CE595B6-9D37-4BA8-BB69-20038B222B0E}"/>
                </a:ext>
              </a:extLst>
            </p:cNvPr>
            <p:cNvSpPr txBox="1"/>
            <p:nvPr/>
          </p:nvSpPr>
          <p:spPr>
            <a:xfrm>
              <a:off x="7414491" y="1882911"/>
              <a:ext cx="924452" cy="461665"/>
            </a:xfrm>
            <a:prstGeom prst="rect">
              <a:avLst/>
            </a:prstGeom>
            <a:noFill/>
          </p:spPr>
          <p:txBody>
            <a:bodyPr wrap="square" lIns="0" tIns="0" rIns="0" bIns="0" rtlCol="0" anchor="b">
              <a:spAutoFit/>
            </a:bodyPr>
            <a:lstStyle/>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Adaptive</a:t>
              </a:r>
              <a:b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b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decision </a:t>
              </a:r>
            </a:p>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control</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nvGrpSpPr>
            <p:cNvPr id="77" name="그룹 76">
              <a:extLst>
                <a:ext uri="{FF2B5EF4-FFF2-40B4-BE49-F238E27FC236}">
                  <a16:creationId xmlns:a16="http://schemas.microsoft.com/office/drawing/2014/main" xmlns="" id="{5D4D46AC-ABAE-4081-93AD-FFE84D6DB7F0}"/>
                </a:ext>
              </a:extLst>
            </p:cNvPr>
            <p:cNvGrpSpPr/>
            <p:nvPr/>
          </p:nvGrpSpPr>
          <p:grpSpPr>
            <a:xfrm>
              <a:off x="7414491" y="4584406"/>
              <a:ext cx="924452" cy="902686"/>
              <a:chOff x="7414491" y="4584406"/>
              <a:chExt cx="924452" cy="902686"/>
            </a:xfrm>
          </p:grpSpPr>
          <p:sp>
            <p:nvSpPr>
              <p:cNvPr id="78" name="모서리가 둥근 직사각형 100">
                <a:extLst>
                  <a:ext uri="{FF2B5EF4-FFF2-40B4-BE49-F238E27FC236}">
                    <a16:creationId xmlns:a16="http://schemas.microsoft.com/office/drawing/2014/main" xmlns="" id="{D4078995-54CB-4A63-86A0-8123A447C307}"/>
                  </a:ext>
                </a:extLst>
              </p:cNvPr>
              <p:cNvSpPr/>
              <p:nvPr/>
            </p:nvSpPr>
            <p:spPr>
              <a:xfrm>
                <a:off x="7422443" y="4584406"/>
                <a:ext cx="908547" cy="39351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NLP</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79" name="TextBox 78">
                <a:extLst>
                  <a:ext uri="{FF2B5EF4-FFF2-40B4-BE49-F238E27FC236}">
                    <a16:creationId xmlns:a16="http://schemas.microsoft.com/office/drawing/2014/main" xmlns="" id="{95E1B220-3C43-4A93-8CCF-E262E121A41D}"/>
                  </a:ext>
                </a:extLst>
              </p:cNvPr>
              <p:cNvSpPr txBox="1"/>
              <p:nvPr/>
            </p:nvSpPr>
            <p:spPr>
              <a:xfrm>
                <a:off x="7414491" y="5025427"/>
                <a:ext cx="924452" cy="461665"/>
              </a:xfrm>
              <a:prstGeom prst="rect">
                <a:avLst/>
              </a:prstGeom>
              <a:noFill/>
            </p:spPr>
            <p:txBody>
              <a:bodyPr wrap="square" lIns="0" tIns="0" rIns="0" bIns="0" rtlCol="0" anchor="t">
                <a:spAutoFit/>
              </a:bodyPr>
              <a:lstStyle/>
              <a:p>
                <a:pPr indent="-398463"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Seq. gen.</a:t>
                </a:r>
              </a:p>
              <a:p>
                <a:pPr indent="-398463"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Translation</a:t>
                </a:r>
              </a:p>
              <a:p>
                <a:pPr indent="-398463"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Dialog, QA, IE, IR</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grpSp>
      <p:sp>
        <p:nvSpPr>
          <p:cNvPr id="86" name="사각형: 둥근 모서리 32">
            <a:extLst>
              <a:ext uri="{FF2B5EF4-FFF2-40B4-BE49-F238E27FC236}">
                <a16:creationId xmlns:a16="http://schemas.microsoft.com/office/drawing/2014/main" xmlns="" id="{9F9FFF6C-7C72-4E08-8072-03F5113CBF51}"/>
              </a:ext>
            </a:extLst>
          </p:cNvPr>
          <p:cNvSpPr/>
          <p:nvPr/>
        </p:nvSpPr>
        <p:spPr>
          <a:xfrm>
            <a:off x="6494495" y="6165304"/>
            <a:ext cx="2973505" cy="211918"/>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 400" panose="020B0503030303020204" pitchFamily="34" charset="0"/>
                <a:ea typeface="SamsungOne 400" panose="020B0503030303020204" pitchFamily="34" charset="0"/>
              </a:rPr>
              <a:t>Yuxi Li, Deep Reinforcement Learning, arXiv, 2018</a:t>
            </a:r>
          </a:p>
        </p:txBody>
      </p:sp>
      <p:sp>
        <p:nvSpPr>
          <p:cNvPr id="89" name="직사각형 88">
            <a:extLst>
              <a:ext uri="{FF2B5EF4-FFF2-40B4-BE49-F238E27FC236}">
                <a16:creationId xmlns:a16="http://schemas.microsoft.com/office/drawing/2014/main" xmlns="" id="{EED70D8F-04DC-4D1F-90FE-5CD699031867}"/>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Definition and Application</a:t>
            </a:r>
          </a:p>
        </p:txBody>
      </p:sp>
    </p:spTree>
    <p:custDataLst>
      <p:tags r:id="rId1"/>
    </p:custDataLst>
    <p:extLst>
      <p:ext uri="{BB962C8B-B14F-4D97-AF65-F5344CB8AC3E}">
        <p14:creationId xmlns:p14="http://schemas.microsoft.com/office/powerpoint/2010/main" val="25273393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3.4. Reinforcement Learning</a:t>
              </a:r>
            </a:p>
          </p:txBody>
        </p:sp>
        <p:sp>
          <p:nvSpPr>
            <p:cNvPr id="14" name="직사각형 1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5" name="사각형: 둥근 모서리 32">
            <a:extLst>
              <a:ext uri="{FF2B5EF4-FFF2-40B4-BE49-F238E27FC236}">
                <a16:creationId xmlns:a16="http://schemas.microsoft.com/office/drawing/2014/main" xmlns="" id="{9F9FFF6C-7C72-4E08-8072-03F5113CBF51}"/>
              </a:ext>
            </a:extLst>
          </p:cNvPr>
          <p:cNvSpPr/>
          <p:nvPr/>
        </p:nvSpPr>
        <p:spPr>
          <a:xfrm>
            <a:off x="4464860" y="6021288"/>
            <a:ext cx="4337000" cy="209890"/>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 400" panose="020B0503030303020204" pitchFamily="34" charset="0"/>
                <a:ea typeface="SamsungOne 400" panose="020B0503030303020204" pitchFamily="34" charset="0"/>
              </a:rPr>
              <a:t>https://dimensionless.in/reinforcement-learning-super-mario-alphago/</a:t>
            </a:r>
          </a:p>
        </p:txBody>
      </p:sp>
      <p:grpSp>
        <p:nvGrpSpPr>
          <p:cNvPr id="16" name="그룹 15">
            <a:extLst>
              <a:ext uri="{FF2B5EF4-FFF2-40B4-BE49-F238E27FC236}">
                <a16:creationId xmlns:a16="http://schemas.microsoft.com/office/drawing/2014/main" xmlns="" id="{1F7D45CC-386A-4002-9802-D0547700A954}"/>
              </a:ext>
            </a:extLst>
          </p:cNvPr>
          <p:cNvGrpSpPr/>
          <p:nvPr/>
        </p:nvGrpSpPr>
        <p:grpSpPr>
          <a:xfrm>
            <a:off x="1540130" y="1844824"/>
            <a:ext cx="7261730" cy="4104456"/>
            <a:chOff x="1639045" y="1844824"/>
            <a:chExt cx="6624736" cy="3744416"/>
          </a:xfrm>
        </p:grpSpPr>
        <p:sp>
          <p:nvSpPr>
            <p:cNvPr id="17" name="모서리가 둥근 직사각형 4">
              <a:extLst>
                <a:ext uri="{FF2B5EF4-FFF2-40B4-BE49-F238E27FC236}">
                  <a16:creationId xmlns:a16="http://schemas.microsoft.com/office/drawing/2014/main" xmlns="" id="{4DFDE67C-D62A-41D0-B192-EDC1047F1E12}"/>
                </a:ext>
              </a:extLst>
            </p:cNvPr>
            <p:cNvSpPr/>
            <p:nvPr/>
          </p:nvSpPr>
          <p:spPr>
            <a:xfrm>
              <a:off x="1639045" y="1844824"/>
              <a:ext cx="6624736" cy="374441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8" name="Picture 16" descr="reinforcement learning alphago 이미지 검색결과&quot;">
              <a:extLst>
                <a:ext uri="{FF2B5EF4-FFF2-40B4-BE49-F238E27FC236}">
                  <a16:creationId xmlns:a16="http://schemas.microsoft.com/office/drawing/2014/main" xmlns="" id="{F59867B3-BCE7-4A8D-9F0E-A952D3A4BA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7888" y="1913958"/>
              <a:ext cx="6407050" cy="3606148"/>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직사각형 18">
            <a:extLst>
              <a:ext uri="{FF2B5EF4-FFF2-40B4-BE49-F238E27FC236}">
                <a16:creationId xmlns:a16="http://schemas.microsoft.com/office/drawing/2014/main" xmlns="" id="{C5F8BFC0-AC03-4BFA-BCC5-DF586F44A30C}"/>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Definition and Application</a:t>
            </a:r>
          </a:p>
        </p:txBody>
      </p:sp>
    </p:spTree>
    <p:custDataLst>
      <p:tags r:id="rId1"/>
    </p:custDataLst>
    <p:extLst>
      <p:ext uri="{BB962C8B-B14F-4D97-AF65-F5344CB8AC3E}">
        <p14:creationId xmlns:p14="http://schemas.microsoft.com/office/powerpoint/2010/main" val="24675821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cs typeface="Samsung Sharp Sans" pitchFamily="2" charset="0"/>
              </a:rPr>
              <a:t>Techniques in Artificial Intelligence</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3.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7" name="직사각형 26">
            <a:extLst>
              <a:ext uri="{FF2B5EF4-FFF2-40B4-BE49-F238E27FC236}">
                <a16:creationId xmlns:a16="http://schemas.microsoft.com/office/drawing/2014/main" xmlns="" id="{317ADD37-3FB2-47B0-B447-9737FE43177C}"/>
              </a:ext>
            </a:extLst>
          </p:cNvPr>
          <p:cNvSpPr/>
          <p:nvPr/>
        </p:nvSpPr>
        <p:spPr>
          <a:xfrm>
            <a:off x="1054111" y="3929021"/>
            <a:ext cx="8286680" cy="166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3.1. Edge AI</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3.2. Medical Imaging &amp; Diagnostics</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3.3. Autonomous Vehicle</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3.4. Reinforcement Learning</a:t>
            </a:r>
          </a:p>
          <a:p>
            <a:pPr marL="176213" indent="-176213" defTabSz="914400" fontAlgn="base" latinLnBrk="1">
              <a:spcBef>
                <a:spcPct val="0"/>
              </a:spcBef>
              <a:spcAft>
                <a:spcPts val="1000"/>
              </a:spcAft>
              <a:buSzPct val="120000"/>
              <a:buBlip>
                <a:blip r:embed="rId5"/>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3.5. Conversational AI</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3.6. GAN, XAI, Synthetic Training Data </a:t>
            </a:r>
          </a:p>
          <a:p>
            <a:pPr marL="176213" indent="-176213" fontAlgn="base">
              <a:spcBef>
                <a:spcPct val="0"/>
              </a:spcBef>
              <a:spcAft>
                <a:spcPts val="1000"/>
              </a:spcAft>
              <a:buSzPct val="120000"/>
              <a:buBlip>
                <a:blip r:embed="rId4"/>
              </a:buBlip>
              <a:defRPr/>
            </a:pP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4"/>
              </a:buBlip>
              <a:defRPr/>
            </a:pPr>
            <a:endPar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endParaRPr>
          </a:p>
        </p:txBody>
      </p:sp>
    </p:spTree>
    <p:custDataLst>
      <p:tags r:id="rId1"/>
    </p:custDataLst>
    <p:extLst>
      <p:ext uri="{BB962C8B-B14F-4D97-AF65-F5344CB8AC3E}">
        <p14:creationId xmlns:p14="http://schemas.microsoft.com/office/powerpoint/2010/main" val="11211476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2400" dirty="0">
                <a:solidFill>
                  <a:prstClr val="black">
                    <a:lumMod val="95000"/>
                    <a:lumOff val="5000"/>
                  </a:prstClr>
                </a:solidFill>
                <a:latin typeface="Samsung Sharp Sans" pitchFamily="2" charset="0"/>
                <a:ea typeface="Samsung Sharp Sans" pitchFamily="2" charset="0"/>
                <a:cs typeface="Samsung Sharp Sans" pitchFamily="2" charset="0"/>
              </a:rPr>
              <a:t>Conversational AI</a:t>
            </a:r>
          </a:p>
        </p:txBody>
      </p:sp>
      <p:grpSp>
        <p:nvGrpSpPr>
          <p:cNvPr id="63" name="그룹 6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64" name="직사각형 6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3.5. Conversational AI</a:t>
              </a:r>
            </a:p>
          </p:txBody>
        </p:sp>
        <p:sp>
          <p:nvSpPr>
            <p:cNvPr id="65" name="직사각형 6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66" name="사각형: 둥근 모서리 32">
            <a:extLst>
              <a:ext uri="{FF2B5EF4-FFF2-40B4-BE49-F238E27FC236}">
                <a16:creationId xmlns:a16="http://schemas.microsoft.com/office/drawing/2014/main" xmlns="" id="{9F9FFF6C-7C72-4E08-8072-03F5113CBF51}"/>
              </a:ext>
            </a:extLst>
          </p:cNvPr>
          <p:cNvSpPr/>
          <p:nvPr/>
        </p:nvSpPr>
        <p:spPr>
          <a:xfrm>
            <a:off x="7842736" y="6141217"/>
            <a:ext cx="1645912" cy="216024"/>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 400" panose="020B0503030303020204" pitchFamily="34" charset="0"/>
                <a:ea typeface="SamsungOne 400" panose="020B0503030303020204" pitchFamily="34" charset="0"/>
              </a:rPr>
              <a:t>CB Insights, Interactions</a:t>
            </a:r>
          </a:p>
        </p:txBody>
      </p:sp>
      <p:grpSp>
        <p:nvGrpSpPr>
          <p:cNvPr id="67" name="그룹 66"/>
          <p:cNvGrpSpPr/>
          <p:nvPr/>
        </p:nvGrpSpPr>
        <p:grpSpPr>
          <a:xfrm>
            <a:off x="523898" y="2693184"/>
            <a:ext cx="8712623" cy="2499281"/>
            <a:chOff x="630386" y="2883726"/>
            <a:chExt cx="8712623" cy="2499281"/>
          </a:xfrm>
        </p:grpSpPr>
        <p:sp>
          <p:nvSpPr>
            <p:cNvPr id="68" name="직사각형 67"/>
            <p:cNvSpPr/>
            <p:nvPr/>
          </p:nvSpPr>
          <p:spPr>
            <a:xfrm>
              <a:off x="630386" y="3132705"/>
              <a:ext cx="1325970" cy="800219"/>
            </a:xfrm>
            <a:prstGeom prst="rect">
              <a:avLst/>
            </a:prstGeom>
          </p:spPr>
          <p:txBody>
            <a:bodyPr wrap="square" lIns="0" tIns="0" rIns="0" bIns="0" anchor="t">
              <a:spAutoFit/>
            </a:bodyPr>
            <a:lstStyle/>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Hi, Bixby. Schedule a meeting at</a:t>
              </a:r>
              <a:b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b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10 a.m. tomorrow!</a:t>
              </a:r>
              <a:endParaRPr lang="ko-KR" altLang="en-US" sz="1300" dirty="0">
                <a:solidFill>
                  <a:schemeClr val="tx1">
                    <a:lumMod val="65000"/>
                    <a:lumOff val="35000"/>
                  </a:schemeClr>
                </a:solidFill>
                <a:latin typeface="SamsungOne 400" panose="020B0503030303020204" pitchFamily="34" charset="0"/>
              </a:endParaRPr>
            </a:p>
          </p:txBody>
        </p:sp>
        <p:sp>
          <p:nvSpPr>
            <p:cNvPr id="69" name="직사각형 68"/>
            <p:cNvSpPr/>
            <p:nvPr/>
          </p:nvSpPr>
          <p:spPr>
            <a:xfrm>
              <a:off x="7991693" y="3171528"/>
              <a:ext cx="1351316" cy="600164"/>
            </a:xfrm>
            <a:prstGeom prst="rect">
              <a:avLst/>
            </a:prstGeom>
          </p:spPr>
          <p:txBody>
            <a:bodyPr wrap="square" lIns="0" tIns="0" rIns="0" bIns="0" anchor="t">
              <a:spAutoFit/>
            </a:bodyPr>
            <a:lstStyle/>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Sure, I scheduled a meeting in your calendar.</a:t>
              </a:r>
              <a:endParaRPr lang="ko-KR" altLang="en-US" sz="1300" dirty="0">
                <a:solidFill>
                  <a:schemeClr val="tx1">
                    <a:lumMod val="65000"/>
                    <a:lumOff val="35000"/>
                  </a:schemeClr>
                </a:solidFill>
                <a:latin typeface="SamsungOne 400" panose="020B0503030303020204" pitchFamily="34" charset="0"/>
              </a:endParaRPr>
            </a:p>
          </p:txBody>
        </p:sp>
        <p:grpSp>
          <p:nvGrpSpPr>
            <p:cNvPr id="70" name="그룹 69"/>
            <p:cNvGrpSpPr/>
            <p:nvPr/>
          </p:nvGrpSpPr>
          <p:grpSpPr>
            <a:xfrm>
              <a:off x="2348691" y="4945711"/>
              <a:ext cx="5226458" cy="328319"/>
              <a:chOff x="2277132" y="5340961"/>
              <a:chExt cx="5226458" cy="328319"/>
            </a:xfrm>
          </p:grpSpPr>
          <p:sp>
            <p:nvSpPr>
              <p:cNvPr id="106" name="모서리가 둥근 직사각형 105"/>
              <p:cNvSpPr/>
              <p:nvPr/>
            </p:nvSpPr>
            <p:spPr>
              <a:xfrm>
                <a:off x="2277132" y="5340961"/>
                <a:ext cx="5226458" cy="3283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7" name="직사각형 106"/>
              <p:cNvSpPr/>
              <p:nvPr/>
            </p:nvSpPr>
            <p:spPr>
              <a:xfrm>
                <a:off x="2956650" y="5410924"/>
                <a:ext cx="3994188" cy="200055"/>
              </a:xfrm>
              <a:prstGeom prst="rect">
                <a:avLst/>
              </a:prstGeom>
            </p:spPr>
            <p:txBody>
              <a:bodyPr wrap="square" lIns="0" tIns="0" rIns="0" bIns="0" anchor="t">
                <a:spAutoFit/>
              </a:bodyPr>
              <a:lstStyle/>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Machine Learning &amp; Deep Neural Networks</a:t>
                </a:r>
                <a:endParaRPr lang="ko-KR" altLang="en-US" sz="1300" dirty="0">
                  <a:solidFill>
                    <a:schemeClr val="tx1">
                      <a:lumMod val="65000"/>
                      <a:lumOff val="35000"/>
                    </a:schemeClr>
                  </a:solidFill>
                  <a:latin typeface="SamsungOne 400" panose="020B0503030303020204" pitchFamily="34" charset="0"/>
                  <a:ea typeface="SamsungOne 400" panose="020B0503030303020204" pitchFamily="34" charset="0"/>
                </a:endParaRPr>
              </a:p>
            </p:txBody>
          </p:sp>
        </p:grpSp>
        <p:cxnSp>
          <p:nvCxnSpPr>
            <p:cNvPr id="71" name="직선 화살표 연결선 70"/>
            <p:cNvCxnSpPr>
              <a:cxnSpLocks/>
              <a:endCxn id="90" idx="0"/>
            </p:cNvCxnSpPr>
            <p:nvPr/>
          </p:nvCxnSpPr>
          <p:spPr>
            <a:xfrm>
              <a:off x="3212691" y="3665744"/>
              <a:ext cx="0" cy="369383"/>
            </a:xfrm>
            <a:prstGeom prst="straightConnector1">
              <a:avLst/>
            </a:prstGeom>
            <a:ln w="12700">
              <a:solidFill>
                <a:schemeClr val="bg1">
                  <a:lumMod val="65000"/>
                </a:schemeClr>
              </a:solidFill>
              <a:headEnd type="none"/>
              <a:tailEnd type="triangle"/>
            </a:ln>
          </p:spPr>
          <p:style>
            <a:lnRef idx="1">
              <a:schemeClr val="dk1"/>
            </a:lnRef>
            <a:fillRef idx="0">
              <a:schemeClr val="dk1"/>
            </a:fillRef>
            <a:effectRef idx="0">
              <a:schemeClr val="dk1"/>
            </a:effectRef>
            <a:fontRef idx="minor">
              <a:schemeClr val="tx1"/>
            </a:fontRef>
          </p:style>
        </p:cxnSp>
        <p:cxnSp>
          <p:nvCxnSpPr>
            <p:cNvPr id="72" name="직선 화살표 연결선 71"/>
            <p:cNvCxnSpPr>
              <a:cxnSpLocks/>
            </p:cNvCxnSpPr>
            <p:nvPr/>
          </p:nvCxnSpPr>
          <p:spPr>
            <a:xfrm>
              <a:off x="7831732" y="3826931"/>
              <a:ext cx="203820" cy="0"/>
            </a:xfrm>
            <a:prstGeom prst="straightConnector1">
              <a:avLst/>
            </a:prstGeom>
            <a:ln w="12700">
              <a:solidFill>
                <a:schemeClr val="bg1">
                  <a:lumMod val="65000"/>
                </a:schemeClr>
              </a:solidFill>
              <a:headEnd type="none"/>
              <a:tailEnd type="triangle"/>
            </a:ln>
          </p:spPr>
          <p:style>
            <a:lnRef idx="1">
              <a:schemeClr val="dk1"/>
            </a:lnRef>
            <a:fillRef idx="0">
              <a:schemeClr val="dk1"/>
            </a:fillRef>
            <a:effectRef idx="0">
              <a:schemeClr val="dk1"/>
            </a:effectRef>
            <a:fontRef idx="minor">
              <a:schemeClr val="tx1"/>
            </a:fontRef>
          </p:style>
        </p:cxnSp>
        <p:grpSp>
          <p:nvGrpSpPr>
            <p:cNvPr id="73" name="그룹 72"/>
            <p:cNvGrpSpPr/>
            <p:nvPr/>
          </p:nvGrpSpPr>
          <p:grpSpPr>
            <a:xfrm>
              <a:off x="3629073" y="3199046"/>
              <a:ext cx="1363932" cy="1255773"/>
              <a:chOff x="3524298" y="3277318"/>
              <a:chExt cx="1363932" cy="1255773"/>
            </a:xfrm>
          </p:grpSpPr>
          <p:grpSp>
            <p:nvGrpSpPr>
              <p:cNvPr id="100" name="그룹 99"/>
              <p:cNvGrpSpPr/>
              <p:nvPr/>
            </p:nvGrpSpPr>
            <p:grpSpPr>
              <a:xfrm>
                <a:off x="3524298" y="3277318"/>
                <a:ext cx="1363932" cy="303885"/>
                <a:chOff x="3470958" y="3277318"/>
                <a:chExt cx="1363932" cy="303885"/>
              </a:xfrm>
            </p:grpSpPr>
            <p:cxnSp>
              <p:nvCxnSpPr>
                <p:cNvPr id="104" name="직선 연결선 103"/>
                <p:cNvCxnSpPr/>
                <p:nvPr/>
              </p:nvCxnSpPr>
              <p:spPr>
                <a:xfrm>
                  <a:off x="3470958" y="3277318"/>
                  <a:ext cx="1360122" cy="1"/>
                </a:xfrm>
                <a:prstGeom prst="line">
                  <a:avLst/>
                </a:prstGeom>
                <a:ln w="12700">
                  <a:solidFill>
                    <a:schemeClr val="bg1">
                      <a:lumMod val="65000"/>
                    </a:schemeClr>
                  </a:solidFill>
                  <a:tailEnd type="none"/>
                </a:ln>
              </p:spPr>
              <p:style>
                <a:lnRef idx="1">
                  <a:schemeClr val="dk1"/>
                </a:lnRef>
                <a:fillRef idx="0">
                  <a:schemeClr val="dk1"/>
                </a:fillRef>
                <a:effectRef idx="0">
                  <a:schemeClr val="dk1"/>
                </a:effectRef>
                <a:fontRef idx="minor">
                  <a:schemeClr val="tx1"/>
                </a:fontRef>
              </p:style>
            </p:cxnSp>
            <p:cxnSp>
              <p:nvCxnSpPr>
                <p:cNvPr id="105" name="직선 화살표 연결선 104"/>
                <p:cNvCxnSpPr>
                  <a:cxnSpLocks/>
                  <a:endCxn id="97" idx="0"/>
                </p:cNvCxnSpPr>
                <p:nvPr/>
              </p:nvCxnSpPr>
              <p:spPr>
                <a:xfrm flipH="1">
                  <a:off x="4831160" y="3277318"/>
                  <a:ext cx="3730" cy="303885"/>
                </a:xfrm>
                <a:prstGeom prst="straightConnector1">
                  <a:avLst/>
                </a:prstGeom>
                <a:ln w="12700">
                  <a:solidFill>
                    <a:schemeClr val="bg1">
                      <a:lumMod val="65000"/>
                    </a:schemeClr>
                  </a:solidFill>
                  <a:headEnd type="none"/>
                  <a:tailEnd type="triangle"/>
                </a:ln>
              </p:spPr>
              <p:style>
                <a:lnRef idx="1">
                  <a:schemeClr val="dk1"/>
                </a:lnRef>
                <a:fillRef idx="0">
                  <a:schemeClr val="dk1"/>
                </a:fillRef>
                <a:effectRef idx="0">
                  <a:schemeClr val="dk1"/>
                </a:effectRef>
                <a:fontRef idx="minor">
                  <a:schemeClr val="tx1"/>
                </a:fontRef>
              </p:style>
            </p:cxnSp>
          </p:grpSp>
          <p:grpSp>
            <p:nvGrpSpPr>
              <p:cNvPr id="101" name="그룹 100"/>
              <p:cNvGrpSpPr/>
              <p:nvPr/>
            </p:nvGrpSpPr>
            <p:grpSpPr>
              <a:xfrm flipV="1">
                <a:off x="3524298" y="4362403"/>
                <a:ext cx="1363932" cy="170688"/>
                <a:chOff x="3470958" y="3277316"/>
                <a:chExt cx="1363932" cy="170688"/>
              </a:xfrm>
            </p:grpSpPr>
            <p:cxnSp>
              <p:nvCxnSpPr>
                <p:cNvPr id="102" name="직선 연결선 101"/>
                <p:cNvCxnSpPr/>
                <p:nvPr/>
              </p:nvCxnSpPr>
              <p:spPr>
                <a:xfrm>
                  <a:off x="3470958" y="3277318"/>
                  <a:ext cx="1360122" cy="1"/>
                </a:xfrm>
                <a:prstGeom prst="line">
                  <a:avLst/>
                </a:prstGeom>
                <a:ln w="12700">
                  <a:solidFill>
                    <a:schemeClr val="bg1">
                      <a:lumMod val="65000"/>
                    </a:schemeClr>
                  </a:solidFill>
                  <a:tailEnd type="none"/>
                </a:ln>
              </p:spPr>
              <p:style>
                <a:lnRef idx="1">
                  <a:schemeClr val="dk1"/>
                </a:lnRef>
                <a:fillRef idx="0">
                  <a:schemeClr val="dk1"/>
                </a:fillRef>
                <a:effectRef idx="0">
                  <a:schemeClr val="dk1"/>
                </a:effectRef>
                <a:fontRef idx="minor">
                  <a:schemeClr val="tx1"/>
                </a:fontRef>
              </p:style>
            </p:cxnSp>
            <p:cxnSp>
              <p:nvCxnSpPr>
                <p:cNvPr id="103" name="직선 화살표 연결선 102"/>
                <p:cNvCxnSpPr>
                  <a:cxnSpLocks/>
                  <a:endCxn id="97" idx="2"/>
                </p:cNvCxnSpPr>
                <p:nvPr/>
              </p:nvCxnSpPr>
              <p:spPr>
                <a:xfrm flipH="1">
                  <a:off x="4831160" y="3277316"/>
                  <a:ext cx="3730" cy="170688"/>
                </a:xfrm>
                <a:prstGeom prst="straightConnector1">
                  <a:avLst/>
                </a:prstGeom>
                <a:ln w="12700">
                  <a:solidFill>
                    <a:schemeClr val="bg1">
                      <a:lumMod val="65000"/>
                    </a:schemeClr>
                  </a:solidFill>
                  <a:headEnd type="none"/>
                  <a:tailEnd type="triangle"/>
                </a:ln>
              </p:spPr>
              <p:style>
                <a:lnRef idx="1">
                  <a:schemeClr val="dk1"/>
                </a:lnRef>
                <a:fillRef idx="0">
                  <a:schemeClr val="dk1"/>
                </a:fillRef>
                <a:effectRef idx="0">
                  <a:schemeClr val="dk1"/>
                </a:effectRef>
                <a:fontRef idx="minor">
                  <a:schemeClr val="tx1"/>
                </a:fontRef>
              </p:style>
            </p:cxnSp>
          </p:grpSp>
        </p:grpSp>
        <p:cxnSp>
          <p:nvCxnSpPr>
            <p:cNvPr id="74" name="직선 화살표 연결선 73"/>
            <p:cNvCxnSpPr/>
            <p:nvPr/>
          </p:nvCxnSpPr>
          <p:spPr>
            <a:xfrm>
              <a:off x="5665549" y="3826931"/>
              <a:ext cx="360000" cy="0"/>
            </a:xfrm>
            <a:prstGeom prst="straightConnector1">
              <a:avLst/>
            </a:prstGeom>
            <a:ln w="12700">
              <a:solidFill>
                <a:schemeClr val="bg1">
                  <a:lumMod val="65000"/>
                </a:schemeClr>
              </a:solidFill>
              <a:headEnd type="none"/>
              <a:tailEnd type="triangle"/>
            </a:ln>
          </p:spPr>
          <p:style>
            <a:lnRef idx="1">
              <a:schemeClr val="dk1"/>
            </a:lnRef>
            <a:fillRef idx="0">
              <a:schemeClr val="dk1"/>
            </a:fillRef>
            <a:effectRef idx="0">
              <a:schemeClr val="dk1"/>
            </a:effectRef>
            <a:fontRef idx="minor">
              <a:schemeClr val="tx1"/>
            </a:fontRef>
          </p:style>
        </p:cxnSp>
        <p:grpSp>
          <p:nvGrpSpPr>
            <p:cNvPr id="75" name="그룹 74"/>
            <p:cNvGrpSpPr/>
            <p:nvPr/>
          </p:nvGrpSpPr>
          <p:grpSpPr>
            <a:xfrm>
              <a:off x="4152414" y="3502931"/>
              <a:ext cx="1673722" cy="781200"/>
              <a:chOff x="4474669" y="4310373"/>
              <a:chExt cx="1673722" cy="781200"/>
            </a:xfrm>
          </p:grpSpPr>
          <p:sp>
            <p:nvSpPr>
              <p:cNvPr id="97" name="모서리가 둥근 직사각형 96"/>
              <p:cNvSpPr/>
              <p:nvPr/>
            </p:nvSpPr>
            <p:spPr>
              <a:xfrm>
                <a:off x="4474669" y="4310373"/>
                <a:ext cx="1673722" cy="781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8" name="직사각형 97"/>
              <p:cNvSpPr/>
              <p:nvPr/>
            </p:nvSpPr>
            <p:spPr>
              <a:xfrm>
                <a:off x="4550871" y="4765294"/>
                <a:ext cx="1521316" cy="184666"/>
              </a:xfrm>
              <a:prstGeom prst="rect">
                <a:avLst/>
              </a:prstGeom>
              <a:solidFill>
                <a:srgbClr val="0077C8"/>
              </a:solidFill>
            </p:spPr>
            <p:txBody>
              <a:bodyPr wrap="square" lIns="0" tIns="0" rIns="0" bIns="0" anchor="t">
                <a:spAutoFit/>
              </a:bodyPr>
              <a:lstStyle/>
              <a:p>
                <a:pPr algn="ctr"/>
                <a:r>
                  <a:rPr lang="en-US" altLang="ko-KR" sz="1200" dirty="0">
                    <a:solidFill>
                      <a:schemeClr val="bg1"/>
                    </a:solidFill>
                    <a:latin typeface="SamsungOne 700" panose="020B0803030303020204" pitchFamily="34" charset="0"/>
                    <a:ea typeface="SamsungOne 700" panose="020B0803030303020204" pitchFamily="34" charset="0"/>
                  </a:rPr>
                  <a:t>FORMING RESPONSE</a:t>
                </a:r>
                <a:endParaRPr lang="ko-KR" altLang="en-US" sz="1200" dirty="0">
                  <a:solidFill>
                    <a:schemeClr val="bg1"/>
                  </a:solidFill>
                  <a:latin typeface="SamsungOne 700" panose="020B0803030303020204" pitchFamily="34" charset="0"/>
                </a:endParaRPr>
              </a:p>
            </p:txBody>
          </p:sp>
          <p:sp>
            <p:nvSpPr>
              <p:cNvPr id="99" name="직사각형 98"/>
              <p:cNvSpPr/>
              <p:nvPr/>
            </p:nvSpPr>
            <p:spPr>
              <a:xfrm>
                <a:off x="4550871" y="4489357"/>
                <a:ext cx="1521317" cy="200055"/>
              </a:xfrm>
              <a:prstGeom prst="rect">
                <a:avLst/>
              </a:prstGeom>
            </p:spPr>
            <p:txBody>
              <a:bodyPr wrap="square" lIns="0" tIns="0" rIns="0" bIns="0" anchor="t">
                <a:spAutoFit/>
              </a:bodyPr>
              <a:lstStyle/>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Dialog Management</a:t>
                </a:r>
                <a:endParaRPr lang="ko-KR" altLang="en-US" sz="1300" dirty="0">
                  <a:solidFill>
                    <a:schemeClr val="tx1">
                      <a:lumMod val="65000"/>
                      <a:lumOff val="35000"/>
                    </a:schemeClr>
                  </a:solidFill>
                  <a:latin typeface="SamsungOne 400" panose="020B0503030303020204" pitchFamily="34" charset="0"/>
                </a:endParaRPr>
              </a:p>
            </p:txBody>
          </p:sp>
        </p:grpSp>
        <p:grpSp>
          <p:nvGrpSpPr>
            <p:cNvPr id="76" name="그룹 75"/>
            <p:cNvGrpSpPr/>
            <p:nvPr/>
          </p:nvGrpSpPr>
          <p:grpSpPr>
            <a:xfrm>
              <a:off x="6053832" y="3502931"/>
              <a:ext cx="1645912" cy="781200"/>
              <a:chOff x="4550871" y="4310373"/>
              <a:chExt cx="1645912" cy="781200"/>
            </a:xfrm>
          </p:grpSpPr>
          <p:sp>
            <p:nvSpPr>
              <p:cNvPr id="94" name="모서리가 둥근 직사각형 93"/>
              <p:cNvSpPr/>
              <p:nvPr/>
            </p:nvSpPr>
            <p:spPr>
              <a:xfrm>
                <a:off x="4550871" y="4310373"/>
                <a:ext cx="1645912" cy="781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5" name="직사각형 94"/>
              <p:cNvSpPr/>
              <p:nvPr/>
            </p:nvSpPr>
            <p:spPr>
              <a:xfrm>
                <a:off x="4613168" y="4825970"/>
                <a:ext cx="1521318" cy="184666"/>
              </a:xfrm>
              <a:prstGeom prst="rect">
                <a:avLst/>
              </a:prstGeom>
              <a:solidFill>
                <a:srgbClr val="0077C8"/>
              </a:solidFill>
            </p:spPr>
            <p:txBody>
              <a:bodyPr wrap="square" lIns="0" tIns="0" rIns="0" bIns="0" anchor="t">
                <a:spAutoFit/>
              </a:bodyPr>
              <a:lstStyle/>
              <a:p>
                <a:pPr algn="ctr"/>
                <a:r>
                  <a:rPr lang="en-US" altLang="ko-KR" sz="1200" dirty="0">
                    <a:solidFill>
                      <a:schemeClr val="bg1"/>
                    </a:solidFill>
                    <a:latin typeface="SamsungOne 700" panose="020B0803030303020204" pitchFamily="34" charset="0"/>
                    <a:ea typeface="SamsungOne 700" panose="020B0803030303020204" pitchFamily="34" charset="0"/>
                  </a:rPr>
                  <a:t>OFFERING RESPONSE </a:t>
                </a:r>
                <a:endParaRPr lang="ko-KR" altLang="en-US" sz="1200" dirty="0">
                  <a:solidFill>
                    <a:schemeClr val="bg1"/>
                  </a:solidFill>
                  <a:latin typeface="SamsungOne 700" panose="020B0803030303020204" pitchFamily="34" charset="0"/>
                </a:endParaRPr>
              </a:p>
            </p:txBody>
          </p:sp>
          <p:sp>
            <p:nvSpPr>
              <p:cNvPr id="96" name="직사각형 95"/>
              <p:cNvSpPr/>
              <p:nvPr/>
            </p:nvSpPr>
            <p:spPr>
              <a:xfrm>
                <a:off x="4631432" y="4381752"/>
                <a:ext cx="1479288" cy="400110"/>
              </a:xfrm>
              <a:prstGeom prst="rect">
                <a:avLst/>
              </a:prstGeom>
            </p:spPr>
            <p:txBody>
              <a:bodyPr wrap="square" lIns="0" tIns="0" rIns="0" bIns="0" anchor="t">
                <a:spAutoFit/>
              </a:bodyPr>
              <a:lstStyle/>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Natural Language Generation</a:t>
                </a:r>
                <a:endParaRPr lang="ko-KR" altLang="en-US" sz="1300" dirty="0">
                  <a:solidFill>
                    <a:schemeClr val="tx1">
                      <a:lumMod val="65000"/>
                      <a:lumOff val="35000"/>
                    </a:schemeClr>
                  </a:solidFill>
                  <a:latin typeface="SamsungOne 400" panose="020B0503030303020204" pitchFamily="34" charset="0"/>
                </a:endParaRPr>
              </a:p>
            </p:txBody>
          </p:sp>
        </p:grpSp>
        <p:grpSp>
          <p:nvGrpSpPr>
            <p:cNvPr id="77" name="그룹 76"/>
            <p:cNvGrpSpPr/>
            <p:nvPr/>
          </p:nvGrpSpPr>
          <p:grpSpPr>
            <a:xfrm>
              <a:off x="1956435" y="2883726"/>
              <a:ext cx="2120256" cy="1932601"/>
              <a:chOff x="1851660" y="2982786"/>
              <a:chExt cx="2120256" cy="1932601"/>
            </a:xfrm>
          </p:grpSpPr>
          <p:grpSp>
            <p:nvGrpSpPr>
              <p:cNvPr id="80" name="그룹 79"/>
              <p:cNvGrpSpPr/>
              <p:nvPr/>
            </p:nvGrpSpPr>
            <p:grpSpPr>
              <a:xfrm>
                <a:off x="1851660" y="4134187"/>
                <a:ext cx="2120256" cy="781200"/>
                <a:chOff x="1958340" y="4134187"/>
                <a:chExt cx="2120256" cy="781200"/>
              </a:xfrm>
            </p:grpSpPr>
            <p:grpSp>
              <p:nvGrpSpPr>
                <p:cNvPr id="88" name="그룹 87"/>
                <p:cNvGrpSpPr/>
                <p:nvPr/>
              </p:nvGrpSpPr>
              <p:grpSpPr>
                <a:xfrm>
                  <a:off x="2350596" y="4134187"/>
                  <a:ext cx="1728000" cy="781200"/>
                  <a:chOff x="2350596" y="4869127"/>
                  <a:chExt cx="1728000" cy="781200"/>
                </a:xfrm>
              </p:grpSpPr>
              <p:sp>
                <p:nvSpPr>
                  <p:cNvPr id="90" name="모서리가 둥근 직사각형 89"/>
                  <p:cNvSpPr/>
                  <p:nvPr/>
                </p:nvSpPr>
                <p:spPr>
                  <a:xfrm>
                    <a:off x="2350596" y="4869127"/>
                    <a:ext cx="1728000" cy="781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91" name="그룹 90"/>
                  <p:cNvGrpSpPr/>
                  <p:nvPr/>
                </p:nvGrpSpPr>
                <p:grpSpPr>
                  <a:xfrm>
                    <a:off x="2383812" y="4945692"/>
                    <a:ext cx="1661568" cy="619757"/>
                    <a:chOff x="2383812" y="4940830"/>
                    <a:chExt cx="1661568" cy="619757"/>
                  </a:xfrm>
                </p:grpSpPr>
                <p:sp>
                  <p:nvSpPr>
                    <p:cNvPr id="92" name="직사각형 91"/>
                    <p:cNvSpPr/>
                    <p:nvPr/>
                  </p:nvSpPr>
                  <p:spPr>
                    <a:xfrm>
                      <a:off x="2495110" y="5375921"/>
                      <a:ext cx="1438972" cy="184666"/>
                    </a:xfrm>
                    <a:prstGeom prst="rect">
                      <a:avLst/>
                    </a:prstGeom>
                    <a:solidFill>
                      <a:srgbClr val="0077C8"/>
                    </a:solidFill>
                  </p:spPr>
                  <p:txBody>
                    <a:bodyPr wrap="square" lIns="0" tIns="0" rIns="0" bIns="0" anchor="t">
                      <a:spAutoFit/>
                    </a:bodyPr>
                    <a:lstStyle/>
                    <a:p>
                      <a:pPr algn="ctr"/>
                      <a:r>
                        <a:rPr lang="en-US" altLang="ko-KR" sz="1200" dirty="0">
                          <a:solidFill>
                            <a:schemeClr val="bg1"/>
                          </a:solidFill>
                          <a:latin typeface="SamsungOne 700" panose="020B0803030303020204" pitchFamily="34" charset="0"/>
                          <a:ea typeface="SamsungOne 700" panose="020B0803030303020204" pitchFamily="34" charset="0"/>
                        </a:rPr>
                        <a:t>COMPREHENDING</a:t>
                      </a:r>
                      <a:endParaRPr lang="ko-KR" altLang="en-US" sz="1200" dirty="0">
                        <a:solidFill>
                          <a:schemeClr val="bg1"/>
                        </a:solidFill>
                        <a:latin typeface="SamsungOne 700" panose="020B0803030303020204" pitchFamily="34" charset="0"/>
                      </a:endParaRPr>
                    </a:p>
                  </p:txBody>
                </p:sp>
                <p:sp>
                  <p:nvSpPr>
                    <p:cNvPr id="93" name="직사각형 92"/>
                    <p:cNvSpPr/>
                    <p:nvPr/>
                  </p:nvSpPr>
                  <p:spPr>
                    <a:xfrm>
                      <a:off x="2383812" y="4940830"/>
                      <a:ext cx="1661568" cy="400110"/>
                    </a:xfrm>
                    <a:prstGeom prst="rect">
                      <a:avLst/>
                    </a:prstGeom>
                  </p:spPr>
                  <p:txBody>
                    <a:bodyPr wrap="square" lIns="0" tIns="0" rIns="0" bIns="0" anchor="t">
                      <a:spAutoFit/>
                    </a:bodyPr>
                    <a:lstStyle/>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Natural Language Understand</a:t>
                      </a:r>
                      <a:endParaRPr lang="ko-KR" altLang="en-US" sz="1300" dirty="0">
                        <a:solidFill>
                          <a:schemeClr val="tx1">
                            <a:lumMod val="65000"/>
                            <a:lumOff val="35000"/>
                          </a:schemeClr>
                        </a:solidFill>
                        <a:latin typeface="SamsungOne 400" panose="020B0503030303020204" pitchFamily="34" charset="0"/>
                      </a:endParaRPr>
                    </a:p>
                  </p:txBody>
                </p:sp>
              </p:grpSp>
            </p:grpSp>
            <p:cxnSp>
              <p:nvCxnSpPr>
                <p:cNvPr id="89" name="직선 화살표 연결선 88"/>
                <p:cNvCxnSpPr/>
                <p:nvPr/>
              </p:nvCxnSpPr>
              <p:spPr>
                <a:xfrm>
                  <a:off x="1958340" y="4412061"/>
                  <a:ext cx="360000" cy="0"/>
                </a:xfrm>
                <a:prstGeom prst="straightConnector1">
                  <a:avLst/>
                </a:prstGeom>
                <a:ln w="12700">
                  <a:solidFill>
                    <a:schemeClr val="bg1">
                      <a:lumMod val="65000"/>
                    </a:schemeClr>
                  </a:solidFill>
                  <a:headEnd type="none"/>
                  <a:tailEnd type="triangle"/>
                </a:ln>
              </p:spPr>
              <p:style>
                <a:lnRef idx="1">
                  <a:schemeClr val="dk1"/>
                </a:lnRef>
                <a:fillRef idx="0">
                  <a:schemeClr val="dk1"/>
                </a:fillRef>
                <a:effectRef idx="0">
                  <a:schemeClr val="dk1"/>
                </a:effectRef>
                <a:fontRef idx="minor">
                  <a:schemeClr val="tx1"/>
                </a:fontRef>
              </p:style>
            </p:cxnSp>
          </p:grpSp>
          <p:grpSp>
            <p:nvGrpSpPr>
              <p:cNvPr id="81" name="그룹 80"/>
              <p:cNvGrpSpPr/>
              <p:nvPr/>
            </p:nvGrpSpPr>
            <p:grpSpPr>
              <a:xfrm>
                <a:off x="1851660" y="2982786"/>
                <a:ext cx="2120256" cy="781135"/>
                <a:chOff x="1958340" y="2982786"/>
                <a:chExt cx="2120256" cy="781135"/>
              </a:xfrm>
            </p:grpSpPr>
            <p:grpSp>
              <p:nvGrpSpPr>
                <p:cNvPr id="82" name="그룹 81"/>
                <p:cNvGrpSpPr/>
                <p:nvPr/>
              </p:nvGrpSpPr>
              <p:grpSpPr>
                <a:xfrm>
                  <a:off x="2350596" y="2982786"/>
                  <a:ext cx="1728000" cy="781135"/>
                  <a:chOff x="2350596" y="2883726"/>
                  <a:chExt cx="1728000" cy="781135"/>
                </a:xfrm>
              </p:grpSpPr>
              <p:sp>
                <p:nvSpPr>
                  <p:cNvPr id="84" name="모서리가 둥근 직사각형 83"/>
                  <p:cNvSpPr/>
                  <p:nvPr/>
                </p:nvSpPr>
                <p:spPr>
                  <a:xfrm>
                    <a:off x="2350596" y="2883726"/>
                    <a:ext cx="1728000" cy="78113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85" name="그룹 84"/>
                  <p:cNvGrpSpPr/>
                  <p:nvPr/>
                </p:nvGrpSpPr>
                <p:grpSpPr>
                  <a:xfrm>
                    <a:off x="2383812" y="2991261"/>
                    <a:ext cx="1661568" cy="628142"/>
                    <a:chOff x="2383812" y="2986399"/>
                    <a:chExt cx="1661568" cy="628142"/>
                  </a:xfrm>
                </p:grpSpPr>
                <p:sp>
                  <p:nvSpPr>
                    <p:cNvPr id="86" name="직사각형 85"/>
                    <p:cNvSpPr/>
                    <p:nvPr/>
                  </p:nvSpPr>
                  <p:spPr>
                    <a:xfrm>
                      <a:off x="2814591" y="3429875"/>
                      <a:ext cx="800011" cy="184666"/>
                    </a:xfrm>
                    <a:prstGeom prst="rect">
                      <a:avLst/>
                    </a:prstGeom>
                    <a:solidFill>
                      <a:srgbClr val="0077C8"/>
                    </a:solidFill>
                  </p:spPr>
                  <p:txBody>
                    <a:bodyPr wrap="square" lIns="0" tIns="0" rIns="0" bIns="0" anchor="t">
                      <a:spAutoFit/>
                    </a:bodyPr>
                    <a:lstStyle/>
                    <a:p>
                      <a:pPr algn="ctr"/>
                      <a:r>
                        <a:rPr lang="en-US" altLang="ko-KR" sz="1200" dirty="0">
                          <a:solidFill>
                            <a:schemeClr val="bg1"/>
                          </a:solidFill>
                          <a:latin typeface="SamsungOne 700" panose="020B0803030303020204" pitchFamily="34" charset="0"/>
                          <a:ea typeface="SamsungOne 700" panose="020B0803030303020204" pitchFamily="34" charset="0"/>
                        </a:rPr>
                        <a:t>LISTENING</a:t>
                      </a:r>
                      <a:endParaRPr lang="ko-KR" altLang="en-US" sz="1200" dirty="0">
                        <a:solidFill>
                          <a:schemeClr val="bg1"/>
                        </a:solidFill>
                        <a:latin typeface="SamsungOne 700" panose="020B0803030303020204" pitchFamily="34" charset="0"/>
                      </a:endParaRPr>
                    </a:p>
                  </p:txBody>
                </p:sp>
                <p:sp>
                  <p:nvSpPr>
                    <p:cNvPr id="87" name="직사각형 86"/>
                    <p:cNvSpPr/>
                    <p:nvPr/>
                  </p:nvSpPr>
                  <p:spPr>
                    <a:xfrm>
                      <a:off x="2383812" y="2986399"/>
                      <a:ext cx="1661568" cy="400110"/>
                    </a:xfrm>
                    <a:prstGeom prst="rect">
                      <a:avLst/>
                    </a:prstGeom>
                  </p:spPr>
                  <p:txBody>
                    <a:bodyPr wrap="square" lIns="0" tIns="0" rIns="0" bIns="0" anchor="t">
                      <a:spAutoFit/>
                    </a:bodyPr>
                    <a:lstStyle/>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Automated Speech Recognition</a:t>
                      </a:r>
                      <a:endParaRPr lang="ko-KR" altLang="en-US" sz="1300" dirty="0">
                        <a:solidFill>
                          <a:schemeClr val="tx1">
                            <a:lumMod val="65000"/>
                            <a:lumOff val="35000"/>
                          </a:schemeClr>
                        </a:solidFill>
                        <a:latin typeface="SamsungOne 400" panose="020B0503030303020204" pitchFamily="34" charset="0"/>
                        <a:ea typeface="SamsungOne 400" panose="020B0503030303020204" pitchFamily="34" charset="0"/>
                      </a:endParaRPr>
                    </a:p>
                  </p:txBody>
                </p:sp>
              </p:grpSp>
            </p:grpSp>
            <p:cxnSp>
              <p:nvCxnSpPr>
                <p:cNvPr id="83" name="직선 화살표 연결선 82"/>
                <p:cNvCxnSpPr/>
                <p:nvPr/>
              </p:nvCxnSpPr>
              <p:spPr>
                <a:xfrm>
                  <a:off x="1958340" y="3439921"/>
                  <a:ext cx="360000" cy="0"/>
                </a:xfrm>
                <a:prstGeom prst="straightConnector1">
                  <a:avLst/>
                </a:prstGeom>
                <a:ln w="12700">
                  <a:solidFill>
                    <a:schemeClr val="bg1">
                      <a:lumMod val="65000"/>
                    </a:schemeClr>
                  </a:solidFill>
                  <a:headEnd type="none"/>
                  <a:tailEnd type="triangle"/>
                </a:ln>
              </p:spPr>
              <p:style>
                <a:lnRef idx="1">
                  <a:schemeClr val="dk1"/>
                </a:lnRef>
                <a:fillRef idx="0">
                  <a:schemeClr val="dk1"/>
                </a:fillRef>
                <a:effectRef idx="0">
                  <a:schemeClr val="dk1"/>
                </a:effectRef>
                <a:fontRef idx="minor">
                  <a:schemeClr val="tx1"/>
                </a:fontRef>
              </p:style>
            </p:cxnSp>
          </p:grpSp>
        </p:grpSp>
        <p:pic>
          <p:nvPicPr>
            <p:cNvPr id="78" name="그림 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7203" y="3874242"/>
              <a:ext cx="696978" cy="1508765"/>
            </a:xfrm>
            <a:prstGeom prst="rect">
              <a:avLst/>
            </a:prstGeom>
          </p:spPr>
        </p:pic>
        <p:pic>
          <p:nvPicPr>
            <p:cNvPr id="79" name="그림 78"/>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78065" y="4033190"/>
              <a:ext cx="1008395" cy="1292466"/>
            </a:xfrm>
            <a:prstGeom prst="rect">
              <a:avLst/>
            </a:prstGeom>
          </p:spPr>
        </p:pic>
      </p:grpSp>
      <p:sp>
        <p:nvSpPr>
          <p:cNvPr id="52" name="직사각형 51">
            <a:extLst>
              <a:ext uri="{FF2B5EF4-FFF2-40B4-BE49-F238E27FC236}">
                <a16:creationId xmlns:a16="http://schemas.microsoft.com/office/drawing/2014/main" xmlns="" id="{A5D550C6-9100-4D00-AF62-D234B2388733}"/>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Voice Assistant</a:t>
            </a:r>
          </a:p>
        </p:txBody>
      </p:sp>
    </p:spTree>
    <p:custDataLst>
      <p:tags r:id="rId1"/>
    </p:custDataLst>
    <p:extLst>
      <p:ext uri="{BB962C8B-B14F-4D97-AF65-F5344CB8AC3E}">
        <p14:creationId xmlns:p14="http://schemas.microsoft.com/office/powerpoint/2010/main" val="2763159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What are subsets of AI?</a:t>
            </a:r>
          </a:p>
        </p:txBody>
      </p:sp>
      <p:grpSp>
        <p:nvGrpSpPr>
          <p:cNvPr id="24" name="그룹 2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5" name="직사각형 2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1.2. Types and Subsets of Artificial Intelligence</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37" name="직사각형 3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38" name="그룹 37"/>
          <p:cNvGrpSpPr/>
          <p:nvPr/>
        </p:nvGrpSpPr>
        <p:grpSpPr>
          <a:xfrm>
            <a:off x="947560" y="2084581"/>
            <a:ext cx="8009861" cy="3842208"/>
            <a:chOff x="957064" y="2025539"/>
            <a:chExt cx="8009861" cy="3842208"/>
          </a:xfrm>
        </p:grpSpPr>
        <p:sp>
          <p:nvSpPr>
            <p:cNvPr id="39" name="타원 30">
              <a:extLst>
                <a:ext uri="{FF2B5EF4-FFF2-40B4-BE49-F238E27FC236}">
                  <a16:creationId xmlns:a16="http://schemas.microsoft.com/office/drawing/2014/main" xmlns="" id="{2AAE14DE-2335-4B55-8D9E-23EF6F27A672}"/>
                </a:ext>
              </a:extLst>
            </p:cNvPr>
            <p:cNvSpPr/>
            <p:nvPr/>
          </p:nvSpPr>
          <p:spPr>
            <a:xfrm>
              <a:off x="5107591" y="2025539"/>
              <a:ext cx="3859334" cy="3842208"/>
            </a:xfrm>
            <a:prstGeom prst="ellipse">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0" name="타원 31">
              <a:extLst>
                <a:ext uri="{FF2B5EF4-FFF2-40B4-BE49-F238E27FC236}">
                  <a16:creationId xmlns:a16="http://schemas.microsoft.com/office/drawing/2014/main" xmlns="" id="{AF8DF16B-D30A-495A-A65E-CFC8181760C6}"/>
                </a:ext>
              </a:extLst>
            </p:cNvPr>
            <p:cNvSpPr/>
            <p:nvPr/>
          </p:nvSpPr>
          <p:spPr>
            <a:xfrm>
              <a:off x="5579933" y="2920758"/>
              <a:ext cx="2914650" cy="2914650"/>
            </a:xfrm>
            <a:prstGeom prst="ellipse">
              <a:avLst/>
            </a:prstGeom>
            <a:solidFill>
              <a:srgbClr val="3366CC"/>
            </a:solidFill>
            <a:ln w="190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타원 32">
              <a:extLst>
                <a:ext uri="{FF2B5EF4-FFF2-40B4-BE49-F238E27FC236}">
                  <a16:creationId xmlns:a16="http://schemas.microsoft.com/office/drawing/2014/main" xmlns="" id="{B94F007B-02DF-42EB-87FE-F825D7E9D36E}"/>
                </a:ext>
              </a:extLst>
            </p:cNvPr>
            <p:cNvSpPr/>
            <p:nvPr/>
          </p:nvSpPr>
          <p:spPr>
            <a:xfrm>
              <a:off x="6245564" y="4213269"/>
              <a:ext cx="1583388" cy="1583386"/>
            </a:xfrm>
            <a:prstGeom prst="ellipse">
              <a:avLst/>
            </a:prstGeom>
            <a:solidFill>
              <a:srgbClr val="193EB0"/>
            </a:solidFill>
            <a:ln w="190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2" name="Rectangle 15">
              <a:extLst>
                <a:ext uri="{FF2B5EF4-FFF2-40B4-BE49-F238E27FC236}">
                  <a16:creationId xmlns:a16="http://schemas.microsoft.com/office/drawing/2014/main" xmlns="" id="{5339F32C-C949-4355-A280-DFA2D8C66AE5}"/>
                </a:ext>
              </a:extLst>
            </p:cNvPr>
            <p:cNvSpPr/>
            <p:nvPr/>
          </p:nvSpPr>
          <p:spPr>
            <a:xfrm>
              <a:off x="957065" y="2420322"/>
              <a:ext cx="3117265" cy="615553"/>
            </a:xfrm>
            <a:prstGeom prst="rect">
              <a:avLst/>
            </a:prstGeom>
          </p:spPr>
          <p:txBody>
            <a:bodyPr wrap="square" lIns="0" tIns="0" rIns="0" bIns="0">
              <a:spAutoFit/>
              <a:scene3d>
                <a:camera prst="orthographicFront"/>
                <a:lightRig rig="threePt" dir="t"/>
              </a:scene3d>
              <a:sp3d>
                <a:bevelT w="0" h="6350"/>
              </a:sp3d>
            </a:bodyPr>
            <a:lstStyle/>
            <a:p>
              <a:pPr marL="398463" indent="-398463" algn="ctr"/>
              <a:r>
                <a:rPr lang="en-US" altLang="ko-KR" sz="1400" dirty="0">
                  <a:solidFill>
                    <a:srgbClr val="1429A0"/>
                  </a:solidFill>
                  <a:latin typeface="SamsungOne 700" panose="020B0803030303020204" pitchFamily="34" charset="0"/>
                  <a:ea typeface="SamsungOne 700" panose="020B0803030303020204" pitchFamily="34" charset="0"/>
                </a:rPr>
                <a:t>Artificial Intelligence</a:t>
              </a:r>
            </a:p>
            <a:p>
              <a:pPr algn="ctr"/>
              <a:r>
                <a:rPr lang="en-US" altLang="ko-KR" sz="1300" dirty="0">
                  <a:latin typeface="SamsungOne 400" panose="020B0503030303020204" pitchFamily="34" charset="0"/>
                  <a:ea typeface="SamsungOne 400" panose="020B0503030303020204" pitchFamily="34" charset="0"/>
                </a:rPr>
                <a:t>Any technique that enables</a:t>
              </a:r>
              <a:br>
                <a:rPr lang="en-US" altLang="ko-KR" sz="1300" dirty="0">
                  <a:latin typeface="SamsungOne 400" panose="020B0503030303020204" pitchFamily="34" charset="0"/>
                  <a:ea typeface="SamsungOne 400" panose="020B0503030303020204" pitchFamily="34" charset="0"/>
                </a:rPr>
              </a:br>
              <a:r>
                <a:rPr lang="en-US" altLang="ko-KR" sz="1300" dirty="0">
                  <a:latin typeface="SamsungOne 400" panose="020B0503030303020204" pitchFamily="34" charset="0"/>
                  <a:ea typeface="SamsungOne 400" panose="020B0503030303020204" pitchFamily="34" charset="0"/>
                </a:rPr>
                <a:t>computers to mimic human behavior</a:t>
              </a:r>
              <a:endParaRPr lang="ko-KR" altLang="en-US" sz="1300" dirty="0">
                <a:latin typeface="SamsungOne 400" panose="020B0503030303020204" pitchFamily="34" charset="0"/>
              </a:endParaRPr>
            </a:p>
          </p:txBody>
        </p:sp>
        <p:sp>
          <p:nvSpPr>
            <p:cNvPr id="43" name="Rectangle 15">
              <a:extLst>
                <a:ext uri="{FF2B5EF4-FFF2-40B4-BE49-F238E27FC236}">
                  <a16:creationId xmlns:a16="http://schemas.microsoft.com/office/drawing/2014/main" xmlns="" id="{3F147896-EC2F-4C3E-915B-515BE004BDCD}"/>
                </a:ext>
              </a:extLst>
            </p:cNvPr>
            <p:cNvSpPr/>
            <p:nvPr/>
          </p:nvSpPr>
          <p:spPr>
            <a:xfrm>
              <a:off x="957065" y="3496770"/>
              <a:ext cx="3117265" cy="815608"/>
            </a:xfrm>
            <a:prstGeom prst="rect">
              <a:avLst/>
            </a:prstGeom>
          </p:spPr>
          <p:txBody>
            <a:bodyPr wrap="square" lIns="0" tIns="0" rIns="0" bIns="0">
              <a:spAutoFit/>
              <a:scene3d>
                <a:camera prst="orthographicFront"/>
                <a:lightRig rig="threePt" dir="t"/>
              </a:scene3d>
              <a:sp3d>
                <a:bevelT w="0" h="6350"/>
              </a:sp3d>
            </a:bodyPr>
            <a:lstStyle/>
            <a:p>
              <a:pPr marL="398463" indent="-398463" algn="ctr"/>
              <a:r>
                <a:rPr lang="en-US" altLang="ko-KR" sz="1400" dirty="0">
                  <a:solidFill>
                    <a:srgbClr val="1429A0"/>
                  </a:solidFill>
                  <a:latin typeface="SamsungOne 700" panose="020B0803030303020204" pitchFamily="34" charset="0"/>
                  <a:ea typeface="SamsungOne 700" panose="020B0803030303020204" pitchFamily="34" charset="0"/>
                </a:rPr>
                <a:t>Machine Learning</a:t>
              </a:r>
            </a:p>
            <a:p>
              <a:pPr algn="ctr"/>
              <a:r>
                <a:rPr lang="en-US" altLang="ko-KR" sz="1300" dirty="0">
                  <a:latin typeface="SamsungOne 400" panose="020B0503030303020204" pitchFamily="34" charset="0"/>
                  <a:ea typeface="SamsungOne 400" panose="020B0503030303020204" pitchFamily="34" charset="0"/>
                </a:rPr>
                <a:t>A subset of AI techniques that use statistical methods to enable machines to improve through experiences</a:t>
              </a:r>
              <a:endParaRPr lang="ko-KR" altLang="en-US" sz="1300" dirty="0">
                <a:latin typeface="SamsungOne 400" panose="020B0503030303020204" pitchFamily="34" charset="0"/>
              </a:endParaRPr>
            </a:p>
          </p:txBody>
        </p:sp>
        <p:sp>
          <p:nvSpPr>
            <p:cNvPr id="44" name="Rectangle 15">
              <a:extLst>
                <a:ext uri="{FF2B5EF4-FFF2-40B4-BE49-F238E27FC236}">
                  <a16:creationId xmlns:a16="http://schemas.microsoft.com/office/drawing/2014/main" xmlns="" id="{4902FA96-6742-4A92-86FE-65D1009270EF}"/>
                </a:ext>
              </a:extLst>
            </p:cNvPr>
            <p:cNvSpPr/>
            <p:nvPr/>
          </p:nvSpPr>
          <p:spPr>
            <a:xfrm>
              <a:off x="957064" y="4815371"/>
              <a:ext cx="3117266" cy="815608"/>
            </a:xfrm>
            <a:prstGeom prst="rect">
              <a:avLst/>
            </a:prstGeom>
          </p:spPr>
          <p:txBody>
            <a:bodyPr wrap="square" lIns="0" tIns="0" rIns="0" bIns="0">
              <a:spAutoFit/>
              <a:scene3d>
                <a:camera prst="orthographicFront"/>
                <a:lightRig rig="threePt" dir="t"/>
              </a:scene3d>
              <a:sp3d>
                <a:bevelT w="0" h="6350"/>
              </a:sp3d>
            </a:bodyPr>
            <a:lstStyle/>
            <a:p>
              <a:pPr marL="398463" indent="-398463" algn="ctr"/>
              <a:r>
                <a:rPr lang="en-US" altLang="ko-KR" sz="1400" dirty="0">
                  <a:solidFill>
                    <a:srgbClr val="1429A0"/>
                  </a:solidFill>
                  <a:latin typeface="SamsungOne 700" panose="020B0803030303020204" pitchFamily="34" charset="0"/>
                  <a:ea typeface="SamsungOne 700" panose="020B0803030303020204" pitchFamily="34" charset="0"/>
                </a:rPr>
                <a:t>Deep Learning</a:t>
              </a:r>
            </a:p>
            <a:p>
              <a:pPr algn="ctr"/>
              <a:r>
                <a:rPr lang="en-US" altLang="ko-KR" sz="1300" dirty="0">
                  <a:latin typeface="SamsungOne 400" panose="020B0503030303020204" pitchFamily="34" charset="0"/>
                  <a:ea typeface="SamsungOne 400" panose="020B0503030303020204" pitchFamily="34" charset="0"/>
                </a:rPr>
                <a:t>A subset of ML that makes the computation of multi-layer neural networks feasible</a:t>
              </a:r>
              <a:endParaRPr lang="ko-KR" altLang="en-US" sz="1300" dirty="0">
                <a:latin typeface="SamsungOne 400" panose="020B0503030303020204" pitchFamily="34" charset="0"/>
              </a:endParaRPr>
            </a:p>
          </p:txBody>
        </p:sp>
        <p:sp>
          <p:nvSpPr>
            <p:cNvPr id="45" name="Rectangle 15">
              <a:extLst>
                <a:ext uri="{FF2B5EF4-FFF2-40B4-BE49-F238E27FC236}">
                  <a16:creationId xmlns:a16="http://schemas.microsoft.com/office/drawing/2014/main" xmlns="" id="{446B7C03-E535-4FAC-879F-DA57046326E6}"/>
                </a:ext>
              </a:extLst>
            </p:cNvPr>
            <p:cNvSpPr/>
            <p:nvPr/>
          </p:nvSpPr>
          <p:spPr>
            <a:xfrm>
              <a:off x="5925849" y="2606152"/>
              <a:ext cx="2222818" cy="215444"/>
            </a:xfrm>
            <a:prstGeom prst="rect">
              <a:avLst/>
            </a:prstGeom>
          </p:spPr>
          <p:txBody>
            <a:bodyPr wrap="square" lIns="0" tIns="0" rIns="0" bIns="0">
              <a:spAutoFit/>
              <a:scene3d>
                <a:camera prst="orthographicFront"/>
                <a:lightRig rig="threePt" dir="t"/>
              </a:scene3d>
              <a:sp3d>
                <a:bevelT w="0" h="6350"/>
              </a:sp3d>
            </a:bodyPr>
            <a:lstStyle/>
            <a:p>
              <a:pPr marL="398463" indent="-398463" algn="ctr"/>
              <a:r>
                <a:rPr lang="en-US" altLang="ko-KR" sz="1400" dirty="0">
                  <a:solidFill>
                    <a:schemeClr val="bg1"/>
                  </a:solidFill>
                  <a:latin typeface="SamsungOne 700" panose="020B0803030303020204" pitchFamily="34" charset="0"/>
                  <a:ea typeface="SamsungOne 700" panose="020B0803030303020204" pitchFamily="34" charset="0"/>
                </a:rPr>
                <a:t>Artificial Intelligence</a:t>
              </a:r>
            </a:p>
          </p:txBody>
        </p:sp>
        <p:sp>
          <p:nvSpPr>
            <p:cNvPr id="46" name="Rectangle 15">
              <a:extLst>
                <a:ext uri="{FF2B5EF4-FFF2-40B4-BE49-F238E27FC236}">
                  <a16:creationId xmlns:a16="http://schemas.microsoft.com/office/drawing/2014/main" xmlns="" id="{968873D8-F257-4A8C-A4DD-EB3C1BD07678}"/>
                </a:ext>
              </a:extLst>
            </p:cNvPr>
            <p:cNvSpPr/>
            <p:nvPr/>
          </p:nvSpPr>
          <p:spPr>
            <a:xfrm>
              <a:off x="6161730" y="3716508"/>
              <a:ext cx="1751057" cy="215444"/>
            </a:xfrm>
            <a:prstGeom prst="rect">
              <a:avLst/>
            </a:prstGeom>
          </p:spPr>
          <p:txBody>
            <a:bodyPr wrap="square" lIns="0" tIns="0" rIns="0" bIns="0">
              <a:spAutoFit/>
              <a:scene3d>
                <a:camera prst="orthographicFront"/>
                <a:lightRig rig="threePt" dir="t"/>
              </a:scene3d>
              <a:sp3d>
                <a:bevelT w="0" h="6350"/>
              </a:sp3d>
            </a:bodyPr>
            <a:lstStyle/>
            <a:p>
              <a:pPr marL="398463" indent="-398463" algn="ctr"/>
              <a:r>
                <a:rPr lang="en-US" altLang="ko-KR" sz="1400" dirty="0">
                  <a:solidFill>
                    <a:schemeClr val="bg1"/>
                  </a:solidFill>
                  <a:latin typeface="SamsungOne 700" panose="020B0803030303020204" pitchFamily="34" charset="0"/>
                  <a:ea typeface="SamsungOne 700" panose="020B0803030303020204" pitchFamily="34" charset="0"/>
                </a:rPr>
                <a:t>Machine Learning</a:t>
              </a:r>
            </a:p>
          </p:txBody>
        </p:sp>
        <p:sp>
          <p:nvSpPr>
            <p:cNvPr id="47" name="Rectangle 15">
              <a:extLst>
                <a:ext uri="{FF2B5EF4-FFF2-40B4-BE49-F238E27FC236}">
                  <a16:creationId xmlns:a16="http://schemas.microsoft.com/office/drawing/2014/main" xmlns="" id="{F8C9E109-413E-46F2-822A-D03F927418FE}"/>
                </a:ext>
              </a:extLst>
            </p:cNvPr>
            <p:cNvSpPr/>
            <p:nvPr/>
          </p:nvSpPr>
          <p:spPr>
            <a:xfrm>
              <a:off x="6313359" y="5056375"/>
              <a:ext cx="1447798" cy="215444"/>
            </a:xfrm>
            <a:prstGeom prst="rect">
              <a:avLst/>
            </a:prstGeom>
          </p:spPr>
          <p:txBody>
            <a:bodyPr wrap="square" lIns="0" tIns="0" rIns="0" bIns="0">
              <a:spAutoFit/>
              <a:scene3d>
                <a:camera prst="orthographicFront"/>
                <a:lightRig rig="threePt" dir="t"/>
              </a:scene3d>
              <a:sp3d>
                <a:bevelT w="0" h="6350"/>
              </a:sp3d>
            </a:bodyPr>
            <a:lstStyle/>
            <a:p>
              <a:pPr marL="398463" indent="-398463" algn="ctr"/>
              <a:r>
                <a:rPr lang="en-US" altLang="ko-KR" sz="1400" dirty="0">
                  <a:solidFill>
                    <a:schemeClr val="bg1"/>
                  </a:solidFill>
                  <a:latin typeface="SamsungOne 700" panose="020B0803030303020204" pitchFamily="34" charset="0"/>
                  <a:ea typeface="SamsungOne 700" panose="020B0803030303020204" pitchFamily="34" charset="0"/>
                </a:rPr>
                <a:t>Deep Learning</a:t>
              </a:r>
            </a:p>
          </p:txBody>
        </p:sp>
        <p:cxnSp>
          <p:nvCxnSpPr>
            <p:cNvPr id="48" name="Straight Connector 3">
              <a:extLst>
                <a:ext uri="{FF2B5EF4-FFF2-40B4-BE49-F238E27FC236}">
                  <a16:creationId xmlns:a16="http://schemas.microsoft.com/office/drawing/2014/main" xmlns="" id="{DD16E453-C926-4E93-896D-5F8610DD4808}"/>
                </a:ext>
              </a:extLst>
            </p:cNvPr>
            <p:cNvCxnSpPr/>
            <p:nvPr/>
          </p:nvCxnSpPr>
          <p:spPr>
            <a:xfrm>
              <a:off x="4175470" y="2728098"/>
              <a:ext cx="1864242" cy="0"/>
            </a:xfrm>
            <a:prstGeom prst="line">
              <a:avLst/>
            </a:prstGeom>
            <a:ln w="12700">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9" name="Straight Connector 24">
              <a:extLst>
                <a:ext uri="{FF2B5EF4-FFF2-40B4-BE49-F238E27FC236}">
                  <a16:creationId xmlns:a16="http://schemas.microsoft.com/office/drawing/2014/main" xmlns="" id="{977FD900-E88B-497A-A76A-CC2F88DFC1A9}"/>
                </a:ext>
              </a:extLst>
            </p:cNvPr>
            <p:cNvCxnSpPr/>
            <p:nvPr/>
          </p:nvCxnSpPr>
          <p:spPr>
            <a:xfrm>
              <a:off x="4175470" y="3848672"/>
              <a:ext cx="1864242" cy="0"/>
            </a:xfrm>
            <a:prstGeom prst="line">
              <a:avLst/>
            </a:prstGeom>
            <a:ln w="12700">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0" name="Straight Connector 25">
              <a:extLst>
                <a:ext uri="{FF2B5EF4-FFF2-40B4-BE49-F238E27FC236}">
                  <a16:creationId xmlns:a16="http://schemas.microsoft.com/office/drawing/2014/main" xmlns="" id="{863BB8EC-31A6-4853-838E-1296017C90DF}"/>
                </a:ext>
              </a:extLst>
            </p:cNvPr>
            <p:cNvCxnSpPr>
              <a:cxnSpLocks/>
            </p:cNvCxnSpPr>
            <p:nvPr/>
          </p:nvCxnSpPr>
          <p:spPr>
            <a:xfrm>
              <a:off x="4175470" y="5123147"/>
              <a:ext cx="2189653" cy="0"/>
            </a:xfrm>
            <a:prstGeom prst="line">
              <a:avLst/>
            </a:prstGeom>
            <a:ln w="12700">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51" name="Picture 2" descr="C:\Users\USER\Downloads\artificial-intelligenc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35069" y="2153276"/>
              <a:ext cx="404378" cy="40437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3" descr="C:\Users\USER\Downloads\machine-learnin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35069" y="3212976"/>
              <a:ext cx="404378" cy="404378"/>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C:\Users\USER\Downloads\deep-learnin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35069" y="4528517"/>
              <a:ext cx="404378" cy="404378"/>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사각형: 둥근 모서리 32">
            <a:extLst>
              <a:ext uri="{FF2B5EF4-FFF2-40B4-BE49-F238E27FC236}">
                <a16:creationId xmlns:a16="http://schemas.microsoft.com/office/drawing/2014/main" xmlns="" id="{9F9FFF6C-7C72-4E08-8072-03F5113CBF51}"/>
              </a:ext>
            </a:extLst>
          </p:cNvPr>
          <p:cNvSpPr/>
          <p:nvPr/>
        </p:nvSpPr>
        <p:spPr>
          <a:xfrm>
            <a:off x="7831732" y="5884193"/>
            <a:ext cx="1412165" cy="212364"/>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 400" panose="020B0503030303020204" pitchFamily="34" charset="0"/>
                <a:ea typeface="SamsungOne 400" panose="020B0503030303020204" pitchFamily="34" charset="0"/>
              </a:rPr>
              <a:t>Source: KD Nuggets</a:t>
            </a:r>
          </a:p>
        </p:txBody>
      </p:sp>
      <p:sp>
        <p:nvSpPr>
          <p:cNvPr id="30" name="직사각형 29">
            <a:extLst>
              <a:ext uri="{FF2B5EF4-FFF2-40B4-BE49-F238E27FC236}">
                <a16:creationId xmlns:a16="http://schemas.microsoft.com/office/drawing/2014/main" xmlns="" id="{170673B7-C017-4A38-A3DD-2AB27F64DA7B}"/>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7"/>
              </a:buBlip>
              <a:defRPr/>
            </a:pPr>
            <a:r>
              <a:rPr lang="en-US" altLang="ko-KR" sz="1400" dirty="0">
                <a:solidFill>
                  <a:schemeClr val="tx1"/>
                </a:solidFill>
                <a:latin typeface="SamsungOne 400" panose="020B0503030303020204" pitchFamily="34" charset="0"/>
                <a:ea typeface="SamsungOne 400" panose="020B0503030303020204" pitchFamily="34" charset="0"/>
              </a:rPr>
              <a:t>Subsets of Artificial Intelligence</a:t>
            </a:r>
          </a:p>
        </p:txBody>
      </p:sp>
    </p:spTree>
    <p:custDataLst>
      <p:tags r:id="rId1"/>
    </p:custDataLst>
    <p:extLst>
      <p:ext uri="{BB962C8B-B14F-4D97-AF65-F5344CB8AC3E}">
        <p14:creationId xmlns:p14="http://schemas.microsoft.com/office/powerpoint/2010/main" val="222957189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그룹 3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35" name="직사각형 3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3.5. Conversational AI</a:t>
              </a:r>
            </a:p>
          </p:txBody>
        </p:sp>
        <p:sp>
          <p:nvSpPr>
            <p:cNvPr id="36" name="직사각형 35">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40" name="사각형: 둥근 모서리 32">
            <a:extLst>
              <a:ext uri="{FF2B5EF4-FFF2-40B4-BE49-F238E27FC236}">
                <a16:creationId xmlns:a16="http://schemas.microsoft.com/office/drawing/2014/main" xmlns="" id="{9F9FFF6C-7C72-4E08-8072-03F5113CBF51}"/>
              </a:ext>
            </a:extLst>
          </p:cNvPr>
          <p:cNvSpPr/>
          <p:nvPr/>
        </p:nvSpPr>
        <p:spPr>
          <a:xfrm>
            <a:off x="8150678" y="6135487"/>
            <a:ext cx="1317322" cy="216024"/>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 400" panose="020B0503030303020204" pitchFamily="34" charset="0"/>
                <a:ea typeface="SamsungOne 400" panose="020B0503030303020204" pitchFamily="34" charset="0"/>
              </a:rPr>
              <a:t>CB Insights, Google</a:t>
            </a:r>
          </a:p>
        </p:txBody>
      </p:sp>
      <p:grpSp>
        <p:nvGrpSpPr>
          <p:cNvPr id="41" name="Group 11">
            <a:extLst>
              <a:ext uri="{FF2B5EF4-FFF2-40B4-BE49-F238E27FC236}">
                <a16:creationId xmlns:a16="http://schemas.microsoft.com/office/drawing/2014/main" xmlns="" id="{19ADE8EF-A352-4858-8150-41D131E4291E}"/>
              </a:ext>
            </a:extLst>
          </p:cNvPr>
          <p:cNvGrpSpPr/>
          <p:nvPr/>
        </p:nvGrpSpPr>
        <p:grpSpPr>
          <a:xfrm>
            <a:off x="1487202" y="2564904"/>
            <a:ext cx="6928420" cy="3423849"/>
            <a:chOff x="1880459" y="2582211"/>
            <a:chExt cx="6491279" cy="3207825"/>
          </a:xfrm>
        </p:grpSpPr>
        <p:sp>
          <p:nvSpPr>
            <p:cNvPr id="42" name="Rectangle 9">
              <a:extLst>
                <a:ext uri="{FF2B5EF4-FFF2-40B4-BE49-F238E27FC236}">
                  <a16:creationId xmlns:a16="http://schemas.microsoft.com/office/drawing/2014/main" xmlns="" id="{7D41FEF4-2027-42B0-AD13-456999E6228A}"/>
                </a:ext>
              </a:extLst>
            </p:cNvPr>
            <p:cNvSpPr/>
            <p:nvPr/>
          </p:nvSpPr>
          <p:spPr>
            <a:xfrm>
              <a:off x="1880459" y="3812684"/>
              <a:ext cx="6491279" cy="19773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3" name="Rectangle 6">
              <a:extLst>
                <a:ext uri="{FF2B5EF4-FFF2-40B4-BE49-F238E27FC236}">
                  <a16:creationId xmlns:a16="http://schemas.microsoft.com/office/drawing/2014/main" xmlns="" id="{37A94150-07AE-484F-8893-26295BC4AF18}"/>
                </a:ext>
              </a:extLst>
            </p:cNvPr>
            <p:cNvSpPr/>
            <p:nvPr/>
          </p:nvSpPr>
          <p:spPr>
            <a:xfrm>
              <a:off x="4494212" y="3713817"/>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4" name="Rectangle 45">
              <a:extLst>
                <a:ext uri="{FF2B5EF4-FFF2-40B4-BE49-F238E27FC236}">
                  <a16:creationId xmlns:a16="http://schemas.microsoft.com/office/drawing/2014/main" xmlns="" id="{F4D77B3D-438E-43B9-9D32-19608DB0A937}"/>
                </a:ext>
              </a:extLst>
            </p:cNvPr>
            <p:cNvSpPr/>
            <p:nvPr/>
          </p:nvSpPr>
          <p:spPr>
            <a:xfrm>
              <a:off x="6007723" y="2789910"/>
              <a:ext cx="2338138" cy="534804"/>
            </a:xfrm>
            <a:prstGeom prst="rect">
              <a:avLst/>
            </a:prstGeom>
            <a:solidFill>
              <a:srgbClr val="193EB0">
                <a:alpha val="10000"/>
              </a:srgbClr>
            </a:solidFill>
            <a:ln w="19050">
              <a:solidFill>
                <a:srgbClr val="193EB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5" name="그림 3">
              <a:extLst>
                <a:ext uri="{FF2B5EF4-FFF2-40B4-BE49-F238E27FC236}">
                  <a16:creationId xmlns:a16="http://schemas.microsoft.com/office/drawing/2014/main" xmlns="" id="{29DE27F3-3CD0-40D6-A4A2-D5B497994E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0166" y="4151736"/>
              <a:ext cx="933082" cy="754635"/>
            </a:xfrm>
            <a:prstGeom prst="rect">
              <a:avLst/>
            </a:prstGeom>
          </p:spPr>
        </p:pic>
        <p:pic>
          <p:nvPicPr>
            <p:cNvPr id="46" name="그림 1">
              <a:extLst>
                <a:ext uri="{FF2B5EF4-FFF2-40B4-BE49-F238E27FC236}">
                  <a16:creationId xmlns:a16="http://schemas.microsoft.com/office/drawing/2014/main" xmlns="" id="{3A33E024-3605-44F3-9E6E-27CD650567C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14798" y="4119354"/>
              <a:ext cx="904875" cy="819398"/>
            </a:xfrm>
            <a:prstGeom prst="rect">
              <a:avLst/>
            </a:prstGeom>
          </p:spPr>
        </p:pic>
        <p:sp>
          <p:nvSpPr>
            <p:cNvPr id="47" name="TextBox 46">
              <a:extLst>
                <a:ext uri="{FF2B5EF4-FFF2-40B4-BE49-F238E27FC236}">
                  <a16:creationId xmlns:a16="http://schemas.microsoft.com/office/drawing/2014/main" xmlns="" id="{DF231737-A20A-4FFA-8FBE-89B578D5F4FE}"/>
                </a:ext>
              </a:extLst>
            </p:cNvPr>
            <p:cNvSpPr txBox="1"/>
            <p:nvPr/>
          </p:nvSpPr>
          <p:spPr>
            <a:xfrm>
              <a:off x="2359123" y="5052480"/>
              <a:ext cx="2016226" cy="430887"/>
            </a:xfrm>
            <a:prstGeom prst="rect">
              <a:avLst/>
            </a:prstGeom>
            <a:noFill/>
          </p:spPr>
          <p:txBody>
            <a:bodyPr wrap="square" lIns="0" tIns="0" rIns="0" bIns="0" rtlCol="0" anchor="b">
              <a:spAutoFit/>
            </a:bodyPr>
            <a:lstStyle/>
            <a:p>
              <a:pPr algn="ctr"/>
              <a:r>
                <a:rPr lang="en-US" altLang="ko-KR" sz="1400" dirty="0">
                  <a:latin typeface="SamsungOne 400" panose="020B0503030303020204" pitchFamily="34" charset="0"/>
                  <a:ea typeface="SamsungOne 400" panose="020B0503030303020204" pitchFamily="34" charset="0"/>
                </a:rPr>
                <a:t>“How long is the wait usually to be seated?”</a:t>
              </a:r>
            </a:p>
          </p:txBody>
        </p:sp>
        <p:cxnSp>
          <p:nvCxnSpPr>
            <p:cNvPr id="48" name="직선 연결선 5">
              <a:extLst>
                <a:ext uri="{FF2B5EF4-FFF2-40B4-BE49-F238E27FC236}">
                  <a16:creationId xmlns:a16="http://schemas.microsoft.com/office/drawing/2014/main" xmlns="" id="{CE2A21E6-DA8C-460E-907C-D9D0377C156B}"/>
                </a:ext>
              </a:extLst>
            </p:cNvPr>
            <p:cNvCxnSpPr/>
            <p:nvPr/>
          </p:nvCxnSpPr>
          <p:spPr>
            <a:xfrm>
              <a:off x="4963814" y="4003714"/>
              <a:ext cx="0" cy="1595292"/>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49" name="그림 20">
              <a:extLst>
                <a:ext uri="{FF2B5EF4-FFF2-40B4-BE49-F238E27FC236}">
                  <a16:creationId xmlns:a16="http://schemas.microsoft.com/office/drawing/2014/main" xmlns="" id="{16AD8895-9A77-43F9-BEC3-69EBA683D6F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10860" y="3015336"/>
              <a:ext cx="712728" cy="100165"/>
            </a:xfrm>
            <a:prstGeom prst="rect">
              <a:avLst/>
            </a:prstGeom>
          </p:spPr>
        </p:pic>
        <p:sp>
          <p:nvSpPr>
            <p:cNvPr id="50" name="모서리가 둥근 직사각형 28">
              <a:extLst>
                <a:ext uri="{FF2B5EF4-FFF2-40B4-BE49-F238E27FC236}">
                  <a16:creationId xmlns:a16="http://schemas.microsoft.com/office/drawing/2014/main" xmlns="" id="{8312E9A5-9B94-4699-85A9-DD64987B9AD5}"/>
                </a:ext>
              </a:extLst>
            </p:cNvPr>
            <p:cNvSpPr/>
            <p:nvPr/>
          </p:nvSpPr>
          <p:spPr>
            <a:xfrm>
              <a:off x="7302364" y="2885418"/>
              <a:ext cx="927235" cy="360000"/>
            </a:xfrm>
            <a:prstGeom prst="round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r>
                <a:rPr lang="en-US" altLang="ko-KR" sz="1400" dirty="0">
                  <a:solidFill>
                    <a:schemeClr val="bg1"/>
                  </a:solidFill>
                  <a:latin typeface="SamsungOne 700" panose="020B0803030303020204" pitchFamily="34" charset="0"/>
                  <a:ea typeface="SamsungOne 700" panose="020B0803030303020204" pitchFamily="34" charset="0"/>
                </a:rPr>
                <a:t>business</a:t>
              </a:r>
            </a:p>
          </p:txBody>
        </p:sp>
        <p:sp>
          <p:nvSpPr>
            <p:cNvPr id="51" name="모서리가 둥근 직사각형 29">
              <a:extLst>
                <a:ext uri="{FF2B5EF4-FFF2-40B4-BE49-F238E27FC236}">
                  <a16:creationId xmlns:a16="http://schemas.microsoft.com/office/drawing/2014/main" xmlns="" id="{8497DBB1-D347-43DC-A419-7101440AE15E}"/>
                </a:ext>
              </a:extLst>
            </p:cNvPr>
            <p:cNvSpPr/>
            <p:nvPr/>
          </p:nvSpPr>
          <p:spPr>
            <a:xfrm>
              <a:off x="6070834" y="2885418"/>
              <a:ext cx="792000" cy="360000"/>
            </a:xfrm>
            <a:prstGeom prst="roundRect">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lvl="0" indent="-398463" algn="ctr">
                <a:defRPr/>
              </a:pPr>
              <a:r>
                <a:rPr lang="en-US" altLang="ko-KR" sz="1400" dirty="0">
                  <a:solidFill>
                    <a:schemeClr val="bg1"/>
                  </a:solidFill>
                  <a:latin typeface="SamsungOne 700" panose="020B0803030303020204" pitchFamily="34" charset="0"/>
                  <a:ea typeface="SamsungOne 700" panose="020B0803030303020204" pitchFamily="34" charset="0"/>
                </a:rPr>
                <a:t>Duplex</a:t>
              </a:r>
            </a:p>
          </p:txBody>
        </p:sp>
        <p:sp>
          <p:nvSpPr>
            <p:cNvPr id="52" name="모서리가 둥근 직사각형 30">
              <a:extLst>
                <a:ext uri="{FF2B5EF4-FFF2-40B4-BE49-F238E27FC236}">
                  <a16:creationId xmlns:a16="http://schemas.microsoft.com/office/drawing/2014/main" xmlns="" id="{D397D254-D967-4EB5-BF4D-887E6C8AB52B}"/>
                </a:ext>
              </a:extLst>
            </p:cNvPr>
            <p:cNvSpPr/>
            <p:nvPr/>
          </p:nvSpPr>
          <p:spPr>
            <a:xfrm>
              <a:off x="1880459" y="2885418"/>
              <a:ext cx="792000" cy="360000"/>
            </a:xfrm>
            <a:prstGeom prst="roundRect">
              <a:avLst/>
            </a:prstGeom>
            <a:solidFill>
              <a:srgbClr val="00C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r>
                <a:rPr lang="en-US" altLang="ko-KR" sz="1400" dirty="0">
                  <a:solidFill>
                    <a:schemeClr val="bg1"/>
                  </a:solidFill>
                  <a:latin typeface="SamsungOne 700" panose="020B0803030303020204" pitchFamily="34" charset="0"/>
                  <a:ea typeface="SamsungOne 700" panose="020B0803030303020204" pitchFamily="34" charset="0"/>
                </a:rPr>
                <a:t>User</a:t>
              </a:r>
              <a:endParaRPr lang="ko-KR" altLang="en-US" sz="1400" dirty="0">
                <a:solidFill>
                  <a:schemeClr val="bg1"/>
                </a:solidFill>
                <a:latin typeface="SamsungOne 700" panose="020B0803030303020204" pitchFamily="34" charset="0"/>
              </a:endParaRPr>
            </a:p>
          </p:txBody>
        </p:sp>
        <p:pic>
          <p:nvPicPr>
            <p:cNvPr id="53" name="그림 6">
              <a:extLst>
                <a:ext uri="{FF2B5EF4-FFF2-40B4-BE49-F238E27FC236}">
                  <a16:creationId xmlns:a16="http://schemas.microsoft.com/office/drawing/2014/main" xmlns="" id="{C7E8F8E0-73AF-4C6F-88D8-1AE4EADFDF1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87736" y="2962150"/>
              <a:ext cx="1469624" cy="206537"/>
            </a:xfrm>
            <a:prstGeom prst="rect">
              <a:avLst/>
            </a:prstGeom>
          </p:spPr>
        </p:pic>
        <p:sp>
          <p:nvSpPr>
            <p:cNvPr id="54" name="모서리가 둥근 직사각형 32">
              <a:extLst>
                <a:ext uri="{FF2B5EF4-FFF2-40B4-BE49-F238E27FC236}">
                  <a16:creationId xmlns:a16="http://schemas.microsoft.com/office/drawing/2014/main" xmlns="" id="{58CCB091-EE7E-4B0C-A9F2-4C1D44D58885}"/>
                </a:ext>
              </a:extLst>
            </p:cNvPr>
            <p:cNvSpPr/>
            <p:nvPr/>
          </p:nvSpPr>
          <p:spPr>
            <a:xfrm>
              <a:off x="1887964" y="2582211"/>
              <a:ext cx="2775416" cy="23836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398463" indent="-398463" algn="ctr"/>
              <a:r>
                <a:rPr lang="en-US" altLang="ko-KR" sz="1400" dirty="0">
                  <a:solidFill>
                    <a:schemeClr val="tx1"/>
                  </a:solidFill>
                  <a:latin typeface="SamsungOne 400" panose="020B0503030303020204" pitchFamily="34" charset="0"/>
                  <a:ea typeface="SamsungOne 400" panose="020B0503030303020204" pitchFamily="34" charset="0"/>
                </a:rPr>
                <a:t>“Get me an appointment at…” </a:t>
              </a:r>
              <a:endParaRPr lang="ko-KR" altLang="en-US" sz="1400" dirty="0">
                <a:solidFill>
                  <a:schemeClr val="tx1"/>
                </a:solidFill>
                <a:latin typeface="SamsungOne 400" panose="020B0503030303020204" pitchFamily="34" charset="0"/>
              </a:endParaRPr>
            </a:p>
          </p:txBody>
        </p:sp>
        <p:sp>
          <p:nvSpPr>
            <p:cNvPr id="55" name="모서리가 둥근 직사각형 33">
              <a:extLst>
                <a:ext uri="{FF2B5EF4-FFF2-40B4-BE49-F238E27FC236}">
                  <a16:creationId xmlns:a16="http://schemas.microsoft.com/office/drawing/2014/main" xmlns="" id="{956FEDC1-1185-4816-8921-893BD96A57F8}"/>
                </a:ext>
              </a:extLst>
            </p:cNvPr>
            <p:cNvSpPr/>
            <p:nvPr/>
          </p:nvSpPr>
          <p:spPr>
            <a:xfrm>
              <a:off x="2471373" y="3396764"/>
              <a:ext cx="1608600" cy="23836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398463" indent="-398463" algn="ctr"/>
              <a:r>
                <a:rPr lang="en-US" altLang="ko-KR" sz="1400" dirty="0">
                  <a:solidFill>
                    <a:schemeClr val="tx1"/>
                  </a:solidFill>
                  <a:latin typeface="SamsungOne 400" panose="020B0503030303020204" pitchFamily="34" charset="0"/>
                  <a:ea typeface="SamsungOne 400" panose="020B0503030303020204" pitchFamily="34" charset="0"/>
                </a:rPr>
                <a:t>“You’re all set!” </a:t>
              </a:r>
              <a:endParaRPr lang="ko-KR" altLang="en-US" sz="1400" dirty="0">
                <a:solidFill>
                  <a:schemeClr val="tx1"/>
                </a:solidFill>
                <a:latin typeface="SamsungOne 400" panose="020B0503030303020204" pitchFamily="34" charset="0"/>
              </a:endParaRPr>
            </a:p>
          </p:txBody>
        </p:sp>
        <p:grpSp>
          <p:nvGrpSpPr>
            <p:cNvPr id="56" name="그룹 11">
              <a:extLst>
                <a:ext uri="{FF2B5EF4-FFF2-40B4-BE49-F238E27FC236}">
                  <a16:creationId xmlns:a16="http://schemas.microsoft.com/office/drawing/2014/main" xmlns="" id="{3115B770-8661-4477-A62D-37B0A7423A48}"/>
                </a:ext>
              </a:extLst>
            </p:cNvPr>
            <p:cNvGrpSpPr/>
            <p:nvPr/>
          </p:nvGrpSpPr>
          <p:grpSpPr>
            <a:xfrm>
              <a:off x="2693086" y="2955991"/>
              <a:ext cx="1165173" cy="218855"/>
              <a:chOff x="2741031" y="2943839"/>
              <a:chExt cx="1165173" cy="218855"/>
            </a:xfrm>
          </p:grpSpPr>
          <p:cxnSp>
            <p:nvCxnSpPr>
              <p:cNvPr id="86" name="직선 화살표 연결선 8">
                <a:extLst>
                  <a:ext uri="{FF2B5EF4-FFF2-40B4-BE49-F238E27FC236}">
                    <a16:creationId xmlns:a16="http://schemas.microsoft.com/office/drawing/2014/main" xmlns="" id="{4410BD46-9D6A-4610-9220-8A05B6E0867B}"/>
                  </a:ext>
                </a:extLst>
              </p:cNvPr>
              <p:cNvCxnSpPr/>
              <p:nvPr/>
            </p:nvCxnSpPr>
            <p:spPr>
              <a:xfrm>
                <a:off x="2741031" y="2943839"/>
                <a:ext cx="1165173" cy="0"/>
              </a:xfrm>
              <a:prstGeom prst="straightConnector1">
                <a:avLst/>
              </a:prstGeom>
              <a:ln w="19050">
                <a:solidFill>
                  <a:schemeClr val="bg2">
                    <a:lumMod val="9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34">
                <a:extLst>
                  <a:ext uri="{FF2B5EF4-FFF2-40B4-BE49-F238E27FC236}">
                    <a16:creationId xmlns:a16="http://schemas.microsoft.com/office/drawing/2014/main" xmlns="" id="{ACCF000E-E8A4-4E23-90A8-7A3DA01D35C0}"/>
                  </a:ext>
                </a:extLst>
              </p:cNvPr>
              <p:cNvCxnSpPr/>
              <p:nvPr/>
            </p:nvCxnSpPr>
            <p:spPr>
              <a:xfrm flipH="1">
                <a:off x="2741031" y="3162694"/>
                <a:ext cx="1165173" cy="0"/>
              </a:xfrm>
              <a:prstGeom prst="straightConnector1">
                <a:avLst/>
              </a:prstGeom>
              <a:ln w="19050">
                <a:solidFill>
                  <a:schemeClr val="bg2">
                    <a:lumMod val="9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57" name="그룹 9">
              <a:extLst>
                <a:ext uri="{FF2B5EF4-FFF2-40B4-BE49-F238E27FC236}">
                  <a16:creationId xmlns:a16="http://schemas.microsoft.com/office/drawing/2014/main" xmlns="" id="{0A96B39E-B8B5-43EC-B1CF-DE2FDB5545FC}"/>
                </a:ext>
              </a:extLst>
            </p:cNvPr>
            <p:cNvGrpSpPr/>
            <p:nvPr/>
          </p:nvGrpSpPr>
          <p:grpSpPr>
            <a:xfrm>
              <a:off x="5586838" y="2955991"/>
              <a:ext cx="396000" cy="218855"/>
              <a:chOff x="5574243" y="2943839"/>
              <a:chExt cx="396000" cy="218855"/>
            </a:xfrm>
          </p:grpSpPr>
          <p:cxnSp>
            <p:nvCxnSpPr>
              <p:cNvPr id="60" name="직선 화살표 연결선 35">
                <a:extLst>
                  <a:ext uri="{FF2B5EF4-FFF2-40B4-BE49-F238E27FC236}">
                    <a16:creationId xmlns:a16="http://schemas.microsoft.com/office/drawing/2014/main" xmlns="" id="{8A4C4E6D-A577-478E-85EA-1350F33513F8}"/>
                  </a:ext>
                </a:extLst>
              </p:cNvPr>
              <p:cNvCxnSpPr/>
              <p:nvPr/>
            </p:nvCxnSpPr>
            <p:spPr>
              <a:xfrm>
                <a:off x="5574243" y="2943839"/>
                <a:ext cx="396000" cy="0"/>
              </a:xfrm>
              <a:prstGeom prst="straightConnector1">
                <a:avLst/>
              </a:prstGeom>
              <a:ln w="19050">
                <a:solidFill>
                  <a:schemeClr val="bg2">
                    <a:lumMod val="9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36">
                <a:extLst>
                  <a:ext uri="{FF2B5EF4-FFF2-40B4-BE49-F238E27FC236}">
                    <a16:creationId xmlns:a16="http://schemas.microsoft.com/office/drawing/2014/main" xmlns="" id="{E6CBFF29-050A-481E-AF10-B6FB71065351}"/>
                  </a:ext>
                </a:extLst>
              </p:cNvPr>
              <p:cNvCxnSpPr/>
              <p:nvPr/>
            </p:nvCxnSpPr>
            <p:spPr>
              <a:xfrm flipH="1">
                <a:off x="5574243" y="3162694"/>
                <a:ext cx="396000" cy="0"/>
              </a:xfrm>
              <a:prstGeom prst="straightConnector1">
                <a:avLst/>
              </a:prstGeom>
              <a:ln w="19050">
                <a:solidFill>
                  <a:schemeClr val="bg2">
                    <a:lumMod val="9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58" name="Connector: Elbow 5">
              <a:extLst>
                <a:ext uri="{FF2B5EF4-FFF2-40B4-BE49-F238E27FC236}">
                  <a16:creationId xmlns:a16="http://schemas.microsoft.com/office/drawing/2014/main" xmlns="" id="{87639F1C-1418-475D-ADB6-04E2D9419949}"/>
                </a:ext>
              </a:extLst>
            </p:cNvPr>
            <p:cNvCxnSpPr>
              <a:cxnSpLocks/>
              <a:stCxn id="44" idx="2"/>
              <a:endCxn id="43" idx="0"/>
            </p:cNvCxnSpPr>
            <p:nvPr/>
          </p:nvCxnSpPr>
          <p:spPr>
            <a:xfrm rot="5400000">
              <a:off x="5869551" y="2406575"/>
              <a:ext cx="389103" cy="2225380"/>
            </a:xfrm>
            <a:prstGeom prst="bentConnector3">
              <a:avLst>
                <a:gd name="adj1" fmla="val 50000"/>
              </a:avLst>
            </a:prstGeom>
            <a:solidFill>
              <a:srgbClr val="193EB0">
                <a:alpha val="10000"/>
              </a:srgbClr>
            </a:solidFill>
            <a:ln w="19050">
              <a:solidFill>
                <a:srgbClr val="193EB0"/>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59" name="TextBox 58">
              <a:extLst>
                <a:ext uri="{FF2B5EF4-FFF2-40B4-BE49-F238E27FC236}">
                  <a16:creationId xmlns:a16="http://schemas.microsoft.com/office/drawing/2014/main" xmlns="" id="{3B1206FB-1DB5-4D42-826C-FFFFEB63DD4F}"/>
                </a:ext>
              </a:extLst>
            </p:cNvPr>
            <p:cNvSpPr txBox="1"/>
            <p:nvPr/>
          </p:nvSpPr>
          <p:spPr>
            <a:xfrm>
              <a:off x="5982838" y="5052480"/>
              <a:ext cx="1425473" cy="430887"/>
            </a:xfrm>
            <a:prstGeom prst="rect">
              <a:avLst/>
            </a:prstGeom>
            <a:noFill/>
          </p:spPr>
          <p:txBody>
            <a:bodyPr wrap="square" lIns="0" tIns="0" rIns="0" bIns="0" rtlCol="0" anchor="b">
              <a:spAutoFit/>
            </a:bodyPr>
            <a:lstStyle/>
            <a:p>
              <a:pPr algn="ctr"/>
              <a:r>
                <a:rPr lang="en-US" altLang="ko-KR" sz="1400" dirty="0">
                  <a:latin typeface="SamsungOne 400" panose="020B0503030303020204" pitchFamily="34" charset="0"/>
                  <a:ea typeface="SamsungOne 400" panose="020B0503030303020204" pitchFamily="34" charset="0"/>
                </a:rPr>
                <a:t>“Fifteen to twenty minutes usually”</a:t>
              </a:r>
            </a:p>
          </p:txBody>
        </p:sp>
      </p:grpSp>
      <p:sp>
        <p:nvSpPr>
          <p:cNvPr id="33" name="직사각형 32">
            <a:extLst>
              <a:ext uri="{FF2B5EF4-FFF2-40B4-BE49-F238E27FC236}">
                <a16:creationId xmlns:a16="http://schemas.microsoft.com/office/drawing/2014/main" xmlns="" id="{A3A67AFC-E47B-40FB-A814-C21D5ECD859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8"/>
              </a:buBlip>
              <a:defRPr/>
            </a:pPr>
            <a:r>
              <a:rPr lang="en-US" altLang="ko-KR" sz="1400" dirty="0">
                <a:solidFill>
                  <a:schemeClr val="tx1"/>
                </a:solidFill>
                <a:latin typeface="SamsungOne 400" panose="020B0503030303020204" pitchFamily="34" charset="0"/>
                <a:ea typeface="SamsungOne 400" panose="020B0503030303020204" pitchFamily="34" charset="0"/>
              </a:rPr>
              <a:t>Duplex</a:t>
            </a:r>
          </a:p>
        </p:txBody>
      </p:sp>
      <p:sp>
        <p:nvSpPr>
          <p:cNvPr id="30" name="직사각형 36">
            <a:extLst>
              <a:ext uri="{FF2B5EF4-FFF2-40B4-BE49-F238E27FC236}">
                <a16:creationId xmlns:a16="http://schemas.microsoft.com/office/drawing/2014/main" xmlns="" id="{5B3F9FFE-4979-495D-B5C9-DEE97742D5A8}"/>
              </a:ext>
            </a:extLst>
          </p:cNvPr>
          <p:cNvSpPr/>
          <p:nvPr/>
        </p:nvSpPr>
        <p:spPr>
          <a:xfrm>
            <a:off x="702940" y="1700808"/>
            <a:ext cx="8632825"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Duplex can make phone calls and reservations on behalf of the user, communicating like a real human. Google added Duplex to its new phone, Pixel 3. It has turned the Pixel 3 into an AI powerhouse, including a “screen call” option that allows the Google Assistant to screen for spam callers.</a:t>
            </a:r>
          </a:p>
        </p:txBody>
      </p:sp>
    </p:spTree>
    <p:custDataLst>
      <p:tags r:id="rId1"/>
    </p:custDataLst>
    <p:extLst>
      <p:ext uri="{BB962C8B-B14F-4D97-AF65-F5344CB8AC3E}">
        <p14:creationId xmlns:p14="http://schemas.microsoft.com/office/powerpoint/2010/main" val="20085019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cs typeface="Samsung Sharp Sans" pitchFamily="2" charset="0"/>
              </a:rPr>
              <a:t>Techniques in Artificial Intelligence</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3.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7" name="직사각형 26">
            <a:extLst>
              <a:ext uri="{FF2B5EF4-FFF2-40B4-BE49-F238E27FC236}">
                <a16:creationId xmlns:a16="http://schemas.microsoft.com/office/drawing/2014/main" xmlns="" id="{BA51DDC6-F615-4878-A4C6-ED53333D892E}"/>
              </a:ext>
            </a:extLst>
          </p:cNvPr>
          <p:cNvSpPr/>
          <p:nvPr/>
        </p:nvSpPr>
        <p:spPr>
          <a:xfrm>
            <a:off x="1054111" y="3929021"/>
            <a:ext cx="8286680" cy="166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3.1. Edge AI</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3.2. Medical Imaging &amp; Diagnostics</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3.3. Autonomous Vehicle</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3.4. Reinforcement Learning</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3.5. Conversational AI</a:t>
            </a:r>
          </a:p>
          <a:p>
            <a:pPr marL="176213" indent="-176213" defTabSz="914400" fontAlgn="base" latinLnBrk="1">
              <a:spcBef>
                <a:spcPct val="0"/>
              </a:spcBef>
              <a:spcAft>
                <a:spcPts val="1000"/>
              </a:spcAft>
              <a:buSzPct val="120000"/>
              <a:buBlip>
                <a:blip r:embed="rId5"/>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3.6. GAN, XAI, Synthetic Training Data</a:t>
            </a:r>
            <a:endPar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endParaRPr>
          </a:p>
        </p:txBody>
      </p:sp>
    </p:spTree>
    <p:custDataLst>
      <p:tags r:id="rId1"/>
    </p:custDataLst>
    <p:extLst>
      <p:ext uri="{BB962C8B-B14F-4D97-AF65-F5344CB8AC3E}">
        <p14:creationId xmlns:p14="http://schemas.microsoft.com/office/powerpoint/2010/main" val="11023478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3.6. GAN, XAI, Synthetic Training Data </a:t>
              </a:r>
            </a:p>
          </p:txBody>
        </p:sp>
        <p:sp>
          <p:nvSpPr>
            <p:cNvPr id="14" name="직사각형 1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6" name="직사각형 1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Generative Adversarial Network (GAN)</a:t>
            </a:r>
          </a:p>
        </p:txBody>
      </p:sp>
      <p:sp>
        <p:nvSpPr>
          <p:cNvPr id="20" name="직사각형 19">
            <a:extLst>
              <a:ext uri="{FF2B5EF4-FFF2-40B4-BE49-F238E27FC236}">
                <a16:creationId xmlns:a16="http://schemas.microsoft.com/office/drawing/2014/main" xmlns="" id="{D8BF98C4-B566-4812-B5F0-560CFBA969E7}"/>
              </a:ext>
            </a:extLst>
          </p:cNvPr>
          <p:cNvSpPr/>
          <p:nvPr/>
        </p:nvSpPr>
        <p:spPr>
          <a:xfrm>
            <a:off x="4626716" y="2219443"/>
            <a:ext cx="4841284" cy="24537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Pictures on this page are all generated by artificial intelligence.</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Generative Adversarial Network, also known as GAN, brought groundbreaking innovations in artificial intelligence, especially in generating fake images and videos.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2018, researchers at Carnegie Mellon University created a video in which two people showed exactly the same facial expression simultaneously – it is called deep fake.</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With the recycled-GAN algorithm, the quality of the fake video was significantly enhanced.</a:t>
            </a:r>
          </a:p>
        </p:txBody>
      </p:sp>
      <p:sp>
        <p:nvSpPr>
          <p:cNvPr id="23" name="직사각형 22">
            <a:extLst>
              <a:ext uri="{FF2B5EF4-FFF2-40B4-BE49-F238E27FC236}">
                <a16:creationId xmlns:a16="http://schemas.microsoft.com/office/drawing/2014/main" xmlns="" id="{EB74C606-8D6B-4559-B814-FCA11731A232}"/>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Deep fake</a:t>
            </a:r>
          </a:p>
        </p:txBody>
      </p:sp>
      <p:grpSp>
        <p:nvGrpSpPr>
          <p:cNvPr id="5" name="그룹 4">
            <a:extLst>
              <a:ext uri="{FF2B5EF4-FFF2-40B4-BE49-F238E27FC236}">
                <a16:creationId xmlns:a16="http://schemas.microsoft.com/office/drawing/2014/main" xmlns="" id="{C4F902F2-66DD-4762-9730-BE1678B05EC2}"/>
              </a:ext>
            </a:extLst>
          </p:cNvPr>
          <p:cNvGrpSpPr/>
          <p:nvPr/>
        </p:nvGrpSpPr>
        <p:grpSpPr>
          <a:xfrm>
            <a:off x="558800" y="2203773"/>
            <a:ext cx="3888556" cy="3279126"/>
            <a:chOff x="5311451" y="2057548"/>
            <a:chExt cx="4032573" cy="3400572"/>
          </a:xfrm>
        </p:grpSpPr>
        <p:sp>
          <p:nvSpPr>
            <p:cNvPr id="15" name="모서리가 둥근 직사각형 4">
              <a:extLst>
                <a:ext uri="{FF2B5EF4-FFF2-40B4-BE49-F238E27FC236}">
                  <a16:creationId xmlns:a16="http://schemas.microsoft.com/office/drawing/2014/main" xmlns="" id="{7E4E9875-2C2A-487C-8A4C-A309D24D0DF0}"/>
                </a:ext>
              </a:extLst>
            </p:cNvPr>
            <p:cNvSpPr/>
            <p:nvPr/>
          </p:nvSpPr>
          <p:spPr>
            <a:xfrm>
              <a:off x="5311451" y="2057548"/>
              <a:ext cx="4032573" cy="340057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a:extLst>
                <a:ext uri="{FF2B5EF4-FFF2-40B4-BE49-F238E27FC236}">
                  <a16:creationId xmlns:a16="http://schemas.microsoft.com/office/drawing/2014/main" xmlns="" id="{89625742-1AFA-4C12-BAC7-3699520FF167}"/>
                </a:ext>
              </a:extLst>
            </p:cNvPr>
            <p:cNvPicPr>
              <a:picLocks noChangeAspect="1"/>
            </p:cNvPicPr>
            <p:nvPr/>
          </p:nvPicPr>
          <p:blipFill rotWithShape="1">
            <a:blip r:embed="rId5"/>
            <a:srcRect r="14051"/>
            <a:stretch/>
          </p:blipFill>
          <p:spPr>
            <a:xfrm>
              <a:off x="5374275" y="2154500"/>
              <a:ext cx="3892274" cy="3226822"/>
            </a:xfrm>
            <a:prstGeom prst="rect">
              <a:avLst/>
            </a:prstGeom>
          </p:spPr>
        </p:pic>
      </p:grpSp>
    </p:spTree>
    <p:custDataLst>
      <p:tags r:id="rId1"/>
    </p:custDataLst>
    <p:extLst>
      <p:ext uri="{BB962C8B-B14F-4D97-AF65-F5344CB8AC3E}">
        <p14:creationId xmlns:p14="http://schemas.microsoft.com/office/powerpoint/2010/main" val="42577155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2400" dirty="0">
                <a:solidFill>
                  <a:prstClr val="black">
                    <a:lumMod val="95000"/>
                    <a:lumOff val="5000"/>
                  </a:prstClr>
                </a:solidFill>
                <a:latin typeface="Samsung Sharp Sans" pitchFamily="2" charset="0"/>
                <a:ea typeface="Samsung Sharp Sans" pitchFamily="2" charset="0"/>
                <a:cs typeface="Samsung Sharp Sans" pitchFamily="2" charset="0"/>
              </a:rPr>
              <a:t>XAI (eXplainable AI)</a:t>
            </a:r>
          </a:p>
        </p:txBody>
      </p:sp>
      <p:grpSp>
        <p:nvGrpSpPr>
          <p:cNvPr id="76" name="그룹 75">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77" name="직사각형 76">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3.6. GAN, XAI, Synthetic Training Data </a:t>
              </a:r>
            </a:p>
          </p:txBody>
        </p:sp>
        <p:sp>
          <p:nvSpPr>
            <p:cNvPr id="78" name="직사각형 77">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79" name="사각형: 둥근 모서리 32">
            <a:extLst>
              <a:ext uri="{FF2B5EF4-FFF2-40B4-BE49-F238E27FC236}">
                <a16:creationId xmlns:a16="http://schemas.microsoft.com/office/drawing/2014/main" xmlns="" id="{9F9FFF6C-7C72-4E08-8072-03F5113CBF51}"/>
              </a:ext>
            </a:extLst>
          </p:cNvPr>
          <p:cNvSpPr/>
          <p:nvPr/>
        </p:nvSpPr>
        <p:spPr>
          <a:xfrm>
            <a:off x="8685238" y="6161198"/>
            <a:ext cx="792088" cy="216024"/>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 400" panose="020B0503030303020204" pitchFamily="34" charset="0"/>
                <a:ea typeface="SamsungOne 400" panose="020B0503030303020204" pitchFamily="34" charset="0"/>
              </a:rPr>
              <a:t>DARPA</a:t>
            </a:r>
          </a:p>
        </p:txBody>
      </p:sp>
      <p:grpSp>
        <p:nvGrpSpPr>
          <p:cNvPr id="80" name="Group 8">
            <a:extLst>
              <a:ext uri="{FF2B5EF4-FFF2-40B4-BE49-F238E27FC236}">
                <a16:creationId xmlns:a16="http://schemas.microsoft.com/office/drawing/2014/main" xmlns="" id="{1B62F97B-DD6D-4D7B-B09B-5C3A4E7F5B25}"/>
              </a:ext>
            </a:extLst>
          </p:cNvPr>
          <p:cNvGrpSpPr/>
          <p:nvPr/>
        </p:nvGrpSpPr>
        <p:grpSpPr>
          <a:xfrm>
            <a:off x="1011064" y="2301339"/>
            <a:ext cx="7972795" cy="3608578"/>
            <a:chOff x="1498427" y="2500123"/>
            <a:chExt cx="7972795" cy="3608578"/>
          </a:xfrm>
        </p:grpSpPr>
        <p:sp>
          <p:nvSpPr>
            <p:cNvPr id="81" name="Rectangle 72">
              <a:extLst>
                <a:ext uri="{FF2B5EF4-FFF2-40B4-BE49-F238E27FC236}">
                  <a16:creationId xmlns:a16="http://schemas.microsoft.com/office/drawing/2014/main" xmlns="" id="{CDB31D40-FEEA-4448-BE98-7BF651470D67}"/>
                </a:ext>
              </a:extLst>
            </p:cNvPr>
            <p:cNvSpPr/>
            <p:nvPr/>
          </p:nvSpPr>
          <p:spPr>
            <a:xfrm>
              <a:off x="1498427" y="4232265"/>
              <a:ext cx="7880698" cy="1876436"/>
            </a:xfrm>
            <a:prstGeom prst="rect">
              <a:avLst/>
            </a:prstGeom>
            <a:solidFill>
              <a:srgbClr val="193EB0">
                <a:alpha val="10000"/>
              </a:srgbClr>
            </a:solidFill>
            <a:ln w="19050">
              <a:solidFill>
                <a:srgbClr val="193EB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82" name="Group 3">
              <a:extLst>
                <a:ext uri="{FF2B5EF4-FFF2-40B4-BE49-F238E27FC236}">
                  <a16:creationId xmlns:a16="http://schemas.microsoft.com/office/drawing/2014/main" xmlns="" id="{36DB7AAF-2DC3-4A81-9102-B94118241816}"/>
                </a:ext>
              </a:extLst>
            </p:cNvPr>
            <p:cNvGrpSpPr/>
            <p:nvPr/>
          </p:nvGrpSpPr>
          <p:grpSpPr>
            <a:xfrm>
              <a:off x="1597726" y="2500123"/>
              <a:ext cx="7873496" cy="3559310"/>
              <a:chOff x="1334201" y="2500123"/>
              <a:chExt cx="7873496" cy="3559310"/>
            </a:xfrm>
          </p:grpSpPr>
          <p:cxnSp>
            <p:nvCxnSpPr>
              <p:cNvPr id="83" name="직선 화살표 연결선 41">
                <a:extLst>
                  <a:ext uri="{FF2B5EF4-FFF2-40B4-BE49-F238E27FC236}">
                    <a16:creationId xmlns:a16="http://schemas.microsoft.com/office/drawing/2014/main" xmlns="" id="{902AEAFE-5DF0-4636-A535-1E13B4276AC0}"/>
                  </a:ext>
                </a:extLst>
              </p:cNvPr>
              <p:cNvCxnSpPr/>
              <p:nvPr/>
            </p:nvCxnSpPr>
            <p:spPr>
              <a:xfrm>
                <a:off x="5794604" y="3445849"/>
                <a:ext cx="428366" cy="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4" name="그림 44">
                <a:extLst>
                  <a:ext uri="{FF2B5EF4-FFF2-40B4-BE49-F238E27FC236}">
                    <a16:creationId xmlns:a16="http://schemas.microsoft.com/office/drawing/2014/main" xmlns="" id="{FF1CB022-4C0F-42E4-A94E-455987733BAC}"/>
                  </a:ext>
                </a:extLst>
              </p:cNvPr>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a:off x="6287682" y="3098771"/>
                <a:ext cx="694156" cy="694156"/>
              </a:xfrm>
              <a:prstGeom prst="ellipse">
                <a:avLst/>
              </a:prstGeom>
              <a:ln w="12700">
                <a:solidFill>
                  <a:schemeClr val="bg1">
                    <a:lumMod val="50000"/>
                  </a:schemeClr>
                </a:solidFill>
              </a:ln>
            </p:spPr>
          </p:pic>
          <p:cxnSp>
            <p:nvCxnSpPr>
              <p:cNvPr id="85" name="직선 화살표 연결선 47">
                <a:extLst>
                  <a:ext uri="{FF2B5EF4-FFF2-40B4-BE49-F238E27FC236}">
                    <a16:creationId xmlns:a16="http://schemas.microsoft.com/office/drawing/2014/main" xmlns="" id="{1E8044EB-F6D3-4992-84AD-8DCB915BD482}"/>
                  </a:ext>
                </a:extLst>
              </p:cNvPr>
              <p:cNvCxnSpPr/>
              <p:nvPr/>
            </p:nvCxnSpPr>
            <p:spPr>
              <a:xfrm>
                <a:off x="5761431" y="5110203"/>
                <a:ext cx="451817" cy="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52">
                <a:extLst>
                  <a:ext uri="{FF2B5EF4-FFF2-40B4-BE49-F238E27FC236}">
                    <a16:creationId xmlns:a16="http://schemas.microsoft.com/office/drawing/2014/main" xmlns="" id="{6EC3E04E-4D0E-46E8-8BD7-965FE78C90FA}"/>
                  </a:ext>
                </a:extLst>
              </p:cNvPr>
              <p:cNvCxnSpPr/>
              <p:nvPr/>
            </p:nvCxnSpPr>
            <p:spPr>
              <a:xfrm flipH="1">
                <a:off x="5981363" y="5349235"/>
                <a:ext cx="673780" cy="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5">
                <a:extLst>
                  <a:ext uri="{FF2B5EF4-FFF2-40B4-BE49-F238E27FC236}">
                    <a16:creationId xmlns:a16="http://schemas.microsoft.com/office/drawing/2014/main" xmlns="" id="{A890BF4B-2B27-4C38-8F94-AEDDC057EFB1}"/>
                  </a:ext>
                </a:extLst>
              </p:cNvPr>
              <p:cNvCxnSpPr/>
              <p:nvPr/>
            </p:nvCxnSpPr>
            <p:spPr>
              <a:xfrm>
                <a:off x="2100008" y="3445849"/>
                <a:ext cx="264986" cy="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40">
                <a:extLst>
                  <a:ext uri="{FF2B5EF4-FFF2-40B4-BE49-F238E27FC236}">
                    <a16:creationId xmlns:a16="http://schemas.microsoft.com/office/drawing/2014/main" xmlns="" id="{61813F76-C5A5-48F7-A7DD-6414196B02E5}"/>
                  </a:ext>
                </a:extLst>
              </p:cNvPr>
              <p:cNvCxnSpPr/>
              <p:nvPr/>
            </p:nvCxnSpPr>
            <p:spPr>
              <a:xfrm>
                <a:off x="3346479" y="3445849"/>
                <a:ext cx="264986" cy="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15">
                <a:extLst>
                  <a:ext uri="{FF2B5EF4-FFF2-40B4-BE49-F238E27FC236}">
                    <a16:creationId xmlns:a16="http://schemas.microsoft.com/office/drawing/2014/main" xmlns="" id="{8E11BB86-47AB-4541-B162-59F111025048}"/>
                  </a:ext>
                </a:extLst>
              </p:cNvPr>
              <p:cNvSpPr/>
              <p:nvPr/>
            </p:nvSpPr>
            <p:spPr>
              <a:xfrm>
                <a:off x="7271313" y="2697808"/>
                <a:ext cx="1936384" cy="1315745"/>
              </a:xfrm>
              <a:prstGeom prst="rect">
                <a:avLst/>
              </a:prstGeom>
            </p:spPr>
            <p:txBody>
              <a:bodyPr wrap="square" lIns="0" tIns="0" rIns="0" bIns="0" anchor="ctr" anchorCtr="0">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120000"/>
                  </a:lnSpc>
                </a:pP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 Why did you do that?</a:t>
                </a:r>
              </a:p>
              <a:p>
                <a:pPr>
                  <a:lnSpc>
                    <a:spcPct val="120000"/>
                  </a:lnSpc>
                </a:pP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 Why not something else?</a:t>
                </a:r>
              </a:p>
              <a:p>
                <a:pPr>
                  <a:lnSpc>
                    <a:spcPct val="120000"/>
                  </a:lnSpc>
                </a:pP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 When do you succeed?</a:t>
                </a:r>
              </a:p>
              <a:p>
                <a:pPr>
                  <a:lnSpc>
                    <a:spcPct val="120000"/>
                  </a:lnSpc>
                </a:pP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 When do you fail?</a:t>
                </a:r>
              </a:p>
              <a:p>
                <a:pPr>
                  <a:lnSpc>
                    <a:spcPct val="120000"/>
                  </a:lnSpc>
                </a:pP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 When can I trust you?</a:t>
                </a:r>
              </a:p>
              <a:p>
                <a:pPr>
                  <a:lnSpc>
                    <a:spcPct val="120000"/>
                  </a:lnSpc>
                </a:pP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 How do I correct an error?</a:t>
                </a:r>
                <a:endParaRPr lang="ko-KR" altLang="en-US" sz="12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pic>
            <p:nvPicPr>
              <p:cNvPr id="90" name="그림 1">
                <a:extLst>
                  <a:ext uri="{FF2B5EF4-FFF2-40B4-BE49-F238E27FC236}">
                    <a16:creationId xmlns:a16="http://schemas.microsoft.com/office/drawing/2014/main" xmlns="" id="{28B1C0A0-3DE7-428D-8E5F-E29D2F3206AF}"/>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7708" y="3040925"/>
                <a:ext cx="809848" cy="809848"/>
              </a:xfrm>
              <a:prstGeom prst="rect">
                <a:avLst/>
              </a:prstGeom>
              <a:ln w="12700">
                <a:solidFill>
                  <a:schemeClr val="bg1">
                    <a:lumMod val="50000"/>
                  </a:schemeClr>
                </a:solidFill>
              </a:ln>
            </p:spPr>
          </p:pic>
          <p:sp>
            <p:nvSpPr>
              <p:cNvPr id="91" name="직사각형 39">
                <a:extLst>
                  <a:ext uri="{FF2B5EF4-FFF2-40B4-BE49-F238E27FC236}">
                    <a16:creationId xmlns:a16="http://schemas.microsoft.com/office/drawing/2014/main" xmlns="" id="{F3FB4015-5D2B-45CD-9094-A41693D49159}"/>
                  </a:ext>
                </a:extLst>
              </p:cNvPr>
              <p:cNvSpPr>
                <a:spLocks/>
              </p:cNvSpPr>
              <p:nvPr/>
            </p:nvSpPr>
            <p:spPr>
              <a:xfrm>
                <a:off x="4622798" y="3040925"/>
                <a:ext cx="1311183" cy="809848"/>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92" name="Rectangle 15">
                <a:extLst>
                  <a:ext uri="{FF2B5EF4-FFF2-40B4-BE49-F238E27FC236}">
                    <a16:creationId xmlns:a16="http://schemas.microsoft.com/office/drawing/2014/main" xmlns="" id="{2AB30520-C8B1-43B8-8F1A-A788AF04D188}"/>
                  </a:ext>
                </a:extLst>
              </p:cNvPr>
              <p:cNvSpPr/>
              <p:nvPr/>
            </p:nvSpPr>
            <p:spPr>
              <a:xfrm>
                <a:off x="7271314" y="4461046"/>
                <a:ext cx="1820067" cy="1537344"/>
              </a:xfrm>
              <a:prstGeom prst="rect">
                <a:avLst/>
              </a:prstGeom>
            </p:spPr>
            <p:txBody>
              <a:bodyPr wrap="square" lIns="0" tIns="0" rIns="0" bIns="0" anchor="ctr" anchorCtr="0">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85725" indent="-85725">
                  <a:lnSpc>
                    <a:spcPct val="120000"/>
                  </a:lnSpc>
                </a:pP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 I understand why</a:t>
                </a:r>
              </a:p>
              <a:p>
                <a:pPr marL="85725" indent="-85725">
                  <a:lnSpc>
                    <a:spcPct val="120000"/>
                  </a:lnSpc>
                </a:pP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 I understand why not</a:t>
                </a:r>
              </a:p>
              <a:p>
                <a:pPr marL="85725" indent="-85725">
                  <a:lnSpc>
                    <a:spcPct val="120000"/>
                  </a:lnSpc>
                </a:pP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 I know when you'll succeed</a:t>
                </a:r>
              </a:p>
              <a:p>
                <a:pPr marL="85725" indent="-85725">
                  <a:lnSpc>
                    <a:spcPct val="120000"/>
                  </a:lnSpc>
                </a:pP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 I know when you‘ll fail</a:t>
                </a:r>
              </a:p>
              <a:p>
                <a:pPr marL="85725" indent="-85725">
                  <a:lnSpc>
                    <a:spcPct val="120000"/>
                  </a:lnSpc>
                </a:pP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 I know when to trust you</a:t>
                </a:r>
              </a:p>
              <a:p>
                <a:pPr marL="85725" indent="-85725">
                  <a:lnSpc>
                    <a:spcPct val="120000"/>
                  </a:lnSpc>
                </a:pP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 I know why you errored</a:t>
                </a:r>
                <a:endParaRPr lang="ko-KR" altLang="en-US" sz="12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cxnSp>
            <p:nvCxnSpPr>
              <p:cNvPr id="93" name="직선 화살표 연결선 45">
                <a:extLst>
                  <a:ext uri="{FF2B5EF4-FFF2-40B4-BE49-F238E27FC236}">
                    <a16:creationId xmlns:a16="http://schemas.microsoft.com/office/drawing/2014/main" xmlns="" id="{F159BBEA-CD1E-4063-87F7-97EF422AE083}"/>
                  </a:ext>
                </a:extLst>
              </p:cNvPr>
              <p:cNvCxnSpPr/>
              <p:nvPr/>
            </p:nvCxnSpPr>
            <p:spPr>
              <a:xfrm>
                <a:off x="2100008" y="5229719"/>
                <a:ext cx="264986" cy="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46">
                <a:extLst>
                  <a:ext uri="{FF2B5EF4-FFF2-40B4-BE49-F238E27FC236}">
                    <a16:creationId xmlns:a16="http://schemas.microsoft.com/office/drawing/2014/main" xmlns="" id="{7EA67FFA-9162-4DE5-BD1A-894F5F1F47A9}"/>
                  </a:ext>
                </a:extLst>
              </p:cNvPr>
              <p:cNvCxnSpPr/>
              <p:nvPr/>
            </p:nvCxnSpPr>
            <p:spPr>
              <a:xfrm>
                <a:off x="3346479" y="5229719"/>
                <a:ext cx="264986" cy="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5" name="그림 48">
                <a:extLst>
                  <a:ext uri="{FF2B5EF4-FFF2-40B4-BE49-F238E27FC236}">
                    <a16:creationId xmlns:a16="http://schemas.microsoft.com/office/drawing/2014/main" xmlns="" id="{01074DCB-0DC4-412D-BEA7-82E4B1A5629C}"/>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7708" y="4844077"/>
                <a:ext cx="809848" cy="809848"/>
              </a:xfrm>
              <a:prstGeom prst="rect">
                <a:avLst/>
              </a:prstGeom>
              <a:ln w="12700">
                <a:solidFill>
                  <a:srgbClr val="3366CC"/>
                </a:solidFill>
              </a:ln>
            </p:spPr>
          </p:pic>
          <p:sp>
            <p:nvSpPr>
              <p:cNvPr id="96" name="직사각형 51">
                <a:extLst>
                  <a:ext uri="{FF2B5EF4-FFF2-40B4-BE49-F238E27FC236}">
                    <a16:creationId xmlns:a16="http://schemas.microsoft.com/office/drawing/2014/main" xmlns="" id="{480BE574-FE90-4A1A-B342-FA687621F078}"/>
                  </a:ext>
                </a:extLst>
              </p:cNvPr>
              <p:cNvSpPr>
                <a:spLocks/>
              </p:cNvSpPr>
              <p:nvPr/>
            </p:nvSpPr>
            <p:spPr>
              <a:xfrm>
                <a:off x="4622798" y="4844077"/>
                <a:ext cx="1311183" cy="809848"/>
              </a:xfrm>
              <a:prstGeom prst="rect">
                <a:avLst/>
              </a:prstGeom>
              <a:solidFill>
                <a:schemeClr val="bg1"/>
              </a:solidFill>
              <a:ln w="12700">
                <a:solidFill>
                  <a:srgbClr val="33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pic>
            <p:nvPicPr>
              <p:cNvPr id="97" name="그림 42">
                <a:extLst>
                  <a:ext uri="{FF2B5EF4-FFF2-40B4-BE49-F238E27FC236}">
                    <a16:creationId xmlns:a16="http://schemas.microsoft.com/office/drawing/2014/main" xmlns="" id="{172F109D-4501-4D2C-97CF-028F1135E153}"/>
                  </a:ext>
                </a:extLst>
              </p:cNvPr>
              <p:cNvPicPr preferRelativeResize="0">
                <a:picLocks/>
              </p:cNvPicPr>
              <p:nvPr/>
            </p:nvPicPr>
            <p:blipFill>
              <a:blip r:embed="rId6" cstate="print">
                <a:extLst>
                  <a:ext uri="{28A0092B-C50C-407E-A947-70E740481C1C}">
                    <a14:useLocalDpi xmlns:a14="http://schemas.microsoft.com/office/drawing/2010/main" val="0"/>
                  </a:ext>
                </a:extLst>
              </a:blip>
              <a:stretch>
                <a:fillRect/>
              </a:stretch>
            </p:blipFill>
            <p:spPr>
              <a:xfrm>
                <a:off x="6287682" y="4882641"/>
                <a:ext cx="694156" cy="694156"/>
              </a:xfrm>
              <a:prstGeom prst="ellipse">
                <a:avLst/>
              </a:prstGeom>
              <a:ln w="12700">
                <a:solidFill>
                  <a:srgbClr val="3366CC"/>
                </a:solidFill>
              </a:ln>
            </p:spPr>
          </p:pic>
          <p:sp>
            <p:nvSpPr>
              <p:cNvPr id="98" name="Rectangle 15">
                <a:extLst>
                  <a:ext uri="{FF2B5EF4-FFF2-40B4-BE49-F238E27FC236}">
                    <a16:creationId xmlns:a16="http://schemas.microsoft.com/office/drawing/2014/main" xmlns="" id="{0B9E873C-8C5F-4FD2-8A69-B8419AB3E769}"/>
                  </a:ext>
                </a:extLst>
              </p:cNvPr>
              <p:cNvSpPr/>
              <p:nvPr/>
            </p:nvSpPr>
            <p:spPr>
              <a:xfrm>
                <a:off x="1532682" y="2775538"/>
                <a:ext cx="501335" cy="197819"/>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200" dirty="0">
                    <a:solidFill>
                      <a:schemeClr val="tx1">
                        <a:lumMod val="75000"/>
                        <a:lumOff val="25000"/>
                      </a:schemeClr>
                    </a:solidFill>
                    <a:latin typeface="SamsungOne 700" panose="020B0803030303020204" pitchFamily="34" charset="0"/>
                    <a:ea typeface="SamsungOne 700" panose="020B0803030303020204" pitchFamily="34" charset="0"/>
                  </a:rPr>
                  <a:t>Today</a:t>
                </a:r>
                <a:endParaRPr lang="ko-KR" altLang="en-US" sz="1200" dirty="0">
                  <a:solidFill>
                    <a:schemeClr val="tx1">
                      <a:lumMod val="75000"/>
                      <a:lumOff val="25000"/>
                    </a:schemeClr>
                  </a:solidFill>
                  <a:latin typeface="SamsungOne 700" panose="020B0803030303020204" pitchFamily="34" charset="0"/>
                  <a:ea typeface="SamsungOne 400" panose="020B0503030303020204" pitchFamily="34" charset="0"/>
                </a:endParaRPr>
              </a:p>
            </p:txBody>
          </p:sp>
          <p:sp>
            <p:nvSpPr>
              <p:cNvPr id="99" name="Rectangle 15">
                <a:extLst>
                  <a:ext uri="{FF2B5EF4-FFF2-40B4-BE49-F238E27FC236}">
                    <a16:creationId xmlns:a16="http://schemas.microsoft.com/office/drawing/2014/main" xmlns="" id="{AF92DE4C-AEE2-4259-B9F3-9CEF860BD47E}"/>
                  </a:ext>
                </a:extLst>
              </p:cNvPr>
              <p:cNvSpPr/>
              <p:nvPr/>
            </p:nvSpPr>
            <p:spPr>
              <a:xfrm>
                <a:off x="1373313" y="4567999"/>
                <a:ext cx="1260747" cy="197819"/>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200" dirty="0">
                    <a:solidFill>
                      <a:srgbClr val="3366CC"/>
                    </a:solidFill>
                    <a:latin typeface="SamsungOne 700" panose="020B0803030303020204" pitchFamily="34" charset="0"/>
                    <a:ea typeface="SamsungOne 700" panose="020B0803030303020204" pitchFamily="34" charset="0"/>
                  </a:rPr>
                  <a:t>Tomorrow</a:t>
                </a:r>
                <a:endParaRPr lang="ko-KR" altLang="en-US" sz="1200" dirty="0">
                  <a:solidFill>
                    <a:srgbClr val="3366CC"/>
                  </a:solidFill>
                  <a:latin typeface="SamsungOne 700" panose="020B0803030303020204" pitchFamily="34" charset="0"/>
                  <a:ea typeface="SamsungOne 400" panose="020B0503030303020204" pitchFamily="34" charset="0"/>
                </a:endParaRPr>
              </a:p>
            </p:txBody>
          </p:sp>
          <p:sp>
            <p:nvSpPr>
              <p:cNvPr id="100" name="Rectangle 15">
                <a:extLst>
                  <a:ext uri="{FF2B5EF4-FFF2-40B4-BE49-F238E27FC236}">
                    <a16:creationId xmlns:a16="http://schemas.microsoft.com/office/drawing/2014/main" xmlns="" id="{D680BEE4-50D2-4F04-84D7-8D9A3779E8E5}"/>
                  </a:ext>
                </a:extLst>
              </p:cNvPr>
              <p:cNvSpPr/>
              <p:nvPr/>
            </p:nvSpPr>
            <p:spPr>
              <a:xfrm>
                <a:off x="1334201" y="3888250"/>
                <a:ext cx="898299" cy="164849"/>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50" dirty="0">
                    <a:solidFill>
                      <a:schemeClr val="tx1">
                        <a:lumMod val="75000"/>
                        <a:lumOff val="25000"/>
                      </a:schemeClr>
                    </a:solidFill>
                    <a:latin typeface="SamsungOne 400" panose="020B0503030303020204" pitchFamily="34" charset="0"/>
                    <a:ea typeface="SamsungOne 400" panose="020B0503030303020204" pitchFamily="34" charset="0"/>
                  </a:rPr>
                  <a:t>Training Data</a:t>
                </a:r>
                <a:endParaRPr lang="ko-KR" altLang="en-US" sz="105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101" name="Rectangle 15">
                <a:extLst>
                  <a:ext uri="{FF2B5EF4-FFF2-40B4-BE49-F238E27FC236}">
                    <a16:creationId xmlns:a16="http://schemas.microsoft.com/office/drawing/2014/main" xmlns="" id="{D70023F2-5D2F-4804-A772-1318B9BE7ABC}"/>
                  </a:ext>
                </a:extLst>
              </p:cNvPr>
              <p:cNvSpPr/>
              <p:nvPr/>
            </p:nvSpPr>
            <p:spPr>
              <a:xfrm>
                <a:off x="3593544" y="3888250"/>
                <a:ext cx="1099414" cy="164849"/>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50" dirty="0">
                    <a:solidFill>
                      <a:schemeClr val="tx1">
                        <a:lumMod val="75000"/>
                        <a:lumOff val="25000"/>
                      </a:schemeClr>
                    </a:solidFill>
                    <a:latin typeface="SamsungOne 400" panose="020B0503030303020204" pitchFamily="34" charset="0"/>
                    <a:ea typeface="SamsungOne 400" panose="020B0503030303020204" pitchFamily="34" charset="0"/>
                  </a:rPr>
                  <a:t>Learned Function</a:t>
                </a:r>
                <a:endParaRPr lang="ko-KR" altLang="en-US" sz="105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102" name="Rectangle 15">
                <a:extLst>
                  <a:ext uri="{FF2B5EF4-FFF2-40B4-BE49-F238E27FC236}">
                    <a16:creationId xmlns:a16="http://schemas.microsoft.com/office/drawing/2014/main" xmlns="" id="{7CE78DB5-F29E-411F-92A1-EBE73CE87026}"/>
                  </a:ext>
                </a:extLst>
              </p:cNvPr>
              <p:cNvSpPr/>
              <p:nvPr/>
            </p:nvSpPr>
            <p:spPr>
              <a:xfrm>
                <a:off x="5027722" y="3888250"/>
                <a:ext cx="501335" cy="164849"/>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50" dirty="0">
                    <a:solidFill>
                      <a:schemeClr val="tx1">
                        <a:lumMod val="75000"/>
                        <a:lumOff val="25000"/>
                      </a:schemeClr>
                    </a:solidFill>
                    <a:latin typeface="SamsungOne 400" panose="020B0503030303020204" pitchFamily="34" charset="0"/>
                    <a:ea typeface="SamsungOne 400" panose="020B0503030303020204" pitchFamily="34" charset="0"/>
                  </a:rPr>
                  <a:t>Output</a:t>
                </a:r>
                <a:endParaRPr lang="ko-KR" altLang="en-US" sz="105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103" name="Rectangle 15">
                <a:extLst>
                  <a:ext uri="{FF2B5EF4-FFF2-40B4-BE49-F238E27FC236}">
                    <a16:creationId xmlns:a16="http://schemas.microsoft.com/office/drawing/2014/main" xmlns="" id="{1095D6EB-60A6-49C2-84EF-72AE2FD71CBF}"/>
                  </a:ext>
                </a:extLst>
              </p:cNvPr>
              <p:cNvSpPr/>
              <p:nvPr/>
            </p:nvSpPr>
            <p:spPr>
              <a:xfrm>
                <a:off x="6109105" y="3888250"/>
                <a:ext cx="1051309" cy="169277"/>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100" dirty="0">
                    <a:solidFill>
                      <a:schemeClr val="tx1">
                        <a:lumMod val="75000"/>
                        <a:lumOff val="25000"/>
                      </a:schemeClr>
                    </a:solidFill>
                    <a:latin typeface="SamsungOne 400" panose="020B0503030303020204" pitchFamily="34" charset="0"/>
                    <a:ea typeface="SamsungOne 400" panose="020B0503030303020204" pitchFamily="34" charset="0"/>
                  </a:rPr>
                  <a:t>User with a Task</a:t>
                </a:r>
                <a:endParaRPr lang="ko-KR" altLang="en-US" sz="11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104" name="Rectangle 15">
                <a:extLst>
                  <a:ext uri="{FF2B5EF4-FFF2-40B4-BE49-F238E27FC236}">
                    <a16:creationId xmlns:a16="http://schemas.microsoft.com/office/drawing/2014/main" xmlns="" id="{6D4642F2-2598-424E-A4B0-5C417420DCBF}"/>
                  </a:ext>
                </a:extLst>
              </p:cNvPr>
              <p:cNvSpPr/>
              <p:nvPr/>
            </p:nvSpPr>
            <p:spPr>
              <a:xfrm>
                <a:off x="1334201" y="5690101"/>
                <a:ext cx="898299" cy="169277"/>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100" dirty="0">
                    <a:solidFill>
                      <a:schemeClr val="tx1">
                        <a:lumMod val="75000"/>
                        <a:lumOff val="25000"/>
                      </a:schemeClr>
                    </a:solidFill>
                    <a:latin typeface="SamsungOne 400" panose="020B0503030303020204" pitchFamily="34" charset="0"/>
                    <a:ea typeface="SamsungOne 400" panose="020B0503030303020204" pitchFamily="34" charset="0"/>
                  </a:rPr>
                  <a:t>Training Data</a:t>
                </a:r>
                <a:endParaRPr lang="ko-KR" altLang="en-US" sz="11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105" name="Rectangle 15">
                <a:extLst>
                  <a:ext uri="{FF2B5EF4-FFF2-40B4-BE49-F238E27FC236}">
                    <a16:creationId xmlns:a16="http://schemas.microsoft.com/office/drawing/2014/main" xmlns="" id="{7D154ACD-0783-4CB4-892D-1906CBFCBFAA}"/>
                  </a:ext>
                </a:extLst>
              </p:cNvPr>
              <p:cNvSpPr/>
              <p:nvPr/>
            </p:nvSpPr>
            <p:spPr>
              <a:xfrm>
                <a:off x="3741789" y="5690100"/>
                <a:ext cx="802924" cy="369332"/>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b="1" i="1" dirty="0">
                    <a:solidFill>
                      <a:srgbClr val="193EB0"/>
                    </a:solidFill>
                    <a:latin typeface="SamsungOne 400" panose="020B0503030303020204" pitchFamily="34" charset="0"/>
                    <a:ea typeface="SamsungOne 400" panose="020B0503030303020204" pitchFamily="34" charset="0"/>
                  </a:rPr>
                  <a:t>Explainable Model</a:t>
                </a:r>
                <a:endParaRPr lang="ko-KR" altLang="en-US" sz="1200" b="1" i="1" dirty="0">
                  <a:solidFill>
                    <a:srgbClr val="193EB0"/>
                  </a:solidFill>
                  <a:latin typeface="SamsungOne 400" panose="020B0503030303020204" pitchFamily="34" charset="0"/>
                  <a:ea typeface="SamsungOne 400" panose="020B0503030303020204" pitchFamily="34" charset="0"/>
                </a:endParaRPr>
              </a:p>
            </p:txBody>
          </p:sp>
          <p:sp>
            <p:nvSpPr>
              <p:cNvPr id="106" name="Rectangle 15">
                <a:extLst>
                  <a:ext uri="{FF2B5EF4-FFF2-40B4-BE49-F238E27FC236}">
                    <a16:creationId xmlns:a16="http://schemas.microsoft.com/office/drawing/2014/main" xmlns="" id="{22E892B4-BEBB-424C-A657-2DF3969707DD}"/>
                  </a:ext>
                </a:extLst>
              </p:cNvPr>
              <p:cNvSpPr/>
              <p:nvPr/>
            </p:nvSpPr>
            <p:spPr>
              <a:xfrm>
                <a:off x="4843045" y="5690101"/>
                <a:ext cx="870687" cy="369332"/>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b="1" i="1" dirty="0">
                    <a:solidFill>
                      <a:srgbClr val="193EB0"/>
                    </a:solidFill>
                    <a:latin typeface="SamsungOne 400" panose="020B0503030303020204" pitchFamily="34" charset="0"/>
                    <a:ea typeface="SamsungOne 400" panose="020B0503030303020204" pitchFamily="34" charset="0"/>
                  </a:rPr>
                  <a:t>Explanation Interface</a:t>
                </a:r>
                <a:endParaRPr lang="ko-KR" altLang="en-US" sz="1200" b="1" i="1" dirty="0">
                  <a:solidFill>
                    <a:srgbClr val="193EB0"/>
                  </a:solidFill>
                  <a:latin typeface="SamsungOne 400" panose="020B0503030303020204" pitchFamily="34" charset="0"/>
                  <a:ea typeface="SamsungOne 400" panose="020B0503030303020204" pitchFamily="34" charset="0"/>
                </a:endParaRPr>
              </a:p>
            </p:txBody>
          </p:sp>
          <p:sp>
            <p:nvSpPr>
              <p:cNvPr id="107" name="Rectangle 15">
                <a:extLst>
                  <a:ext uri="{FF2B5EF4-FFF2-40B4-BE49-F238E27FC236}">
                    <a16:creationId xmlns:a16="http://schemas.microsoft.com/office/drawing/2014/main" xmlns="" id="{AAD43EF7-BCAB-4255-A7CD-05F86EC36C7E}"/>
                  </a:ext>
                </a:extLst>
              </p:cNvPr>
              <p:cNvSpPr/>
              <p:nvPr/>
            </p:nvSpPr>
            <p:spPr>
              <a:xfrm>
                <a:off x="6022425" y="5690101"/>
                <a:ext cx="1224670" cy="184666"/>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User with a Task</a:t>
                </a:r>
                <a:endParaRPr lang="ko-KR" altLang="en-US" sz="12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108" name="직사각형 107">
                <a:extLst>
                  <a:ext uri="{FF2B5EF4-FFF2-40B4-BE49-F238E27FC236}">
                    <a16:creationId xmlns:a16="http://schemas.microsoft.com/office/drawing/2014/main" xmlns="" id="{17B8D9B4-80FC-46D8-9E3E-8FFC971608F2}"/>
                  </a:ext>
                </a:extLst>
              </p:cNvPr>
              <p:cNvSpPr>
                <a:spLocks/>
              </p:cNvSpPr>
              <p:nvPr/>
            </p:nvSpPr>
            <p:spPr>
              <a:xfrm>
                <a:off x="2402449" y="4844077"/>
                <a:ext cx="964105" cy="809848"/>
              </a:xfrm>
              <a:prstGeom prst="rect">
                <a:avLst/>
              </a:prstGeom>
              <a:solidFill>
                <a:schemeClr val="bg1"/>
              </a:solidFill>
              <a:ln w="12700">
                <a:solidFill>
                  <a:srgbClr val="33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109" name="Rectangle 15">
                <a:extLst>
                  <a:ext uri="{FF2B5EF4-FFF2-40B4-BE49-F238E27FC236}">
                    <a16:creationId xmlns:a16="http://schemas.microsoft.com/office/drawing/2014/main" xmlns="" id="{8E476FDA-930B-46DF-9F06-0157A49C5D5A}"/>
                  </a:ext>
                </a:extLst>
              </p:cNvPr>
              <p:cNvSpPr/>
              <p:nvPr/>
            </p:nvSpPr>
            <p:spPr>
              <a:xfrm>
                <a:off x="2446742" y="4908886"/>
                <a:ext cx="875518" cy="646331"/>
              </a:xfrm>
              <a:prstGeom prst="rect">
                <a:avLst/>
              </a:prstGeom>
              <a:ln w="12700">
                <a:noFill/>
              </a:ln>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i="1" dirty="0">
                    <a:solidFill>
                      <a:srgbClr val="3366CC"/>
                    </a:solidFill>
                    <a:latin typeface="SamsungOne 400" panose="020B0503030303020204" pitchFamily="34" charset="0"/>
                    <a:ea typeface="SamsungOne 400" panose="020B0503030303020204" pitchFamily="34" charset="0"/>
                  </a:rPr>
                  <a:t>New</a:t>
                </a:r>
              </a:p>
              <a:p>
                <a:pPr algn="ctr"/>
                <a:r>
                  <a:rPr lang="en-US" altLang="ko-KR" sz="1400" b="1" i="1" dirty="0">
                    <a:solidFill>
                      <a:srgbClr val="3366CC"/>
                    </a:solidFill>
                    <a:latin typeface="SamsungOne 400" panose="020B0503030303020204" pitchFamily="34" charset="0"/>
                    <a:ea typeface="SamsungOne 400" panose="020B0503030303020204" pitchFamily="34" charset="0"/>
                  </a:rPr>
                  <a:t>Learning</a:t>
                </a:r>
              </a:p>
              <a:p>
                <a:pPr algn="ctr"/>
                <a:r>
                  <a:rPr lang="en-US" altLang="ko-KR" sz="1400" b="1" i="1" dirty="0">
                    <a:solidFill>
                      <a:srgbClr val="3366CC"/>
                    </a:solidFill>
                    <a:latin typeface="SamsungOne 400" panose="020B0503030303020204" pitchFamily="34" charset="0"/>
                    <a:ea typeface="SamsungOne 400" panose="020B0503030303020204" pitchFamily="34" charset="0"/>
                  </a:rPr>
                  <a:t>Process</a:t>
                </a:r>
                <a:endParaRPr lang="ko-KR" altLang="en-US" sz="1400" b="1" i="1" dirty="0">
                  <a:solidFill>
                    <a:srgbClr val="3366CC"/>
                  </a:solidFill>
                  <a:latin typeface="SamsungOne 400" panose="020B0503030303020204" pitchFamily="34" charset="0"/>
                  <a:ea typeface="SamsungOne 400" panose="020B0503030303020204" pitchFamily="34" charset="0"/>
                </a:endParaRPr>
              </a:p>
            </p:txBody>
          </p:sp>
          <p:sp>
            <p:nvSpPr>
              <p:cNvPr id="110" name="직사각형 3">
                <a:extLst>
                  <a:ext uri="{FF2B5EF4-FFF2-40B4-BE49-F238E27FC236}">
                    <a16:creationId xmlns:a16="http://schemas.microsoft.com/office/drawing/2014/main" xmlns="" id="{B984CBE7-C128-438D-98A8-4BBFBB42FEBF}"/>
                  </a:ext>
                </a:extLst>
              </p:cNvPr>
              <p:cNvSpPr>
                <a:spLocks/>
              </p:cNvSpPr>
              <p:nvPr/>
            </p:nvSpPr>
            <p:spPr>
              <a:xfrm>
                <a:off x="2402449" y="3040925"/>
                <a:ext cx="964105" cy="809848"/>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11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111" name="Rectangle 15">
                <a:extLst>
                  <a:ext uri="{FF2B5EF4-FFF2-40B4-BE49-F238E27FC236}">
                    <a16:creationId xmlns:a16="http://schemas.microsoft.com/office/drawing/2014/main" xmlns="" id="{D3D553B6-444F-455D-9D3B-8A00EC02429F}"/>
                  </a:ext>
                </a:extLst>
              </p:cNvPr>
              <p:cNvSpPr/>
              <p:nvPr/>
            </p:nvSpPr>
            <p:spPr>
              <a:xfrm>
                <a:off x="2544925" y="3264515"/>
                <a:ext cx="679152" cy="362668"/>
              </a:xfrm>
              <a:prstGeom prst="rect">
                <a:avLst/>
              </a:prstGeom>
              <a:ln w="12700">
                <a:noFill/>
              </a:ln>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100" dirty="0">
                    <a:solidFill>
                      <a:schemeClr val="tx1">
                        <a:lumMod val="75000"/>
                        <a:lumOff val="25000"/>
                      </a:schemeClr>
                    </a:solidFill>
                    <a:latin typeface="SamsungOne 400" panose="020B0503030303020204" pitchFamily="34" charset="0"/>
                    <a:ea typeface="SamsungOne 400" panose="020B0503030303020204" pitchFamily="34" charset="0"/>
                  </a:rPr>
                  <a:t>Learning</a:t>
                </a:r>
              </a:p>
              <a:p>
                <a:pPr algn="ctr"/>
                <a:r>
                  <a:rPr lang="en-US" altLang="ko-KR" sz="1100" dirty="0">
                    <a:solidFill>
                      <a:schemeClr val="tx1">
                        <a:lumMod val="75000"/>
                        <a:lumOff val="25000"/>
                      </a:schemeClr>
                    </a:solidFill>
                    <a:latin typeface="SamsungOne 400" panose="020B0503030303020204" pitchFamily="34" charset="0"/>
                    <a:ea typeface="SamsungOne 400" panose="020B0503030303020204" pitchFamily="34" charset="0"/>
                  </a:rPr>
                  <a:t>Process</a:t>
                </a:r>
                <a:endParaRPr lang="ko-KR" altLang="en-US" sz="11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112" name="Rectangle 15">
                <a:extLst>
                  <a:ext uri="{FF2B5EF4-FFF2-40B4-BE49-F238E27FC236}">
                    <a16:creationId xmlns:a16="http://schemas.microsoft.com/office/drawing/2014/main" xmlns="" id="{F7514D4F-6A1C-4BDE-96CF-7D5300AAB868}"/>
                  </a:ext>
                </a:extLst>
              </p:cNvPr>
              <p:cNvSpPr/>
              <p:nvPr/>
            </p:nvSpPr>
            <p:spPr>
              <a:xfrm>
                <a:off x="4815505" y="3361210"/>
                <a:ext cx="925769" cy="169276"/>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100" dirty="0">
                    <a:solidFill>
                      <a:schemeClr val="tx1">
                        <a:lumMod val="75000"/>
                        <a:lumOff val="25000"/>
                      </a:schemeClr>
                    </a:solidFill>
                    <a:latin typeface="SamsungOne 700" panose="020B0803030303020204" pitchFamily="34" charset="0"/>
                    <a:ea typeface="SamsungOne 700" panose="020B0803030303020204" pitchFamily="34" charset="0"/>
                  </a:rPr>
                  <a:t>This is a cat</a:t>
                </a:r>
              </a:p>
            </p:txBody>
          </p:sp>
          <p:sp>
            <p:nvSpPr>
              <p:cNvPr id="113" name="직사각형 50">
                <a:extLst>
                  <a:ext uri="{FF2B5EF4-FFF2-40B4-BE49-F238E27FC236}">
                    <a16:creationId xmlns:a16="http://schemas.microsoft.com/office/drawing/2014/main" xmlns="" id="{693DF518-A65F-48D1-85AA-58FF1BD5259B}"/>
                  </a:ext>
                </a:extLst>
              </p:cNvPr>
              <p:cNvSpPr>
                <a:spLocks/>
              </p:cNvSpPr>
              <p:nvPr/>
            </p:nvSpPr>
            <p:spPr>
              <a:xfrm>
                <a:off x="3661198" y="4844077"/>
                <a:ext cx="964105" cy="809848"/>
              </a:xfrm>
              <a:prstGeom prst="rect">
                <a:avLst/>
              </a:prstGeom>
              <a:solidFill>
                <a:schemeClr val="bg1"/>
              </a:solidFill>
              <a:ln w="12700">
                <a:solidFill>
                  <a:srgbClr val="33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pic>
            <p:nvPicPr>
              <p:cNvPr id="114" name="그림 64">
                <a:extLst>
                  <a:ext uri="{FF2B5EF4-FFF2-40B4-BE49-F238E27FC236}">
                    <a16:creationId xmlns:a16="http://schemas.microsoft.com/office/drawing/2014/main" xmlns="" id="{A5257A6C-4154-4736-BA43-06F3C4DB763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15522" y="4877088"/>
                <a:ext cx="855457" cy="705262"/>
              </a:xfrm>
              <a:prstGeom prst="rect">
                <a:avLst/>
              </a:prstGeom>
            </p:spPr>
          </p:pic>
          <p:grpSp>
            <p:nvGrpSpPr>
              <p:cNvPr id="115" name="그룹 114"/>
              <p:cNvGrpSpPr/>
              <p:nvPr/>
            </p:nvGrpSpPr>
            <p:grpSpPr>
              <a:xfrm>
                <a:off x="3661198" y="3040925"/>
                <a:ext cx="964105" cy="809848"/>
                <a:chOff x="3991682" y="3028742"/>
                <a:chExt cx="900000" cy="756000"/>
              </a:xfrm>
            </p:grpSpPr>
            <p:sp>
              <p:nvSpPr>
                <p:cNvPr id="126" name="직사각형 38">
                  <a:extLst>
                    <a:ext uri="{FF2B5EF4-FFF2-40B4-BE49-F238E27FC236}">
                      <a16:creationId xmlns:a16="http://schemas.microsoft.com/office/drawing/2014/main" xmlns="" id="{61FB2693-19FA-4941-A3B6-484045991CA1}"/>
                    </a:ext>
                  </a:extLst>
                </p:cNvPr>
                <p:cNvSpPr>
                  <a:spLocks/>
                </p:cNvSpPr>
                <p:nvPr/>
              </p:nvSpPr>
              <p:spPr>
                <a:xfrm>
                  <a:off x="3991682" y="3028742"/>
                  <a:ext cx="900000" cy="75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600" spc="-3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nvGrpSpPr>
                <p:cNvPr id="127" name="그룹 126"/>
                <p:cNvGrpSpPr/>
                <p:nvPr/>
              </p:nvGrpSpPr>
              <p:grpSpPr>
                <a:xfrm>
                  <a:off x="4039346" y="3047615"/>
                  <a:ext cx="804898" cy="718075"/>
                  <a:chOff x="4039346" y="3047615"/>
                  <a:chExt cx="804898" cy="718075"/>
                </a:xfrm>
              </p:grpSpPr>
              <p:pic>
                <p:nvPicPr>
                  <p:cNvPr id="128" name="그림 62">
                    <a:extLst>
                      <a:ext uri="{FF2B5EF4-FFF2-40B4-BE49-F238E27FC236}">
                        <a16:creationId xmlns:a16="http://schemas.microsoft.com/office/drawing/2014/main" xmlns="" id="{2336B371-F900-4C40-B4C8-9CBE3952E83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39346" y="3047615"/>
                    <a:ext cx="804672" cy="542544"/>
                  </a:xfrm>
                  <a:prstGeom prst="rect">
                    <a:avLst/>
                  </a:prstGeom>
                </p:spPr>
              </p:pic>
              <p:sp>
                <p:nvSpPr>
                  <p:cNvPr id="129" name="Rectangle 15">
                    <a:extLst>
                      <a:ext uri="{FF2B5EF4-FFF2-40B4-BE49-F238E27FC236}">
                        <a16:creationId xmlns:a16="http://schemas.microsoft.com/office/drawing/2014/main" xmlns="" id="{12B1C134-6E36-4EF4-BF93-61A1634F995B}"/>
                      </a:ext>
                    </a:extLst>
                  </p:cNvPr>
                  <p:cNvSpPr/>
                  <p:nvPr/>
                </p:nvSpPr>
                <p:spPr>
                  <a:xfrm>
                    <a:off x="4047347" y="3581023"/>
                    <a:ext cx="189610" cy="184667"/>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600" spc="-30" dirty="0">
                        <a:solidFill>
                          <a:schemeClr val="tx1">
                            <a:lumMod val="75000"/>
                            <a:lumOff val="25000"/>
                          </a:schemeClr>
                        </a:solidFill>
                        <a:latin typeface="SamsungOne 400" panose="020B0503030303020204" pitchFamily="34" charset="0"/>
                        <a:ea typeface="SamsungOne 400" panose="020B0503030303020204" pitchFamily="34" charset="0"/>
                      </a:rPr>
                      <a:t>Input</a:t>
                    </a:r>
                  </a:p>
                  <a:p>
                    <a:pPr algn="ctr"/>
                    <a:r>
                      <a:rPr lang="en-US" altLang="ko-KR" sz="600" spc="-30" dirty="0">
                        <a:solidFill>
                          <a:schemeClr val="tx1">
                            <a:lumMod val="75000"/>
                            <a:lumOff val="25000"/>
                          </a:schemeClr>
                        </a:solidFill>
                        <a:latin typeface="SamsungOne 400" panose="020B0503030303020204" pitchFamily="34" charset="0"/>
                        <a:ea typeface="SamsungOne 400" panose="020B0503030303020204" pitchFamily="34" charset="0"/>
                      </a:rPr>
                      <a:t>units</a:t>
                    </a:r>
                    <a:endParaRPr lang="ko-KR" altLang="en-US" sz="600" spc="-3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130" name="Rectangle 15">
                    <a:extLst>
                      <a:ext uri="{FF2B5EF4-FFF2-40B4-BE49-F238E27FC236}">
                        <a16:creationId xmlns:a16="http://schemas.microsoft.com/office/drawing/2014/main" xmlns="" id="{350D2677-416A-461F-9527-9828F9D9F675}"/>
                      </a:ext>
                    </a:extLst>
                  </p:cNvPr>
                  <p:cNvSpPr/>
                  <p:nvPr/>
                </p:nvSpPr>
                <p:spPr>
                  <a:xfrm>
                    <a:off x="4329301" y="3581023"/>
                    <a:ext cx="224762" cy="184666"/>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600" spc="-30" dirty="0">
                        <a:solidFill>
                          <a:schemeClr val="tx1">
                            <a:lumMod val="75000"/>
                            <a:lumOff val="25000"/>
                          </a:schemeClr>
                        </a:solidFill>
                        <a:latin typeface="SamsungOne 400" panose="020B0503030303020204" pitchFamily="34" charset="0"/>
                        <a:ea typeface="SamsungOne 400" panose="020B0503030303020204" pitchFamily="34" charset="0"/>
                      </a:rPr>
                      <a:t>Hidden</a:t>
                    </a:r>
                  </a:p>
                  <a:p>
                    <a:pPr algn="ctr"/>
                    <a:r>
                      <a:rPr lang="en-US" altLang="ko-KR" sz="600" spc="-30" dirty="0">
                        <a:solidFill>
                          <a:schemeClr val="tx1">
                            <a:lumMod val="75000"/>
                            <a:lumOff val="25000"/>
                          </a:schemeClr>
                        </a:solidFill>
                        <a:latin typeface="SamsungOne 400" panose="020B0503030303020204" pitchFamily="34" charset="0"/>
                        <a:ea typeface="SamsungOne 400" panose="020B0503030303020204" pitchFamily="34" charset="0"/>
                      </a:rPr>
                      <a:t>units</a:t>
                    </a:r>
                    <a:endParaRPr lang="ko-KR" altLang="en-US" sz="600" spc="-3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131" name="Rectangle 15">
                    <a:extLst>
                      <a:ext uri="{FF2B5EF4-FFF2-40B4-BE49-F238E27FC236}">
                        <a16:creationId xmlns:a16="http://schemas.microsoft.com/office/drawing/2014/main" xmlns="" id="{DE58561E-454E-479A-BC95-FB0E26EC2626}"/>
                      </a:ext>
                    </a:extLst>
                  </p:cNvPr>
                  <p:cNvSpPr/>
                  <p:nvPr/>
                </p:nvSpPr>
                <p:spPr>
                  <a:xfrm>
                    <a:off x="4619482" y="3581023"/>
                    <a:ext cx="224762" cy="184666"/>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600" spc="-30" dirty="0">
                        <a:solidFill>
                          <a:schemeClr val="tx1">
                            <a:lumMod val="75000"/>
                            <a:lumOff val="25000"/>
                          </a:schemeClr>
                        </a:solidFill>
                        <a:latin typeface="SamsungOne 400" panose="020B0503030303020204" pitchFamily="34" charset="0"/>
                        <a:ea typeface="SamsungOne 400" panose="020B0503030303020204" pitchFamily="34" charset="0"/>
                      </a:rPr>
                      <a:t>Output</a:t>
                    </a:r>
                    <a:endParaRPr lang="ko-KR" altLang="en-US" sz="600" spc="-30" dirty="0">
                      <a:solidFill>
                        <a:schemeClr val="tx1">
                          <a:lumMod val="75000"/>
                          <a:lumOff val="25000"/>
                        </a:schemeClr>
                      </a:solidFill>
                      <a:latin typeface="SamsungOne 400" panose="020B0503030303020204" pitchFamily="34" charset="0"/>
                      <a:ea typeface="SamsungOne 400" panose="020B0503030303020204" pitchFamily="34" charset="0"/>
                    </a:endParaRPr>
                  </a:p>
                  <a:p>
                    <a:pPr algn="ctr"/>
                    <a:r>
                      <a:rPr lang="en-US" altLang="ko-KR" sz="600" spc="-30" dirty="0">
                        <a:solidFill>
                          <a:schemeClr val="tx1">
                            <a:lumMod val="75000"/>
                            <a:lumOff val="25000"/>
                          </a:schemeClr>
                        </a:solidFill>
                        <a:latin typeface="SamsungOne 400" panose="020B0503030303020204" pitchFamily="34" charset="0"/>
                        <a:ea typeface="SamsungOne 400" panose="020B0503030303020204" pitchFamily="34" charset="0"/>
                      </a:rPr>
                      <a:t>units</a:t>
                    </a:r>
                    <a:endParaRPr lang="ko-KR" altLang="en-US" sz="600" spc="-3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grpSp>
          <p:cxnSp>
            <p:nvCxnSpPr>
              <p:cNvPr id="116" name="직선 연결선 71">
                <a:extLst>
                  <a:ext uri="{FF2B5EF4-FFF2-40B4-BE49-F238E27FC236}">
                    <a16:creationId xmlns:a16="http://schemas.microsoft.com/office/drawing/2014/main" xmlns="" id="{AC7BFD47-D028-497B-91A8-4A82FEC43311}"/>
                  </a:ext>
                </a:extLst>
              </p:cNvPr>
              <p:cNvCxnSpPr/>
              <p:nvPr/>
            </p:nvCxnSpPr>
            <p:spPr>
              <a:xfrm>
                <a:off x="1334202" y="4172659"/>
                <a:ext cx="7527955" cy="0"/>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xmlns="" id="{AEE5278D-FE9B-4E45-907B-DACC53CC7496}"/>
                  </a:ext>
                </a:extLst>
              </p:cNvPr>
              <p:cNvCxnSpPr/>
              <p:nvPr/>
            </p:nvCxnSpPr>
            <p:spPr>
              <a:xfrm rot="5400000">
                <a:off x="4010758" y="4762112"/>
                <a:ext cx="264986" cy="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18" name="그림 117">
                <a:extLst>
                  <a:ext uri="{FF2B5EF4-FFF2-40B4-BE49-F238E27FC236}">
                    <a16:creationId xmlns:a16="http://schemas.microsoft.com/office/drawing/2014/main" xmlns="" id="{FB115441-4C0B-4C18-B500-AE40122188B9}"/>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1764" t="17453" r="15227" b="8091"/>
              <a:stretch/>
            </p:blipFill>
            <p:spPr>
              <a:xfrm>
                <a:off x="3822386" y="4295915"/>
                <a:ext cx="641730" cy="459849"/>
              </a:xfrm>
              <a:prstGeom prst="rect">
                <a:avLst/>
              </a:prstGeom>
            </p:spPr>
          </p:pic>
          <p:cxnSp>
            <p:nvCxnSpPr>
              <p:cNvPr id="119" name="직선 화살표 연결선 56">
                <a:extLst>
                  <a:ext uri="{FF2B5EF4-FFF2-40B4-BE49-F238E27FC236}">
                    <a16:creationId xmlns:a16="http://schemas.microsoft.com/office/drawing/2014/main" xmlns="" id="{E4405A89-ECA1-417F-B87A-066416B6BEC2}"/>
                  </a:ext>
                </a:extLst>
              </p:cNvPr>
              <p:cNvCxnSpPr/>
              <p:nvPr/>
            </p:nvCxnSpPr>
            <p:spPr>
              <a:xfrm rot="5400000">
                <a:off x="4010758" y="2966320"/>
                <a:ext cx="264986" cy="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20" name="그림 11">
                <a:extLst>
                  <a:ext uri="{FF2B5EF4-FFF2-40B4-BE49-F238E27FC236}">
                    <a16:creationId xmlns:a16="http://schemas.microsoft.com/office/drawing/2014/main" xmlns="" id="{11D5D780-1258-4B44-91A8-6D65B8870E65}"/>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1764" t="17453" r="15227" b="8091"/>
              <a:stretch/>
            </p:blipFill>
            <p:spPr>
              <a:xfrm>
                <a:off x="3822386" y="2500123"/>
                <a:ext cx="641730" cy="459849"/>
              </a:xfrm>
              <a:prstGeom prst="rect">
                <a:avLst/>
              </a:prstGeom>
            </p:spPr>
          </p:pic>
          <p:grpSp>
            <p:nvGrpSpPr>
              <p:cNvPr id="121" name="그룹 120"/>
              <p:cNvGrpSpPr/>
              <p:nvPr/>
            </p:nvGrpSpPr>
            <p:grpSpPr>
              <a:xfrm>
                <a:off x="4711544" y="4865398"/>
                <a:ext cx="1133692" cy="776039"/>
                <a:chOff x="4972188" y="4738712"/>
                <a:chExt cx="1058311" cy="724439"/>
              </a:xfrm>
            </p:grpSpPr>
            <p:grpSp>
              <p:nvGrpSpPr>
                <p:cNvPr id="122" name="그룹 121"/>
                <p:cNvGrpSpPr/>
                <p:nvPr/>
              </p:nvGrpSpPr>
              <p:grpSpPr>
                <a:xfrm>
                  <a:off x="5086280" y="5262142"/>
                  <a:ext cx="830126" cy="201009"/>
                  <a:chOff x="4930698" y="5209697"/>
                  <a:chExt cx="830126" cy="201009"/>
                </a:xfrm>
              </p:grpSpPr>
              <p:pic>
                <p:nvPicPr>
                  <p:cNvPr id="124" name="그림 73">
                    <a:extLst>
                      <a:ext uri="{FF2B5EF4-FFF2-40B4-BE49-F238E27FC236}">
                        <a16:creationId xmlns:a16="http://schemas.microsoft.com/office/drawing/2014/main" xmlns="" id="{0C54E971-5BE7-4F73-896E-B8A031948B24}"/>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9898" b="100000" l="6795" r="93077"/>
                            </a14:imgEffect>
                          </a14:imgLayer>
                        </a14:imgProps>
                      </a:ext>
                      <a:ext uri="{28A0092B-C50C-407E-A947-70E740481C1C}">
                        <a14:useLocalDpi xmlns:a14="http://schemas.microsoft.com/office/drawing/2010/main" val="0"/>
                      </a:ext>
                    </a:extLst>
                  </a:blip>
                  <a:srcRect l="6860" r="7551"/>
                  <a:stretch/>
                </p:blipFill>
                <p:spPr>
                  <a:xfrm>
                    <a:off x="5336962" y="5224676"/>
                    <a:ext cx="423862" cy="186030"/>
                  </a:xfrm>
                  <a:prstGeom prst="rect">
                    <a:avLst/>
                  </a:prstGeom>
                </p:spPr>
              </p:pic>
              <p:pic>
                <p:nvPicPr>
                  <p:cNvPr id="125" name="그림 74">
                    <a:extLst>
                      <a:ext uri="{FF2B5EF4-FFF2-40B4-BE49-F238E27FC236}">
                        <a16:creationId xmlns:a16="http://schemas.microsoft.com/office/drawing/2014/main" xmlns="" id="{D16EEEBC-1740-4D97-BF04-0AD8B87BC76F}"/>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12285" t="15899" r="15866" b="12238"/>
                  <a:stretch/>
                </p:blipFill>
                <p:spPr>
                  <a:xfrm>
                    <a:off x="4930698" y="5209697"/>
                    <a:ext cx="394359" cy="198294"/>
                  </a:xfrm>
                  <a:prstGeom prst="rect">
                    <a:avLst/>
                  </a:prstGeom>
                </p:spPr>
              </p:pic>
            </p:grpSp>
            <p:sp>
              <p:nvSpPr>
                <p:cNvPr id="123" name="Rectangle 15">
                  <a:extLst>
                    <a:ext uri="{FF2B5EF4-FFF2-40B4-BE49-F238E27FC236}">
                      <a16:creationId xmlns:a16="http://schemas.microsoft.com/office/drawing/2014/main" xmlns="" id="{2FAD6852-0A4E-48F9-84A7-77D7003C2CB7}"/>
                    </a:ext>
                  </a:extLst>
                </p:cNvPr>
                <p:cNvSpPr/>
                <p:nvPr/>
              </p:nvSpPr>
              <p:spPr>
                <a:xfrm>
                  <a:off x="4972188" y="4738712"/>
                  <a:ext cx="1058311" cy="545892"/>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100" dirty="0">
                      <a:solidFill>
                        <a:srgbClr val="3366CC"/>
                      </a:solidFill>
                      <a:latin typeface="SamsungOne 700" panose="020B0803030303020204" pitchFamily="34" charset="0"/>
                      <a:ea typeface="SamsungOne 700" panose="020B0803030303020204" pitchFamily="34" charset="0"/>
                    </a:rPr>
                    <a:t>This is a cat</a:t>
                  </a:r>
                </a:p>
                <a:p>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It has fur, whiskers,</a:t>
                  </a:r>
                </a:p>
                <a:p>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and claws.</a:t>
                  </a:r>
                </a:p>
                <a:p>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It has this feature:</a:t>
                  </a:r>
                  <a:endParaRPr lang="ko-KR" altLang="en-US" sz="8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grpSp>
      </p:grpSp>
      <p:sp>
        <p:nvSpPr>
          <p:cNvPr id="62" name="직사각형 61">
            <a:extLst>
              <a:ext uri="{FF2B5EF4-FFF2-40B4-BE49-F238E27FC236}">
                <a16:creationId xmlns:a16="http://schemas.microsoft.com/office/drawing/2014/main" xmlns="" id="{6361790A-3EAC-48F9-8E5A-0D53209A16BD}"/>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13"/>
              </a:buBlip>
              <a:defRPr/>
            </a:pPr>
            <a:r>
              <a:rPr lang="en-US" altLang="ko-KR" sz="1400" dirty="0">
                <a:solidFill>
                  <a:schemeClr val="tx1"/>
                </a:solidFill>
                <a:latin typeface="SamsungOne 400" panose="020B0503030303020204" pitchFamily="34" charset="0"/>
                <a:ea typeface="SamsungOne 400" panose="020B0503030303020204" pitchFamily="34" charset="0"/>
              </a:rPr>
              <a:t>What are we trying to do?</a:t>
            </a:r>
          </a:p>
        </p:txBody>
      </p:sp>
    </p:spTree>
    <p:custDataLst>
      <p:tags r:id="rId1"/>
    </p:custDataLst>
    <p:extLst>
      <p:ext uri="{BB962C8B-B14F-4D97-AF65-F5344CB8AC3E}">
        <p14:creationId xmlns:p14="http://schemas.microsoft.com/office/powerpoint/2010/main" val="5892057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그룹 15">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3.6. GAN, XAI, Synthetic Training Data </a:t>
              </a:r>
            </a:p>
          </p:txBody>
        </p:sp>
        <p:sp>
          <p:nvSpPr>
            <p:cNvPr id="18" name="직사각형 17">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20" name="직사각형 19">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2400" dirty="0">
                <a:solidFill>
                  <a:prstClr val="black">
                    <a:lumMod val="95000"/>
                    <a:lumOff val="5000"/>
                  </a:prstClr>
                </a:solidFill>
                <a:latin typeface="Samsung Sharp Sans" pitchFamily="2" charset="0"/>
                <a:ea typeface="Samsung Sharp Sans" pitchFamily="2" charset="0"/>
                <a:cs typeface="Samsung Sharp Sans" pitchFamily="2" charset="0"/>
              </a:rPr>
              <a:t>Synthetic Training Data</a:t>
            </a:r>
          </a:p>
        </p:txBody>
      </p:sp>
      <p:sp>
        <p:nvSpPr>
          <p:cNvPr id="31" name="사각형: 둥근 모서리 32">
            <a:extLst>
              <a:ext uri="{FF2B5EF4-FFF2-40B4-BE49-F238E27FC236}">
                <a16:creationId xmlns:a16="http://schemas.microsoft.com/office/drawing/2014/main" xmlns="" id="{9F9FFF6C-7C72-4E08-8072-03F5113CBF51}"/>
              </a:ext>
            </a:extLst>
          </p:cNvPr>
          <p:cNvSpPr/>
          <p:nvPr/>
        </p:nvSpPr>
        <p:spPr>
          <a:xfrm>
            <a:off x="8675912" y="6161198"/>
            <a:ext cx="792088" cy="216024"/>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 400" panose="020B0503030303020204" pitchFamily="34" charset="0"/>
                <a:ea typeface="SamsungOne 400" panose="020B0503030303020204" pitchFamily="34" charset="0"/>
              </a:rPr>
              <a:t>DARPA</a:t>
            </a:r>
          </a:p>
        </p:txBody>
      </p:sp>
      <p:sp>
        <p:nvSpPr>
          <p:cNvPr id="32" name="직사각형 31">
            <a:extLst>
              <a:ext uri="{FF2B5EF4-FFF2-40B4-BE49-F238E27FC236}">
                <a16:creationId xmlns:a16="http://schemas.microsoft.com/office/drawing/2014/main" xmlns="" id="{D8BF98C4-B566-4812-B5F0-560CFBA969E7}"/>
              </a:ext>
            </a:extLst>
          </p:cNvPr>
          <p:cNvSpPr/>
          <p:nvPr/>
        </p:nvSpPr>
        <p:spPr>
          <a:xfrm>
            <a:off x="5094474" y="2219443"/>
            <a:ext cx="4392612" cy="2253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Researchers generated synthetic medical images of brain tumors by training a generative adversarial network algorithm with publicly available MRI data</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With synthetically generated data,</a:t>
            </a: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they were able to improve the accuracy of tumor segmentation.</a:t>
            </a: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they used the generative model as an anonymization tool which mitigates the risk of using patients’ medical data without permission.</a:t>
            </a:r>
          </a:p>
        </p:txBody>
      </p:sp>
      <p:sp>
        <p:nvSpPr>
          <p:cNvPr id="23" name="직사각형 22">
            <a:extLst>
              <a:ext uri="{FF2B5EF4-FFF2-40B4-BE49-F238E27FC236}">
                <a16:creationId xmlns:a16="http://schemas.microsoft.com/office/drawing/2014/main" xmlns="" id="{7E4322E4-C934-48DB-922B-8C23C229D953}"/>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de-DE" altLang="ko-KR" sz="1400" dirty="0">
                <a:solidFill>
                  <a:schemeClr val="tx1"/>
                </a:solidFill>
                <a:latin typeface="SamsungOne 400" panose="020B0503030303020204" pitchFamily="34" charset="0"/>
                <a:ea typeface="SamsungOne 400" panose="020B0503030303020204" pitchFamily="34" charset="0"/>
              </a:rPr>
              <a:t>Synthetic Brain Tumor MRI images</a:t>
            </a:r>
          </a:p>
        </p:txBody>
      </p:sp>
      <p:grpSp>
        <p:nvGrpSpPr>
          <p:cNvPr id="21" name="그룹 20">
            <a:extLst>
              <a:ext uri="{FF2B5EF4-FFF2-40B4-BE49-F238E27FC236}">
                <a16:creationId xmlns:a16="http://schemas.microsoft.com/office/drawing/2014/main" xmlns="" id="{048E4B8E-E0B3-429C-9198-788731DD9462}"/>
              </a:ext>
            </a:extLst>
          </p:cNvPr>
          <p:cNvGrpSpPr/>
          <p:nvPr/>
        </p:nvGrpSpPr>
        <p:grpSpPr>
          <a:xfrm>
            <a:off x="542718" y="2217408"/>
            <a:ext cx="4408694" cy="3963740"/>
            <a:chOff x="5007214" y="1900386"/>
            <a:chExt cx="4408694" cy="3963740"/>
          </a:xfrm>
        </p:grpSpPr>
        <p:sp>
          <p:nvSpPr>
            <p:cNvPr id="22" name="모서리가 둥근 직사각형 4">
              <a:extLst>
                <a:ext uri="{FF2B5EF4-FFF2-40B4-BE49-F238E27FC236}">
                  <a16:creationId xmlns:a16="http://schemas.microsoft.com/office/drawing/2014/main" xmlns="" id="{B0B81664-7CC7-4A48-9D52-D2FA70F79C1B}"/>
                </a:ext>
              </a:extLst>
            </p:cNvPr>
            <p:cNvSpPr/>
            <p:nvPr/>
          </p:nvSpPr>
          <p:spPr>
            <a:xfrm>
              <a:off x="5023296" y="1900386"/>
              <a:ext cx="4392612" cy="396374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4" name="그룹 23">
              <a:extLst>
                <a:ext uri="{FF2B5EF4-FFF2-40B4-BE49-F238E27FC236}">
                  <a16:creationId xmlns:a16="http://schemas.microsoft.com/office/drawing/2014/main" xmlns="" id="{4D188DF9-F39F-4097-A873-DF07BDD95244}"/>
                </a:ext>
              </a:extLst>
            </p:cNvPr>
            <p:cNvGrpSpPr/>
            <p:nvPr/>
          </p:nvGrpSpPr>
          <p:grpSpPr>
            <a:xfrm>
              <a:off x="5007214" y="1978949"/>
              <a:ext cx="4275539" cy="3806614"/>
              <a:chOff x="4945941" y="2069331"/>
              <a:chExt cx="4275539" cy="3806614"/>
            </a:xfrm>
          </p:grpSpPr>
          <p:pic>
            <p:nvPicPr>
              <p:cNvPr id="25" name="Picture 24" descr="A picture containing object, indoor&#10;&#10;Description automatically generated">
                <a:extLst>
                  <a:ext uri="{FF2B5EF4-FFF2-40B4-BE49-F238E27FC236}">
                    <a16:creationId xmlns:a16="http://schemas.microsoft.com/office/drawing/2014/main" xmlns="" id="{38DDCCDD-9A54-41F7-AF90-8A9242B793F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03319" y="3370179"/>
                <a:ext cx="810511" cy="876845"/>
              </a:xfrm>
              <a:prstGeom prst="rect">
                <a:avLst/>
              </a:prstGeom>
            </p:spPr>
          </p:pic>
          <p:pic>
            <p:nvPicPr>
              <p:cNvPr id="26" name="Picture 26" descr="A close up of a logo&#10;&#10;Description automatically generated">
                <a:extLst>
                  <a:ext uri="{FF2B5EF4-FFF2-40B4-BE49-F238E27FC236}">
                    <a16:creationId xmlns:a16="http://schemas.microsoft.com/office/drawing/2014/main" xmlns="" id="{DC2EE40E-1254-49C4-9B85-DFF02E53476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41412" y="2069331"/>
                <a:ext cx="2880068" cy="3406504"/>
              </a:xfrm>
              <a:prstGeom prst="rect">
                <a:avLst/>
              </a:prstGeom>
            </p:spPr>
          </p:pic>
          <p:sp>
            <p:nvSpPr>
              <p:cNvPr id="27" name="Left Brace 27">
                <a:extLst>
                  <a:ext uri="{FF2B5EF4-FFF2-40B4-BE49-F238E27FC236}">
                    <a16:creationId xmlns:a16="http://schemas.microsoft.com/office/drawing/2014/main" xmlns="" id="{E8DF60F1-4AF1-4B8A-A103-B48308ED9B50}"/>
                  </a:ext>
                </a:extLst>
              </p:cNvPr>
              <p:cNvSpPr/>
              <p:nvPr/>
            </p:nvSpPr>
            <p:spPr>
              <a:xfrm>
                <a:off x="6096572" y="2261107"/>
                <a:ext cx="298330" cy="3094989"/>
              </a:xfrm>
              <a:prstGeom prst="leftBrace">
                <a:avLst>
                  <a:gd name="adj1" fmla="val 147059"/>
                  <a:gd name="adj2" fmla="val 4953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28" name="Rectangle 15">
                <a:extLst>
                  <a:ext uri="{FF2B5EF4-FFF2-40B4-BE49-F238E27FC236}">
                    <a16:creationId xmlns:a16="http://schemas.microsoft.com/office/drawing/2014/main" xmlns="" id="{E1E891AA-64B0-41C2-BAFE-60253E2A8BC3}"/>
                  </a:ext>
                </a:extLst>
              </p:cNvPr>
              <p:cNvSpPr/>
              <p:nvPr/>
            </p:nvSpPr>
            <p:spPr>
              <a:xfrm>
                <a:off x="4945941" y="4312595"/>
                <a:ext cx="1325266" cy="400110"/>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tx1">
                        <a:lumMod val="75000"/>
                        <a:lumOff val="25000"/>
                      </a:schemeClr>
                    </a:solidFill>
                    <a:latin typeface="SamsungOne 400" panose="020B0503030303020204" pitchFamily="34" charset="0"/>
                    <a:ea typeface="SamsungOne 400" panose="020B0503030303020204" pitchFamily="34" charset="0"/>
                  </a:rPr>
                  <a:t>Original Brain Tumor Image</a:t>
                </a:r>
                <a:endParaRPr lang="ko-KR" altLang="en-US" sz="13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29" name="Rectangle 15">
                <a:extLst>
                  <a:ext uri="{FF2B5EF4-FFF2-40B4-BE49-F238E27FC236}">
                    <a16:creationId xmlns:a16="http://schemas.microsoft.com/office/drawing/2014/main" xmlns="" id="{6B4E929F-3AAF-413B-BD75-5B31877B6851}"/>
                  </a:ext>
                </a:extLst>
              </p:cNvPr>
              <p:cNvSpPr/>
              <p:nvPr/>
            </p:nvSpPr>
            <p:spPr>
              <a:xfrm>
                <a:off x="6096572" y="5475835"/>
                <a:ext cx="3124908" cy="400110"/>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tx1">
                        <a:lumMod val="75000"/>
                        <a:lumOff val="25000"/>
                      </a:schemeClr>
                    </a:solidFill>
                    <a:latin typeface="SamsungOne 400" panose="020B0503030303020204" pitchFamily="34" charset="0"/>
                    <a:ea typeface="SamsungOne 400" panose="020B0503030303020204" pitchFamily="34" charset="0"/>
                  </a:rPr>
                  <a:t>Synthetic Brain Tumor Image</a:t>
                </a:r>
                <a:br>
                  <a:rPr lang="en-US" altLang="ko-KR" sz="1300" dirty="0">
                    <a:solidFill>
                      <a:schemeClr val="tx1">
                        <a:lumMod val="75000"/>
                        <a:lumOff val="25000"/>
                      </a:schemeClr>
                    </a:solidFill>
                    <a:latin typeface="SamsungOne 400" panose="020B0503030303020204" pitchFamily="34" charset="0"/>
                    <a:ea typeface="SamsungOne 400" panose="020B0503030303020204" pitchFamily="34" charset="0"/>
                  </a:rPr>
                </a:br>
                <a:r>
                  <a:rPr lang="en-US" altLang="ko-KR" sz="1300" dirty="0">
                    <a:solidFill>
                      <a:schemeClr val="tx1">
                        <a:lumMod val="75000"/>
                        <a:lumOff val="25000"/>
                      </a:schemeClr>
                    </a:solidFill>
                    <a:latin typeface="SamsungOne 400" panose="020B0503030303020204" pitchFamily="34" charset="0"/>
                    <a:ea typeface="SamsungOne 400" panose="020B0503030303020204" pitchFamily="34" charset="0"/>
                  </a:rPr>
                  <a:t>for training tumor segmentation algorithm</a:t>
                </a:r>
                <a:endParaRPr lang="ko-KR" altLang="en-US" sz="13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grpSp>
    </p:spTree>
    <p:custDataLst>
      <p:tags r:id="rId1"/>
    </p:custDataLst>
    <p:extLst>
      <p:ext uri="{BB962C8B-B14F-4D97-AF65-F5344CB8AC3E}">
        <p14:creationId xmlns:p14="http://schemas.microsoft.com/office/powerpoint/2010/main" val="10014995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cs typeface="Samsung Sharp Sans" pitchFamily="2" charset="0"/>
              </a:rPr>
              <a:t>Artificial Intelligence: Trends and Markets</a:t>
            </a:r>
            <a:endParaRPr kumimoji="1" lang="ko-KR" altLang="en-US" sz="3200" dirty="0">
              <a:solidFill>
                <a:prstClr val="black"/>
              </a:solidFill>
              <a:latin typeface="Samsung Sharp Sans" pitchFamily="2" charset="0"/>
              <a:cs typeface="Samsung Sharp Sans" pitchFamily="2" charset="0"/>
            </a:endParaRP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4.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43" name="직사각형 42">
            <a:extLst>
              <a:ext uri="{FF2B5EF4-FFF2-40B4-BE49-F238E27FC236}">
                <a16:creationId xmlns:a16="http://schemas.microsoft.com/office/drawing/2014/main" xmlns="" id="{7CA973D5-F0FE-4376-8111-EA252CDE62CD}"/>
              </a:ext>
            </a:extLst>
          </p:cNvPr>
          <p:cNvSpPr/>
          <p:nvPr/>
        </p:nvSpPr>
        <p:spPr>
          <a:xfrm>
            <a:off x="1054111" y="3929021"/>
            <a:ext cx="8286680" cy="166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marR="0" lvl="0" indent="-176213" defTabSz="914400" fontAlgn="base" latinLnBrk="1">
              <a:lnSpc>
                <a:spcPct val="100000"/>
              </a:lnSpc>
              <a:spcBef>
                <a:spcPct val="0"/>
              </a:spcBef>
              <a:spcAft>
                <a:spcPts val="1000"/>
              </a:spcAft>
              <a:buClrTx/>
              <a:buSzPct val="120000"/>
              <a:buBlip>
                <a:blip r:embed="rId4"/>
              </a:buBlip>
              <a:tabLst/>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4.1. AI Trends</a:t>
            </a:r>
          </a:p>
          <a:p>
            <a:pPr marL="176213" marR="0" lvl="0" indent="-176213" fontAlgn="base">
              <a:lnSpc>
                <a:spcPct val="100000"/>
              </a:lnSpc>
              <a:spcBef>
                <a:spcPct val="0"/>
              </a:spcBef>
              <a:spcAft>
                <a:spcPts val="1000"/>
              </a:spcAft>
              <a:buClrTx/>
              <a:buSzPct val="120000"/>
              <a:buBlip>
                <a:blip r:embed="rId5"/>
              </a:buBlip>
              <a:tabLst/>
              <a:defRPr/>
            </a:pPr>
            <a:r>
              <a:rPr lang="en-US" altLang="ko-KR" dirty="0">
                <a:solidFill>
                  <a:srgbClr val="A6A6A6"/>
                </a:solidFill>
                <a:latin typeface="SamsungOne 400" panose="020B0503030303020204" pitchFamily="34" charset="0"/>
                <a:ea typeface="SamsungOne 400" panose="020B0503030303020204" pitchFamily="34" charset="0"/>
              </a:rPr>
              <a:t>4.2. AI Markets</a:t>
            </a:r>
          </a:p>
          <a:p>
            <a:pPr marL="176213" marR="0" lvl="0" indent="-176213" fontAlgn="base">
              <a:lnSpc>
                <a:spcPct val="100000"/>
              </a:lnSpc>
              <a:spcBef>
                <a:spcPct val="0"/>
              </a:spcBef>
              <a:spcAft>
                <a:spcPts val="1000"/>
              </a:spcAft>
              <a:buClrTx/>
              <a:buSzPct val="120000"/>
              <a:buBlip>
                <a:blip r:embed="rId5"/>
              </a:buBlip>
              <a:tabLst/>
              <a:defRPr/>
            </a:pPr>
            <a:r>
              <a:rPr lang="it-IT" altLang="ko-KR" dirty="0">
                <a:solidFill>
                  <a:srgbClr val="A6A6A6"/>
                </a:solidFill>
                <a:latin typeface="SamsungOne 400" panose="020B0503030303020204" pitchFamily="34" charset="0"/>
                <a:ea typeface="SamsungOne 400" panose="020B0503030303020204" pitchFamily="34" charset="0"/>
              </a:rPr>
              <a:t>4.3. AI in Sustainable Energy</a:t>
            </a:r>
          </a:p>
          <a:p>
            <a:pPr marL="176213" marR="0" lvl="0" indent="-176213" fontAlgn="base">
              <a:lnSpc>
                <a:spcPct val="100000"/>
              </a:lnSpc>
              <a:spcBef>
                <a:spcPct val="0"/>
              </a:spcBef>
              <a:spcAft>
                <a:spcPts val="1000"/>
              </a:spcAft>
              <a:buClrTx/>
              <a:buSzPct val="120000"/>
              <a:buBlip>
                <a:blip r:embed="rId5"/>
              </a:buBlip>
              <a:tabLst/>
              <a:defRPr/>
            </a:pPr>
            <a:r>
              <a:rPr lang="it-IT" altLang="ko-KR" dirty="0">
                <a:solidFill>
                  <a:srgbClr val="A6A6A6"/>
                </a:solidFill>
                <a:latin typeface="SamsungOne 400" panose="020B0503030303020204" pitchFamily="34" charset="0"/>
                <a:ea typeface="SamsungOne 400" panose="020B0503030303020204" pitchFamily="34" charset="0"/>
              </a:rPr>
              <a:t>4.4. AI in Financial Services</a:t>
            </a:r>
          </a:p>
          <a:p>
            <a:pPr marL="176213" marR="0" lvl="0" indent="-176213" fontAlgn="base">
              <a:lnSpc>
                <a:spcPct val="100000"/>
              </a:lnSpc>
              <a:spcBef>
                <a:spcPct val="0"/>
              </a:spcBef>
              <a:spcAft>
                <a:spcPts val="1000"/>
              </a:spcAft>
              <a:buClrTx/>
              <a:buSzPct val="120000"/>
              <a:buBlip>
                <a:blip r:embed="rId5"/>
              </a:buBlip>
              <a:tabLst/>
              <a:defRPr/>
            </a:pPr>
            <a:r>
              <a:rPr lang="en-US" altLang="ko-KR" dirty="0">
                <a:solidFill>
                  <a:srgbClr val="A6A6A6"/>
                </a:solidFill>
                <a:latin typeface="SamsungOne 400" panose="020B0503030303020204" pitchFamily="34" charset="0"/>
                <a:ea typeface="SamsungOne 400" panose="020B0503030303020204" pitchFamily="34" charset="0"/>
              </a:rPr>
              <a:t>4.5. AI in Government</a:t>
            </a:r>
          </a:p>
          <a:p>
            <a:pPr marL="176213" marR="0" lvl="0" indent="-176213" fontAlgn="base">
              <a:lnSpc>
                <a:spcPct val="100000"/>
              </a:lnSpc>
              <a:spcBef>
                <a:spcPct val="0"/>
              </a:spcBef>
              <a:spcAft>
                <a:spcPts val="1000"/>
              </a:spcAft>
              <a:buClrTx/>
              <a:buSzPct val="120000"/>
              <a:buBlip>
                <a:blip r:embed="rId5"/>
              </a:buBlip>
              <a:tabLst/>
              <a:defRPr/>
            </a:pPr>
            <a:r>
              <a:rPr lang="en-US" altLang="ko-KR" dirty="0">
                <a:solidFill>
                  <a:srgbClr val="A6A6A6"/>
                </a:solidFill>
                <a:latin typeface="SamsungOne 400" panose="020B0503030303020204" pitchFamily="34" charset="0"/>
                <a:ea typeface="SamsungOne 400" panose="020B0503030303020204" pitchFamily="34" charset="0"/>
              </a:rPr>
              <a:t>4.6. AI in Healthcare</a:t>
            </a:r>
          </a:p>
          <a:p>
            <a:pPr marL="176213" marR="0" lvl="0" indent="-176213" fontAlgn="base">
              <a:lnSpc>
                <a:spcPct val="100000"/>
              </a:lnSpc>
              <a:spcBef>
                <a:spcPct val="0"/>
              </a:spcBef>
              <a:spcAft>
                <a:spcPts val="1000"/>
              </a:spcAft>
              <a:buClrTx/>
              <a:buSzPct val="120000"/>
              <a:buBlip>
                <a:blip r:embed="rId5"/>
              </a:buBlip>
              <a:tabLst/>
              <a:defRPr/>
            </a:pPr>
            <a:r>
              <a:rPr lang="en-US" altLang="ko-KR" dirty="0">
                <a:solidFill>
                  <a:srgbClr val="A6A6A6"/>
                </a:solidFill>
                <a:latin typeface="SamsungOne 400" panose="020B0503030303020204" pitchFamily="34" charset="0"/>
                <a:ea typeface="SamsungOne 400" panose="020B0503030303020204" pitchFamily="34" charset="0"/>
              </a:rPr>
              <a:t>4.7. </a:t>
            </a:r>
            <a:r>
              <a:rPr lang="en-US" altLang="ko-KR" dirty="0" err="1">
                <a:solidFill>
                  <a:srgbClr val="A6A6A6"/>
                </a:solidFill>
                <a:latin typeface="SamsungOne 400" panose="020B0503030303020204" pitchFamily="34" charset="0"/>
                <a:ea typeface="SamsungOne 400" panose="020B0503030303020204" pitchFamily="34" charset="0"/>
              </a:rPr>
              <a:t>IoT</a:t>
            </a:r>
            <a:r>
              <a:rPr lang="en-US" altLang="ko-KR" dirty="0">
                <a:solidFill>
                  <a:srgbClr val="A6A6A6"/>
                </a:solidFill>
                <a:latin typeface="SamsungOne 400" panose="020B0503030303020204" pitchFamily="34" charset="0"/>
                <a:ea typeface="SamsungOne 400" panose="020B0503030303020204" pitchFamily="34" charset="0"/>
              </a:rPr>
              <a:t> and AI in Agriculture</a:t>
            </a:r>
          </a:p>
        </p:txBody>
      </p:sp>
    </p:spTree>
    <p:custDataLst>
      <p:tags r:id="rId1"/>
    </p:custDataLst>
    <p:extLst>
      <p:ext uri="{BB962C8B-B14F-4D97-AF65-F5344CB8AC3E}">
        <p14:creationId xmlns:p14="http://schemas.microsoft.com/office/powerpoint/2010/main" val="25562825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9" name="그룹 12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31" name="직사각형 13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4.1. AI Trends</a:t>
              </a:r>
            </a:p>
          </p:txBody>
        </p:sp>
        <p:sp>
          <p:nvSpPr>
            <p:cNvPr id="132" name="직사각형 13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grpSp>
        <p:nvGrpSpPr>
          <p:cNvPr id="130" name="그룹 143">
            <a:extLst>
              <a:ext uri="{FF2B5EF4-FFF2-40B4-BE49-F238E27FC236}">
                <a16:creationId xmlns:a16="http://schemas.microsoft.com/office/drawing/2014/main" xmlns="" id="{101B8AB5-0CE3-4861-B12B-38956DE1C528}"/>
              </a:ext>
            </a:extLst>
          </p:cNvPr>
          <p:cNvGrpSpPr/>
          <p:nvPr/>
        </p:nvGrpSpPr>
        <p:grpSpPr>
          <a:xfrm>
            <a:off x="6667139" y="3111229"/>
            <a:ext cx="2661745" cy="1699543"/>
            <a:chOff x="8067737" y="4843879"/>
            <a:chExt cx="1949132" cy="1227560"/>
          </a:xfrm>
        </p:grpSpPr>
        <p:grpSp>
          <p:nvGrpSpPr>
            <p:cNvPr id="137" name="그룹 142">
              <a:extLst>
                <a:ext uri="{FF2B5EF4-FFF2-40B4-BE49-F238E27FC236}">
                  <a16:creationId xmlns:a16="http://schemas.microsoft.com/office/drawing/2014/main" xmlns="" id="{0A1C5EE7-C918-4896-A350-CD3057BB3C4C}"/>
                </a:ext>
              </a:extLst>
            </p:cNvPr>
            <p:cNvGrpSpPr/>
            <p:nvPr/>
          </p:nvGrpSpPr>
          <p:grpSpPr>
            <a:xfrm>
              <a:off x="8067737" y="5926942"/>
              <a:ext cx="1019154" cy="144497"/>
              <a:chOff x="8067737" y="5926942"/>
              <a:chExt cx="1019154" cy="144497"/>
            </a:xfrm>
          </p:grpSpPr>
          <p:sp>
            <p:nvSpPr>
              <p:cNvPr id="150" name="Oval 5">
                <a:extLst>
                  <a:ext uri="{FF2B5EF4-FFF2-40B4-BE49-F238E27FC236}">
                    <a16:creationId xmlns:a16="http://schemas.microsoft.com/office/drawing/2014/main" xmlns="" id="{E7B48BC3-D22E-4547-9B9E-5354005C8DD5}"/>
                  </a:ext>
                </a:extLst>
              </p:cNvPr>
              <p:cNvSpPr/>
              <p:nvPr/>
            </p:nvSpPr>
            <p:spPr>
              <a:xfrm>
                <a:off x="8067737" y="5945189"/>
                <a:ext cx="108000" cy="108000"/>
              </a:xfrm>
              <a:prstGeom prst="ellipse">
                <a:avLst/>
              </a:prstGeom>
              <a:solidFill>
                <a:srgbClr val="00C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latin typeface="SamsungOne 400" pitchFamily="34" charset="0"/>
                </a:endParaRPr>
              </a:p>
            </p:txBody>
          </p:sp>
          <p:sp>
            <p:nvSpPr>
              <p:cNvPr id="151" name="TextBox 150">
                <a:extLst>
                  <a:ext uri="{FF2B5EF4-FFF2-40B4-BE49-F238E27FC236}">
                    <a16:creationId xmlns:a16="http://schemas.microsoft.com/office/drawing/2014/main" xmlns="" id="{9FEE4BBD-E048-4CAF-80AB-5E2F327FBD24}"/>
                  </a:ext>
                </a:extLst>
              </p:cNvPr>
              <p:cNvSpPr txBox="1"/>
              <p:nvPr/>
            </p:nvSpPr>
            <p:spPr>
              <a:xfrm>
                <a:off x="8241965" y="5926942"/>
                <a:ext cx="844926" cy="144497"/>
              </a:xfrm>
              <a:prstGeom prst="rect">
                <a:avLst/>
              </a:prstGeom>
              <a:noFill/>
            </p:spPr>
            <p:txBody>
              <a:bodyPr wrap="square" lIns="0" tIns="0" rIns="0" bIns="0" rtlCol="0" anchor="ctr" anchorCtr="0">
                <a:spAutoFit/>
              </a:bodyPr>
              <a:lstStyle/>
              <a:p>
                <a:pPr defTabSz="914400" latinLnBrk="1"/>
                <a:r>
                  <a:rPr lang="en-US" altLang="ko-KR" sz="1300" dirty="0">
                    <a:latin typeface="SamsungOne 400" panose="020B0503030303020204" pitchFamily="34" charset="0"/>
                    <a:ea typeface="SamsungOne 400" panose="020B0503030303020204" pitchFamily="34" charset="0"/>
                  </a:rPr>
                  <a:t>Infrastructure</a:t>
                </a:r>
                <a:endParaRPr lang="ko-KR" altLang="en-US" sz="1300" dirty="0">
                  <a:latin typeface="SamsungOne 400" panose="020B0503030303020204" pitchFamily="34" charset="0"/>
                  <a:ea typeface="SamsungOne 400" panose="020B0503030303020204" pitchFamily="34" charset="0"/>
                </a:endParaRPr>
              </a:p>
            </p:txBody>
          </p:sp>
        </p:grpSp>
        <p:grpSp>
          <p:nvGrpSpPr>
            <p:cNvPr id="138" name="그룹 138">
              <a:extLst>
                <a:ext uri="{FF2B5EF4-FFF2-40B4-BE49-F238E27FC236}">
                  <a16:creationId xmlns:a16="http://schemas.microsoft.com/office/drawing/2014/main" xmlns="" id="{7780E68F-9ECF-4C98-94B0-2E58B277FE39}"/>
                </a:ext>
              </a:extLst>
            </p:cNvPr>
            <p:cNvGrpSpPr/>
            <p:nvPr/>
          </p:nvGrpSpPr>
          <p:grpSpPr>
            <a:xfrm>
              <a:off x="8067737" y="4843879"/>
              <a:ext cx="1949131" cy="144498"/>
              <a:chOff x="8067737" y="4843879"/>
              <a:chExt cx="1949131" cy="144498"/>
            </a:xfrm>
          </p:grpSpPr>
          <p:sp>
            <p:nvSpPr>
              <p:cNvPr id="148" name="Oval 5">
                <a:extLst>
                  <a:ext uri="{FF2B5EF4-FFF2-40B4-BE49-F238E27FC236}">
                    <a16:creationId xmlns:a16="http://schemas.microsoft.com/office/drawing/2014/main" xmlns="" id="{65962C68-AE3D-4EF1-9DA9-B6166072F5E2}"/>
                  </a:ext>
                </a:extLst>
              </p:cNvPr>
              <p:cNvSpPr/>
              <p:nvPr/>
            </p:nvSpPr>
            <p:spPr>
              <a:xfrm>
                <a:off x="8067737" y="4862127"/>
                <a:ext cx="108001" cy="108000"/>
              </a:xfrm>
              <a:prstGeom prst="ellipse">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latin typeface="SamsungOne 400" pitchFamily="34" charset="0"/>
                </a:endParaRPr>
              </a:p>
            </p:txBody>
          </p:sp>
          <p:sp>
            <p:nvSpPr>
              <p:cNvPr id="149" name="TextBox 148">
                <a:extLst>
                  <a:ext uri="{FF2B5EF4-FFF2-40B4-BE49-F238E27FC236}">
                    <a16:creationId xmlns:a16="http://schemas.microsoft.com/office/drawing/2014/main" xmlns="" id="{C7464C5C-7AE1-4AA6-8BFF-79E183A07C8C}"/>
                  </a:ext>
                </a:extLst>
              </p:cNvPr>
              <p:cNvSpPr txBox="1"/>
              <p:nvPr/>
            </p:nvSpPr>
            <p:spPr>
              <a:xfrm>
                <a:off x="8241965" y="4843879"/>
                <a:ext cx="1774903" cy="144498"/>
              </a:xfrm>
              <a:prstGeom prst="rect">
                <a:avLst/>
              </a:prstGeom>
              <a:noFill/>
            </p:spPr>
            <p:txBody>
              <a:bodyPr wrap="square" lIns="0" tIns="0" rIns="0" bIns="0" rtlCol="0" anchor="ctr" anchorCtr="0">
                <a:spAutoFit/>
              </a:bodyPr>
              <a:lstStyle/>
              <a:p>
                <a:pPr defTabSz="914400" latinLnBrk="1"/>
                <a:r>
                  <a:rPr lang="en-US" altLang="ko-KR" sz="1300" dirty="0">
                    <a:latin typeface="SamsungOne 400" panose="020B0503030303020204" pitchFamily="34" charset="0"/>
                    <a:ea typeface="SamsungOne 400" panose="020B0503030303020204" pitchFamily="34" charset="0"/>
                  </a:rPr>
                  <a:t>Application: Computer vision</a:t>
                </a:r>
                <a:endParaRPr lang="ko-KR" altLang="en-US" sz="1300" dirty="0">
                  <a:latin typeface="SamsungOne 400" panose="020B0503030303020204" pitchFamily="34" charset="0"/>
                  <a:ea typeface="SamsungOne 400" panose="020B0503030303020204" pitchFamily="34" charset="0"/>
                </a:endParaRPr>
              </a:p>
            </p:txBody>
          </p:sp>
        </p:grpSp>
        <p:grpSp>
          <p:nvGrpSpPr>
            <p:cNvPr id="139" name="그룹 139">
              <a:extLst>
                <a:ext uri="{FF2B5EF4-FFF2-40B4-BE49-F238E27FC236}">
                  <a16:creationId xmlns:a16="http://schemas.microsoft.com/office/drawing/2014/main" xmlns="" id="{008284FB-B998-40C2-BD32-9AEF6B4A6C84}"/>
                </a:ext>
              </a:extLst>
            </p:cNvPr>
            <p:cNvGrpSpPr/>
            <p:nvPr/>
          </p:nvGrpSpPr>
          <p:grpSpPr>
            <a:xfrm>
              <a:off x="8067737" y="5073173"/>
              <a:ext cx="1949130" cy="288995"/>
              <a:chOff x="8067737" y="5073173"/>
              <a:chExt cx="1949130" cy="288995"/>
            </a:xfrm>
          </p:grpSpPr>
          <p:sp>
            <p:nvSpPr>
              <p:cNvPr id="146" name="Oval 5">
                <a:extLst>
                  <a:ext uri="{FF2B5EF4-FFF2-40B4-BE49-F238E27FC236}">
                    <a16:creationId xmlns:a16="http://schemas.microsoft.com/office/drawing/2014/main" xmlns="" id="{23D3BECC-74C5-4C20-A0AA-7FC7588FEE92}"/>
                  </a:ext>
                </a:extLst>
              </p:cNvPr>
              <p:cNvSpPr/>
              <p:nvPr/>
            </p:nvSpPr>
            <p:spPr>
              <a:xfrm>
                <a:off x="8067737" y="5163670"/>
                <a:ext cx="108001" cy="108000"/>
              </a:xfrm>
              <a:prstGeom prst="ellipse">
                <a:avLst/>
              </a:prstGeom>
              <a:solidFill>
                <a:srgbClr val="99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latin typeface="SamsungOne 400" pitchFamily="34" charset="0"/>
                </a:endParaRPr>
              </a:p>
            </p:txBody>
          </p:sp>
          <p:sp>
            <p:nvSpPr>
              <p:cNvPr id="147" name="TextBox 146">
                <a:extLst>
                  <a:ext uri="{FF2B5EF4-FFF2-40B4-BE49-F238E27FC236}">
                    <a16:creationId xmlns:a16="http://schemas.microsoft.com/office/drawing/2014/main" xmlns="" id="{896B8870-ECCC-4C5C-835E-B0CB0294CA88}"/>
                  </a:ext>
                </a:extLst>
              </p:cNvPr>
              <p:cNvSpPr txBox="1"/>
              <p:nvPr/>
            </p:nvSpPr>
            <p:spPr>
              <a:xfrm>
                <a:off x="8241964" y="5073173"/>
                <a:ext cx="1774903" cy="288995"/>
              </a:xfrm>
              <a:prstGeom prst="rect">
                <a:avLst/>
              </a:prstGeom>
              <a:noFill/>
            </p:spPr>
            <p:txBody>
              <a:bodyPr wrap="square" lIns="0" tIns="0" rIns="0" bIns="0" rtlCol="0" anchor="ctr" anchorCtr="0">
                <a:spAutoFit/>
              </a:bodyPr>
              <a:lstStyle/>
              <a:p>
                <a:pPr defTabSz="914400" latinLnBrk="1"/>
                <a:r>
                  <a:rPr lang="en-US" altLang="ko-KR" sz="1300" dirty="0">
                    <a:latin typeface="SamsungOne 400" panose="020B0503030303020204" pitchFamily="34" charset="0"/>
                    <a:ea typeface="SamsungOne 400" panose="020B0503030303020204" pitchFamily="34" charset="0"/>
                  </a:rPr>
                  <a:t>Application: Natural language</a:t>
                </a:r>
              </a:p>
              <a:p>
                <a:pPr defTabSz="914400" latinLnBrk="1"/>
                <a:r>
                  <a:rPr lang="en-US" altLang="ko-KR" sz="1300" dirty="0">
                    <a:latin typeface="SamsungOne 400" panose="020B0503030303020204" pitchFamily="34" charset="0"/>
                    <a:ea typeface="SamsungOne 400" panose="020B0503030303020204" pitchFamily="34" charset="0"/>
                  </a:rPr>
                  <a:t>processing / synthesis</a:t>
                </a:r>
                <a:endParaRPr lang="ko-KR" altLang="en-US" sz="1300" dirty="0">
                  <a:latin typeface="SamsungOne 400" panose="020B0503030303020204" pitchFamily="34" charset="0"/>
                  <a:ea typeface="SamsungOne 400" panose="020B0503030303020204" pitchFamily="34" charset="0"/>
                </a:endParaRPr>
              </a:p>
            </p:txBody>
          </p:sp>
        </p:grpSp>
        <p:grpSp>
          <p:nvGrpSpPr>
            <p:cNvPr id="140" name="그룹 140">
              <a:extLst>
                <a:ext uri="{FF2B5EF4-FFF2-40B4-BE49-F238E27FC236}">
                  <a16:creationId xmlns:a16="http://schemas.microsoft.com/office/drawing/2014/main" xmlns="" id="{ED6BA9CA-5FB7-4E65-A589-23A747005386}"/>
                </a:ext>
              </a:extLst>
            </p:cNvPr>
            <p:cNvGrpSpPr/>
            <p:nvPr/>
          </p:nvGrpSpPr>
          <p:grpSpPr>
            <a:xfrm>
              <a:off x="8067737" y="5374717"/>
              <a:ext cx="1858349" cy="288995"/>
              <a:chOff x="8067737" y="5374717"/>
              <a:chExt cx="1858349" cy="288995"/>
            </a:xfrm>
          </p:grpSpPr>
          <p:sp>
            <p:nvSpPr>
              <p:cNvPr id="144" name="Oval 5">
                <a:extLst>
                  <a:ext uri="{FF2B5EF4-FFF2-40B4-BE49-F238E27FC236}">
                    <a16:creationId xmlns:a16="http://schemas.microsoft.com/office/drawing/2014/main" xmlns="" id="{43BFDE16-7AF9-49A3-8ADD-ADD3BD9CD799}"/>
                  </a:ext>
                </a:extLst>
              </p:cNvPr>
              <p:cNvSpPr/>
              <p:nvPr/>
            </p:nvSpPr>
            <p:spPr>
              <a:xfrm>
                <a:off x="8067737" y="5465213"/>
                <a:ext cx="108001" cy="108000"/>
              </a:xfrm>
              <a:prstGeom prst="ellipse">
                <a:avLst/>
              </a:prstGeom>
              <a:solidFill>
                <a:srgbClr val="FF4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latin typeface="SamsungOne 400" pitchFamily="34" charset="0"/>
                </a:endParaRPr>
              </a:p>
            </p:txBody>
          </p:sp>
          <p:sp>
            <p:nvSpPr>
              <p:cNvPr id="145" name="TextBox 144">
                <a:extLst>
                  <a:ext uri="{FF2B5EF4-FFF2-40B4-BE49-F238E27FC236}">
                    <a16:creationId xmlns:a16="http://schemas.microsoft.com/office/drawing/2014/main" xmlns="" id="{5A8085D0-C8A0-4A7B-BDA5-6E4ABB9518B2}"/>
                  </a:ext>
                </a:extLst>
              </p:cNvPr>
              <p:cNvSpPr txBox="1"/>
              <p:nvPr/>
            </p:nvSpPr>
            <p:spPr>
              <a:xfrm>
                <a:off x="8241964" y="5374717"/>
                <a:ext cx="1684122" cy="288995"/>
              </a:xfrm>
              <a:prstGeom prst="rect">
                <a:avLst/>
              </a:prstGeom>
              <a:noFill/>
            </p:spPr>
            <p:txBody>
              <a:bodyPr wrap="square" lIns="0" tIns="0" rIns="0" bIns="0" rtlCol="0" anchor="ctr" anchorCtr="0">
                <a:spAutoFit/>
              </a:bodyPr>
              <a:lstStyle/>
              <a:p>
                <a:pPr defTabSz="914400" latinLnBrk="1"/>
                <a:r>
                  <a:rPr lang="en-US" altLang="ko-KR" sz="1300" dirty="0">
                    <a:latin typeface="SamsungOne 400" panose="020B0503030303020204" pitchFamily="34" charset="0"/>
                    <a:ea typeface="SamsungOne 400" panose="020B0503030303020204" pitchFamily="34" charset="0"/>
                  </a:rPr>
                  <a:t>Application: </a:t>
                </a:r>
                <a:br>
                  <a:rPr lang="en-US" altLang="ko-KR" sz="1300" dirty="0">
                    <a:latin typeface="SamsungOne 400" panose="020B0503030303020204" pitchFamily="34" charset="0"/>
                    <a:ea typeface="SamsungOne 400" panose="020B0503030303020204" pitchFamily="34" charset="0"/>
                  </a:rPr>
                </a:br>
                <a:r>
                  <a:rPr lang="en-US" altLang="ko-KR" sz="1300" dirty="0">
                    <a:latin typeface="SamsungOne 400" panose="020B0503030303020204" pitchFamily="34" charset="0"/>
                    <a:ea typeface="SamsungOne 400" panose="020B0503030303020204" pitchFamily="34" charset="0"/>
                  </a:rPr>
                  <a:t>Predictive intelligence</a:t>
                </a:r>
                <a:endParaRPr lang="ko-KR" altLang="en-US" sz="1300" dirty="0">
                  <a:latin typeface="SamsungOne 400" panose="020B0503030303020204" pitchFamily="34" charset="0"/>
                  <a:ea typeface="SamsungOne 400" panose="020B0503030303020204" pitchFamily="34" charset="0"/>
                </a:endParaRPr>
              </a:p>
            </p:txBody>
          </p:sp>
        </p:grpSp>
        <p:grpSp>
          <p:nvGrpSpPr>
            <p:cNvPr id="141" name="그룹 141">
              <a:extLst>
                <a:ext uri="{FF2B5EF4-FFF2-40B4-BE49-F238E27FC236}">
                  <a16:creationId xmlns:a16="http://schemas.microsoft.com/office/drawing/2014/main" xmlns="" id="{8314C786-B9C0-4067-9DA9-FEBD7C24B6FB}"/>
                </a:ext>
              </a:extLst>
            </p:cNvPr>
            <p:cNvGrpSpPr/>
            <p:nvPr/>
          </p:nvGrpSpPr>
          <p:grpSpPr>
            <a:xfrm>
              <a:off x="8067737" y="5686955"/>
              <a:ext cx="1949132" cy="144497"/>
              <a:chOff x="8067737" y="5686955"/>
              <a:chExt cx="1949132" cy="144497"/>
            </a:xfrm>
          </p:grpSpPr>
          <p:sp>
            <p:nvSpPr>
              <p:cNvPr id="142" name="Oval 5">
                <a:extLst>
                  <a:ext uri="{FF2B5EF4-FFF2-40B4-BE49-F238E27FC236}">
                    <a16:creationId xmlns:a16="http://schemas.microsoft.com/office/drawing/2014/main" xmlns="" id="{2550B41C-77F0-4097-A086-1A4991B4F18A}"/>
                  </a:ext>
                </a:extLst>
              </p:cNvPr>
              <p:cNvSpPr/>
              <p:nvPr/>
            </p:nvSpPr>
            <p:spPr>
              <a:xfrm>
                <a:off x="8067737" y="5705201"/>
                <a:ext cx="108001" cy="108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latin typeface="SamsungOne 400" pitchFamily="34" charset="0"/>
                </a:endParaRPr>
              </a:p>
            </p:txBody>
          </p:sp>
          <p:sp>
            <p:nvSpPr>
              <p:cNvPr id="143" name="TextBox 142">
                <a:extLst>
                  <a:ext uri="{FF2B5EF4-FFF2-40B4-BE49-F238E27FC236}">
                    <a16:creationId xmlns:a16="http://schemas.microsoft.com/office/drawing/2014/main" xmlns="" id="{B2B8B45A-9F4E-44B1-A64A-21B2074A692C}"/>
                  </a:ext>
                </a:extLst>
              </p:cNvPr>
              <p:cNvSpPr txBox="1"/>
              <p:nvPr/>
            </p:nvSpPr>
            <p:spPr>
              <a:xfrm>
                <a:off x="8241965" y="5686955"/>
                <a:ext cx="1774904" cy="144497"/>
              </a:xfrm>
              <a:prstGeom prst="rect">
                <a:avLst/>
              </a:prstGeom>
              <a:noFill/>
            </p:spPr>
            <p:txBody>
              <a:bodyPr wrap="square" lIns="0" tIns="0" rIns="0" bIns="0" rtlCol="0" anchor="ctr" anchorCtr="0">
                <a:spAutoFit/>
              </a:bodyPr>
              <a:lstStyle/>
              <a:p>
                <a:pPr defTabSz="914400" latinLnBrk="1"/>
                <a:r>
                  <a:rPr lang="en-US" altLang="ko-KR" sz="1300" dirty="0">
                    <a:latin typeface="SamsungOne 400" panose="020B0503030303020204" pitchFamily="34" charset="0"/>
                    <a:ea typeface="SamsungOne 400" panose="020B0503030303020204" pitchFamily="34" charset="0"/>
                  </a:rPr>
                  <a:t>Architecture</a:t>
                </a:r>
                <a:endParaRPr lang="ko-KR" altLang="en-US" sz="1300" dirty="0">
                  <a:latin typeface="SamsungOne 400" panose="020B0503030303020204" pitchFamily="34" charset="0"/>
                  <a:ea typeface="SamsungOne 400" panose="020B0503030303020204" pitchFamily="34" charset="0"/>
                </a:endParaRPr>
              </a:p>
            </p:txBody>
          </p:sp>
        </p:grpSp>
      </p:grpSp>
      <p:grpSp>
        <p:nvGrpSpPr>
          <p:cNvPr id="152" name="그룹 159">
            <a:extLst>
              <a:ext uri="{FF2B5EF4-FFF2-40B4-BE49-F238E27FC236}">
                <a16:creationId xmlns:a16="http://schemas.microsoft.com/office/drawing/2014/main" xmlns="" id="{D70F50D5-F18B-4E30-A322-EC16D0C79B9F}"/>
              </a:ext>
            </a:extLst>
          </p:cNvPr>
          <p:cNvGrpSpPr/>
          <p:nvPr/>
        </p:nvGrpSpPr>
        <p:grpSpPr>
          <a:xfrm>
            <a:off x="1855068" y="1844824"/>
            <a:ext cx="4547580" cy="4440451"/>
            <a:chOff x="3863098" y="2204352"/>
            <a:chExt cx="3908034" cy="3815971"/>
          </a:xfrm>
        </p:grpSpPr>
        <p:grpSp>
          <p:nvGrpSpPr>
            <p:cNvPr id="153" name="그룹 158">
              <a:extLst>
                <a:ext uri="{FF2B5EF4-FFF2-40B4-BE49-F238E27FC236}">
                  <a16:creationId xmlns:a16="http://schemas.microsoft.com/office/drawing/2014/main" xmlns="" id="{FE967BE6-01DC-4632-B530-6F9DCBD916B7}"/>
                </a:ext>
              </a:extLst>
            </p:cNvPr>
            <p:cNvGrpSpPr/>
            <p:nvPr/>
          </p:nvGrpSpPr>
          <p:grpSpPr>
            <a:xfrm>
              <a:off x="4168159" y="2204352"/>
              <a:ext cx="3600001" cy="3600000"/>
              <a:chOff x="4151395" y="2189112"/>
              <a:chExt cx="3600001" cy="3600000"/>
            </a:xfrm>
          </p:grpSpPr>
          <p:grpSp>
            <p:nvGrpSpPr>
              <p:cNvPr id="238" name="그룹 156">
                <a:extLst>
                  <a:ext uri="{FF2B5EF4-FFF2-40B4-BE49-F238E27FC236}">
                    <a16:creationId xmlns:a16="http://schemas.microsoft.com/office/drawing/2014/main" xmlns="" id="{9D383186-AA10-4375-AF80-1DDC428193A6}"/>
                  </a:ext>
                </a:extLst>
              </p:cNvPr>
              <p:cNvGrpSpPr/>
              <p:nvPr/>
            </p:nvGrpSpPr>
            <p:grpSpPr>
              <a:xfrm>
                <a:off x="4151395" y="2189112"/>
                <a:ext cx="3600001" cy="3600000"/>
                <a:chOff x="4151395" y="2189112"/>
                <a:chExt cx="3638990" cy="3645659"/>
              </a:xfrm>
            </p:grpSpPr>
            <p:sp>
              <p:nvSpPr>
                <p:cNvPr id="244" name="직사각형 152">
                  <a:extLst>
                    <a:ext uri="{FF2B5EF4-FFF2-40B4-BE49-F238E27FC236}">
                      <a16:creationId xmlns:a16="http://schemas.microsoft.com/office/drawing/2014/main" xmlns="" id="{2D230FF3-E839-419C-8F9E-F663BDF332A0}"/>
                    </a:ext>
                  </a:extLst>
                </p:cNvPr>
                <p:cNvSpPr/>
                <p:nvPr/>
              </p:nvSpPr>
              <p:spPr>
                <a:xfrm>
                  <a:off x="4151396" y="2189112"/>
                  <a:ext cx="1800000" cy="180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 400" pitchFamily="34" charset="0"/>
                    <a:ea typeface="SamsungOne 400" pitchFamily="34" charset="0"/>
                  </a:endParaRPr>
                </a:p>
              </p:txBody>
            </p:sp>
            <p:sp>
              <p:nvSpPr>
                <p:cNvPr id="245" name="직사각형 153">
                  <a:extLst>
                    <a:ext uri="{FF2B5EF4-FFF2-40B4-BE49-F238E27FC236}">
                      <a16:creationId xmlns:a16="http://schemas.microsoft.com/office/drawing/2014/main" xmlns="" id="{AC8D56DA-1BDD-49E4-B004-9C1BDC2F3E88}"/>
                    </a:ext>
                  </a:extLst>
                </p:cNvPr>
                <p:cNvSpPr/>
                <p:nvPr/>
              </p:nvSpPr>
              <p:spPr>
                <a:xfrm>
                  <a:off x="5990385" y="2189112"/>
                  <a:ext cx="1800000" cy="180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 400" pitchFamily="34" charset="0"/>
                    <a:ea typeface="SamsungOne 400" pitchFamily="34" charset="0"/>
                  </a:endParaRPr>
                </a:p>
              </p:txBody>
            </p:sp>
            <p:sp>
              <p:nvSpPr>
                <p:cNvPr id="246" name="직사각형 154">
                  <a:extLst>
                    <a:ext uri="{FF2B5EF4-FFF2-40B4-BE49-F238E27FC236}">
                      <a16:creationId xmlns:a16="http://schemas.microsoft.com/office/drawing/2014/main" xmlns="" id="{E8C38C66-2FE5-4AA3-A78B-DB51729BD2E5}"/>
                    </a:ext>
                  </a:extLst>
                </p:cNvPr>
                <p:cNvSpPr/>
                <p:nvPr/>
              </p:nvSpPr>
              <p:spPr>
                <a:xfrm>
                  <a:off x="4151395" y="4034771"/>
                  <a:ext cx="1800000" cy="180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 400" pitchFamily="34" charset="0"/>
                    <a:ea typeface="SamsungOne 400" pitchFamily="34" charset="0"/>
                  </a:endParaRPr>
                </a:p>
              </p:txBody>
            </p:sp>
            <p:sp>
              <p:nvSpPr>
                <p:cNvPr id="247" name="직사각형 155">
                  <a:extLst>
                    <a:ext uri="{FF2B5EF4-FFF2-40B4-BE49-F238E27FC236}">
                      <a16:creationId xmlns:a16="http://schemas.microsoft.com/office/drawing/2014/main" xmlns="" id="{AB14631D-33B8-4CA4-8F93-141FF64E57E8}"/>
                    </a:ext>
                  </a:extLst>
                </p:cNvPr>
                <p:cNvSpPr/>
                <p:nvPr/>
              </p:nvSpPr>
              <p:spPr>
                <a:xfrm>
                  <a:off x="5990385" y="4034771"/>
                  <a:ext cx="1800000" cy="180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 400" pitchFamily="34" charset="0"/>
                    <a:ea typeface="SamsungOne 400" pitchFamily="34" charset="0"/>
                  </a:endParaRPr>
                </a:p>
              </p:txBody>
            </p:sp>
          </p:grpSp>
          <p:grpSp>
            <p:nvGrpSpPr>
              <p:cNvPr id="239" name="그룹 157">
                <a:extLst>
                  <a:ext uri="{FF2B5EF4-FFF2-40B4-BE49-F238E27FC236}">
                    <a16:creationId xmlns:a16="http://schemas.microsoft.com/office/drawing/2014/main" xmlns="" id="{2BFA9582-3E2E-4029-9CA9-7C8DC0E52181}"/>
                  </a:ext>
                </a:extLst>
              </p:cNvPr>
              <p:cNvGrpSpPr/>
              <p:nvPr/>
            </p:nvGrpSpPr>
            <p:grpSpPr>
              <a:xfrm>
                <a:off x="4210035" y="2256355"/>
                <a:ext cx="3482723" cy="3520161"/>
                <a:chOff x="4225196" y="2267848"/>
                <a:chExt cx="3482723" cy="3520161"/>
              </a:xfrm>
            </p:grpSpPr>
            <p:sp>
              <p:nvSpPr>
                <p:cNvPr id="240" name="Rectangle 15">
                  <a:extLst>
                    <a:ext uri="{FF2B5EF4-FFF2-40B4-BE49-F238E27FC236}">
                      <a16:creationId xmlns:a16="http://schemas.microsoft.com/office/drawing/2014/main" xmlns="" id="{D8C31A95-CA83-4DA8-9F3D-8065189F0BD6}"/>
                    </a:ext>
                  </a:extLst>
                </p:cNvPr>
                <p:cNvSpPr/>
                <p:nvPr/>
              </p:nvSpPr>
              <p:spPr>
                <a:xfrm>
                  <a:off x="4225196" y="2267848"/>
                  <a:ext cx="729016" cy="132417"/>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050" dirty="0">
                      <a:solidFill>
                        <a:schemeClr val="tx1">
                          <a:lumMod val="75000"/>
                          <a:lumOff val="25000"/>
                        </a:schemeClr>
                      </a:solidFill>
                      <a:latin typeface="SamsungOne 400" panose="020B0503030303020204" pitchFamily="34" charset="0"/>
                      <a:ea typeface="SamsungOne 400" panose="020B0503030303020204" pitchFamily="34" charset="0"/>
                    </a:rPr>
                    <a:t>TRANSITORY</a:t>
                  </a:r>
                  <a:endParaRPr lang="ko-KR" altLang="en-US" sz="1050" dirty="0">
                    <a:solidFill>
                      <a:schemeClr val="tx1">
                        <a:lumMod val="75000"/>
                        <a:lumOff val="25000"/>
                      </a:schemeClr>
                    </a:solidFill>
                    <a:latin typeface="SamsungOne 400" panose="020B0503030303020204" pitchFamily="34" charset="0"/>
                  </a:endParaRPr>
                </a:p>
              </p:txBody>
            </p:sp>
            <p:sp>
              <p:nvSpPr>
                <p:cNvPr id="241" name="Rectangle 15">
                  <a:extLst>
                    <a:ext uri="{FF2B5EF4-FFF2-40B4-BE49-F238E27FC236}">
                      <a16:creationId xmlns:a16="http://schemas.microsoft.com/office/drawing/2014/main" xmlns="" id="{60DA948B-C96C-4F00-B5DF-6AAAC40E2EC0}"/>
                    </a:ext>
                  </a:extLst>
                </p:cNvPr>
                <p:cNvSpPr/>
                <p:nvPr/>
              </p:nvSpPr>
              <p:spPr>
                <a:xfrm>
                  <a:off x="6978903" y="2267848"/>
                  <a:ext cx="729016" cy="132417"/>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en-US" altLang="ko-KR" sz="1050" dirty="0">
                      <a:solidFill>
                        <a:schemeClr val="tx1">
                          <a:lumMod val="75000"/>
                          <a:lumOff val="25000"/>
                        </a:schemeClr>
                      </a:solidFill>
                      <a:latin typeface="SamsungOne 400" panose="020B0503030303020204" pitchFamily="34" charset="0"/>
                      <a:ea typeface="SamsungOne 400" panose="020B0503030303020204" pitchFamily="34" charset="0"/>
                    </a:rPr>
                    <a:t>NECESSARY</a:t>
                  </a:r>
                  <a:endParaRPr lang="ko-KR" altLang="en-US" sz="1050" dirty="0">
                    <a:solidFill>
                      <a:schemeClr val="tx1">
                        <a:lumMod val="75000"/>
                        <a:lumOff val="25000"/>
                      </a:schemeClr>
                    </a:solidFill>
                    <a:latin typeface="SamsungOne 400" panose="020B0503030303020204" pitchFamily="34" charset="0"/>
                  </a:endParaRPr>
                </a:p>
              </p:txBody>
            </p:sp>
            <p:sp>
              <p:nvSpPr>
                <p:cNvPr id="242" name="Rectangle 15">
                  <a:extLst>
                    <a:ext uri="{FF2B5EF4-FFF2-40B4-BE49-F238E27FC236}">
                      <a16:creationId xmlns:a16="http://schemas.microsoft.com/office/drawing/2014/main" xmlns="" id="{93C3E39A-F1BA-427A-9D0B-C1DE675FD3E3}"/>
                    </a:ext>
                  </a:extLst>
                </p:cNvPr>
                <p:cNvSpPr/>
                <p:nvPr/>
              </p:nvSpPr>
              <p:spPr>
                <a:xfrm>
                  <a:off x="4225196" y="5655591"/>
                  <a:ext cx="926203" cy="132417"/>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050" dirty="0">
                      <a:solidFill>
                        <a:schemeClr val="tx1">
                          <a:lumMod val="75000"/>
                          <a:lumOff val="25000"/>
                        </a:schemeClr>
                      </a:solidFill>
                      <a:latin typeface="SamsungOne 400" panose="020B0503030303020204" pitchFamily="34" charset="0"/>
                      <a:ea typeface="SamsungOne 400" panose="020B0503030303020204" pitchFamily="34" charset="0"/>
                    </a:rPr>
                    <a:t>EXPERIMENTAL</a:t>
                  </a:r>
                  <a:endParaRPr lang="ko-KR" altLang="en-US" sz="1050" dirty="0">
                    <a:solidFill>
                      <a:schemeClr val="tx1">
                        <a:lumMod val="75000"/>
                        <a:lumOff val="25000"/>
                      </a:schemeClr>
                    </a:solidFill>
                    <a:latin typeface="SamsungOne 400" panose="020B0503030303020204" pitchFamily="34" charset="0"/>
                  </a:endParaRPr>
                </a:p>
              </p:txBody>
            </p:sp>
            <p:sp>
              <p:nvSpPr>
                <p:cNvPr id="243" name="Rectangle 15">
                  <a:extLst>
                    <a:ext uri="{FF2B5EF4-FFF2-40B4-BE49-F238E27FC236}">
                      <a16:creationId xmlns:a16="http://schemas.microsoft.com/office/drawing/2014/main" xmlns="" id="{3CA07E52-C857-4278-B1A2-00FF1DE5E749}"/>
                    </a:ext>
                  </a:extLst>
                </p:cNvPr>
                <p:cNvSpPr/>
                <p:nvPr/>
              </p:nvSpPr>
              <p:spPr>
                <a:xfrm>
                  <a:off x="6877009" y="5655592"/>
                  <a:ext cx="830910" cy="132417"/>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en-US" altLang="ko-KR" sz="1050" dirty="0">
                      <a:solidFill>
                        <a:schemeClr val="tx1">
                          <a:lumMod val="75000"/>
                          <a:lumOff val="25000"/>
                        </a:schemeClr>
                      </a:solidFill>
                      <a:latin typeface="SamsungOne 400" panose="020B0503030303020204" pitchFamily="34" charset="0"/>
                      <a:ea typeface="SamsungOne 400" panose="020B0503030303020204" pitchFamily="34" charset="0"/>
                    </a:rPr>
                    <a:t>THREATENING</a:t>
                  </a:r>
                  <a:endParaRPr lang="ko-KR" altLang="en-US" sz="1050" dirty="0">
                    <a:solidFill>
                      <a:schemeClr val="tx1">
                        <a:lumMod val="75000"/>
                        <a:lumOff val="25000"/>
                      </a:schemeClr>
                    </a:solidFill>
                    <a:latin typeface="SamsungOne 400" panose="020B0503030303020204" pitchFamily="34" charset="0"/>
                  </a:endParaRPr>
                </a:p>
              </p:txBody>
            </p:sp>
          </p:grpSp>
        </p:grpSp>
        <p:grpSp>
          <p:nvGrpSpPr>
            <p:cNvPr id="154" name="그룹 11">
              <a:extLst>
                <a:ext uri="{FF2B5EF4-FFF2-40B4-BE49-F238E27FC236}">
                  <a16:creationId xmlns:a16="http://schemas.microsoft.com/office/drawing/2014/main" xmlns="" id="{94E76308-3EE5-463C-8D6E-1274AAD84665}"/>
                </a:ext>
              </a:extLst>
            </p:cNvPr>
            <p:cNvGrpSpPr/>
            <p:nvPr/>
          </p:nvGrpSpPr>
          <p:grpSpPr>
            <a:xfrm>
              <a:off x="7112232" y="2561992"/>
              <a:ext cx="561352" cy="259705"/>
              <a:chOff x="7103088" y="2561992"/>
              <a:chExt cx="561352" cy="259705"/>
            </a:xfrm>
          </p:grpSpPr>
          <p:sp>
            <p:nvSpPr>
              <p:cNvPr id="236" name="Oval 5">
                <a:extLst>
                  <a:ext uri="{FF2B5EF4-FFF2-40B4-BE49-F238E27FC236}">
                    <a16:creationId xmlns:a16="http://schemas.microsoft.com/office/drawing/2014/main" xmlns="" id="{18082A9B-34C1-439D-B418-A127AA71F27F}"/>
                  </a:ext>
                </a:extLst>
              </p:cNvPr>
              <p:cNvSpPr/>
              <p:nvPr/>
            </p:nvSpPr>
            <p:spPr>
              <a:xfrm>
                <a:off x="7333364" y="2720897"/>
                <a:ext cx="100800" cy="100800"/>
              </a:xfrm>
              <a:prstGeom prst="ellipse">
                <a:avLst/>
              </a:prstGeom>
              <a:solidFill>
                <a:srgbClr val="00C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237" name="TextBox 236">
                <a:extLst>
                  <a:ext uri="{FF2B5EF4-FFF2-40B4-BE49-F238E27FC236}">
                    <a16:creationId xmlns:a16="http://schemas.microsoft.com/office/drawing/2014/main" xmlns="" id="{3F586B8A-8E75-4D80-AD0F-E86893228B9D}"/>
                  </a:ext>
                </a:extLst>
              </p:cNvPr>
              <p:cNvSpPr txBox="1"/>
              <p:nvPr/>
            </p:nvSpPr>
            <p:spPr>
              <a:xfrm>
                <a:off x="7103088" y="2561992"/>
                <a:ext cx="561352" cy="126111"/>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Open source framework</a:t>
                </a:r>
                <a:endParaRPr lang="ko-KR" altLang="en-US" sz="800" dirty="0">
                  <a:latin typeface="SamsungOne 400" panose="020B0503030303020204" pitchFamily="34" charset="0"/>
                  <a:ea typeface="SamsungOne 400" panose="020B0503030303020204" pitchFamily="34" charset="0"/>
                </a:endParaRPr>
              </a:p>
            </p:txBody>
          </p:sp>
        </p:grpSp>
        <p:sp>
          <p:nvSpPr>
            <p:cNvPr id="155" name="Rectangle 15">
              <a:extLst>
                <a:ext uri="{FF2B5EF4-FFF2-40B4-BE49-F238E27FC236}">
                  <a16:creationId xmlns:a16="http://schemas.microsoft.com/office/drawing/2014/main" xmlns="" id="{88233174-75D8-4F27-8349-63D62CF95AF4}"/>
                </a:ext>
              </a:extLst>
            </p:cNvPr>
            <p:cNvSpPr/>
            <p:nvPr/>
          </p:nvSpPr>
          <p:spPr>
            <a:xfrm rot="16200000">
              <a:off x="3182432" y="3914998"/>
              <a:ext cx="1537888" cy="176556"/>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dirty="0">
                  <a:solidFill>
                    <a:schemeClr val="bg2">
                      <a:lumMod val="50000"/>
                    </a:schemeClr>
                  </a:solidFill>
                  <a:latin typeface="SamsungOne 400" pitchFamily="34" charset="0"/>
                  <a:ea typeface="SamsungOne 400" pitchFamily="34" charset="0"/>
                </a:rPr>
                <a:t>INDUSTRY ADOPTION</a:t>
              </a:r>
              <a:endParaRPr lang="ko-KR" altLang="en-US" sz="1400" dirty="0">
                <a:solidFill>
                  <a:schemeClr val="bg2">
                    <a:lumMod val="50000"/>
                  </a:schemeClr>
                </a:solidFill>
                <a:latin typeface="SamsungOne 400" pitchFamily="34" charset="0"/>
              </a:endParaRPr>
            </a:p>
          </p:txBody>
        </p:sp>
        <p:grpSp>
          <p:nvGrpSpPr>
            <p:cNvPr id="156" name="그룹 28">
              <a:extLst>
                <a:ext uri="{FF2B5EF4-FFF2-40B4-BE49-F238E27FC236}">
                  <a16:creationId xmlns:a16="http://schemas.microsoft.com/office/drawing/2014/main" xmlns="" id="{43BDC16C-0DDA-401A-8B44-5FA7535AE411}"/>
                </a:ext>
              </a:extLst>
            </p:cNvPr>
            <p:cNvGrpSpPr/>
            <p:nvPr/>
          </p:nvGrpSpPr>
          <p:grpSpPr>
            <a:xfrm>
              <a:off x="6978883" y="3210484"/>
              <a:ext cx="561352" cy="256531"/>
              <a:chOff x="7103088" y="2565166"/>
              <a:chExt cx="561352" cy="256531"/>
            </a:xfrm>
          </p:grpSpPr>
          <p:sp>
            <p:nvSpPr>
              <p:cNvPr id="234" name="Oval 5">
                <a:extLst>
                  <a:ext uri="{FF2B5EF4-FFF2-40B4-BE49-F238E27FC236}">
                    <a16:creationId xmlns:a16="http://schemas.microsoft.com/office/drawing/2014/main" xmlns="" id="{EBEBA61F-047B-4DA6-99DF-1A1B56AF1F19}"/>
                  </a:ext>
                </a:extLst>
              </p:cNvPr>
              <p:cNvSpPr/>
              <p:nvPr/>
            </p:nvSpPr>
            <p:spPr>
              <a:xfrm>
                <a:off x="7333364" y="2720897"/>
                <a:ext cx="100800" cy="100800"/>
              </a:xfrm>
              <a:prstGeom prst="ellipse">
                <a:avLst/>
              </a:prstGeom>
              <a:solidFill>
                <a:srgbClr val="00C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235" name="TextBox 234">
                <a:extLst>
                  <a:ext uri="{FF2B5EF4-FFF2-40B4-BE49-F238E27FC236}">
                    <a16:creationId xmlns:a16="http://schemas.microsoft.com/office/drawing/2014/main" xmlns="" id="{AECB0FF6-2120-4F2F-9DD2-3F983305BC9D}"/>
                  </a:ext>
                </a:extLst>
              </p:cNvPr>
              <p:cNvSpPr txBox="1"/>
              <p:nvPr/>
            </p:nvSpPr>
            <p:spPr>
              <a:xfrm>
                <a:off x="7103088" y="2565166"/>
                <a:ext cx="561352" cy="126111"/>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Edge</a:t>
                </a:r>
              </a:p>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computing</a:t>
                </a:r>
                <a:endParaRPr lang="ko-KR" altLang="en-US" sz="800" dirty="0">
                  <a:latin typeface="SamsungOne 400" panose="020B0503030303020204" pitchFamily="34" charset="0"/>
                  <a:ea typeface="SamsungOne 400" panose="020B0503030303020204" pitchFamily="34" charset="0"/>
                </a:endParaRPr>
              </a:p>
            </p:txBody>
          </p:sp>
        </p:grpSp>
        <p:grpSp>
          <p:nvGrpSpPr>
            <p:cNvPr id="157" name="그룹 31">
              <a:extLst>
                <a:ext uri="{FF2B5EF4-FFF2-40B4-BE49-F238E27FC236}">
                  <a16:creationId xmlns:a16="http://schemas.microsoft.com/office/drawing/2014/main" xmlns="" id="{0E5529DB-DAA2-4031-BB53-994986D571F0}"/>
                </a:ext>
              </a:extLst>
            </p:cNvPr>
            <p:cNvGrpSpPr/>
            <p:nvPr/>
          </p:nvGrpSpPr>
          <p:grpSpPr>
            <a:xfrm>
              <a:off x="5237848" y="3877818"/>
              <a:ext cx="531873" cy="232468"/>
              <a:chOff x="7117828" y="2589229"/>
              <a:chExt cx="531873" cy="232468"/>
            </a:xfrm>
          </p:grpSpPr>
          <p:sp>
            <p:nvSpPr>
              <p:cNvPr id="232" name="Oval 5">
                <a:extLst>
                  <a:ext uri="{FF2B5EF4-FFF2-40B4-BE49-F238E27FC236}">
                    <a16:creationId xmlns:a16="http://schemas.microsoft.com/office/drawing/2014/main" xmlns="" id="{ABF495D6-7A7E-4B9E-9C46-DF8130EFB810}"/>
                  </a:ext>
                </a:extLst>
              </p:cNvPr>
              <p:cNvSpPr/>
              <p:nvPr/>
            </p:nvSpPr>
            <p:spPr>
              <a:xfrm>
                <a:off x="7333364" y="2720897"/>
                <a:ext cx="100800" cy="100800"/>
              </a:xfrm>
              <a:prstGeom prst="ellipse">
                <a:avLst/>
              </a:prstGeom>
              <a:solidFill>
                <a:srgbClr val="00C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233" name="TextBox 232">
                <a:extLst>
                  <a:ext uri="{FF2B5EF4-FFF2-40B4-BE49-F238E27FC236}">
                    <a16:creationId xmlns:a16="http://schemas.microsoft.com/office/drawing/2014/main" xmlns="" id="{1854E13E-3557-45A0-8DDA-8AC008F2E51E}"/>
                  </a:ext>
                </a:extLst>
              </p:cNvPr>
              <p:cNvSpPr txBox="1"/>
              <p:nvPr/>
            </p:nvSpPr>
            <p:spPr>
              <a:xfrm>
                <a:off x="7117828" y="2589229"/>
                <a:ext cx="531873" cy="126111"/>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Synthetic</a:t>
                </a:r>
              </a:p>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training data</a:t>
                </a:r>
                <a:endParaRPr lang="ko-KR" altLang="en-US" sz="800" dirty="0">
                  <a:latin typeface="SamsungOne 400" panose="020B0503030303020204" pitchFamily="34" charset="0"/>
                  <a:ea typeface="SamsungOne 400" panose="020B0503030303020204" pitchFamily="34" charset="0"/>
                </a:endParaRPr>
              </a:p>
            </p:txBody>
          </p:sp>
        </p:grpSp>
        <p:grpSp>
          <p:nvGrpSpPr>
            <p:cNvPr id="158" name="그룹 40">
              <a:extLst>
                <a:ext uri="{FF2B5EF4-FFF2-40B4-BE49-F238E27FC236}">
                  <a16:creationId xmlns:a16="http://schemas.microsoft.com/office/drawing/2014/main" xmlns="" id="{C749BBB6-E10A-4F24-BD61-BD02FF99E525}"/>
                </a:ext>
              </a:extLst>
            </p:cNvPr>
            <p:cNvGrpSpPr/>
            <p:nvPr/>
          </p:nvGrpSpPr>
          <p:grpSpPr>
            <a:xfrm>
              <a:off x="6696731" y="2864470"/>
              <a:ext cx="561352" cy="256531"/>
              <a:chOff x="7103088" y="2565166"/>
              <a:chExt cx="561352" cy="256531"/>
            </a:xfrm>
          </p:grpSpPr>
          <p:sp>
            <p:nvSpPr>
              <p:cNvPr id="230" name="Oval 5">
                <a:extLst>
                  <a:ext uri="{FF2B5EF4-FFF2-40B4-BE49-F238E27FC236}">
                    <a16:creationId xmlns:a16="http://schemas.microsoft.com/office/drawing/2014/main" xmlns="" id="{831FE88F-F7F6-4947-B0C2-4C6ED33DBBEC}"/>
                  </a:ext>
                </a:extLst>
              </p:cNvPr>
              <p:cNvSpPr/>
              <p:nvPr/>
            </p:nvSpPr>
            <p:spPr>
              <a:xfrm>
                <a:off x="7333364" y="2720897"/>
                <a:ext cx="100800" cy="100800"/>
              </a:xfrm>
              <a:prstGeom prst="ellipse">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231" name="TextBox 230">
                <a:extLst>
                  <a:ext uri="{FF2B5EF4-FFF2-40B4-BE49-F238E27FC236}">
                    <a16:creationId xmlns:a16="http://schemas.microsoft.com/office/drawing/2014/main" xmlns="" id="{BDE4DD2E-B7F7-4BEE-BAEE-E89E0F3C2E55}"/>
                  </a:ext>
                </a:extLst>
              </p:cNvPr>
              <p:cNvSpPr txBox="1"/>
              <p:nvPr/>
            </p:nvSpPr>
            <p:spPr>
              <a:xfrm>
                <a:off x="7103088" y="2565166"/>
                <a:ext cx="561352" cy="126111"/>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Facial</a:t>
                </a:r>
              </a:p>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recognition</a:t>
                </a:r>
                <a:endParaRPr lang="ko-KR" altLang="en-US" sz="800" dirty="0">
                  <a:latin typeface="SamsungOne 400" panose="020B0503030303020204" pitchFamily="34" charset="0"/>
                  <a:ea typeface="SamsungOne 400" panose="020B0503030303020204" pitchFamily="34" charset="0"/>
                </a:endParaRPr>
              </a:p>
            </p:txBody>
          </p:sp>
        </p:grpSp>
        <p:grpSp>
          <p:nvGrpSpPr>
            <p:cNvPr id="159" name="그룹 43">
              <a:extLst>
                <a:ext uri="{FF2B5EF4-FFF2-40B4-BE49-F238E27FC236}">
                  <a16:creationId xmlns:a16="http://schemas.microsoft.com/office/drawing/2014/main" xmlns="" id="{3C22F429-027C-44E4-850F-5631D8E8F3DD}"/>
                </a:ext>
              </a:extLst>
            </p:cNvPr>
            <p:cNvGrpSpPr/>
            <p:nvPr/>
          </p:nvGrpSpPr>
          <p:grpSpPr>
            <a:xfrm>
              <a:off x="6395134" y="3607885"/>
              <a:ext cx="531873" cy="295521"/>
              <a:chOff x="7117828" y="2526176"/>
              <a:chExt cx="531873" cy="295521"/>
            </a:xfrm>
          </p:grpSpPr>
          <p:sp>
            <p:nvSpPr>
              <p:cNvPr id="228" name="Oval 5">
                <a:extLst>
                  <a:ext uri="{FF2B5EF4-FFF2-40B4-BE49-F238E27FC236}">
                    <a16:creationId xmlns:a16="http://schemas.microsoft.com/office/drawing/2014/main" xmlns="" id="{728DE108-B65F-4ADF-91BA-E8CCECAEB2CF}"/>
                  </a:ext>
                </a:extLst>
              </p:cNvPr>
              <p:cNvSpPr/>
              <p:nvPr/>
            </p:nvSpPr>
            <p:spPr>
              <a:xfrm>
                <a:off x="7333364" y="2720897"/>
                <a:ext cx="100800" cy="100800"/>
              </a:xfrm>
              <a:prstGeom prst="ellipse">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229" name="TextBox 228">
                <a:extLst>
                  <a:ext uri="{FF2B5EF4-FFF2-40B4-BE49-F238E27FC236}">
                    <a16:creationId xmlns:a16="http://schemas.microsoft.com/office/drawing/2014/main" xmlns="" id="{A41EC56B-D264-4541-8EEF-A48CE5F7B17B}"/>
                  </a:ext>
                </a:extLst>
              </p:cNvPr>
              <p:cNvSpPr txBox="1"/>
              <p:nvPr/>
            </p:nvSpPr>
            <p:spPr>
              <a:xfrm>
                <a:off x="7117828" y="2526176"/>
                <a:ext cx="531873" cy="189166"/>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Medical</a:t>
                </a:r>
              </a:p>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imaging &amp;</a:t>
                </a:r>
              </a:p>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diagnostics</a:t>
                </a:r>
                <a:endParaRPr lang="ko-KR" altLang="en-US" sz="800" dirty="0">
                  <a:latin typeface="SamsungOne 400" panose="020B0503030303020204" pitchFamily="34" charset="0"/>
                  <a:ea typeface="SamsungOne 400" panose="020B0503030303020204" pitchFamily="34" charset="0"/>
                </a:endParaRPr>
              </a:p>
            </p:txBody>
          </p:sp>
        </p:grpSp>
        <p:grpSp>
          <p:nvGrpSpPr>
            <p:cNvPr id="160" name="그룹 46">
              <a:extLst>
                <a:ext uri="{FF2B5EF4-FFF2-40B4-BE49-F238E27FC236}">
                  <a16:creationId xmlns:a16="http://schemas.microsoft.com/office/drawing/2014/main" xmlns="" id="{D6261B43-2A02-47DA-B118-6BA55F80A44C}"/>
                </a:ext>
              </a:extLst>
            </p:cNvPr>
            <p:cNvGrpSpPr/>
            <p:nvPr/>
          </p:nvGrpSpPr>
          <p:grpSpPr>
            <a:xfrm>
              <a:off x="7058865" y="4495962"/>
              <a:ext cx="614720" cy="250178"/>
              <a:chOff x="7076405" y="2571519"/>
              <a:chExt cx="614720" cy="250178"/>
            </a:xfrm>
          </p:grpSpPr>
          <p:sp>
            <p:nvSpPr>
              <p:cNvPr id="226" name="Oval 5">
                <a:extLst>
                  <a:ext uri="{FF2B5EF4-FFF2-40B4-BE49-F238E27FC236}">
                    <a16:creationId xmlns:a16="http://schemas.microsoft.com/office/drawing/2014/main" xmlns="" id="{4794EA81-FE79-4070-A356-4EB0D8682661}"/>
                  </a:ext>
                </a:extLst>
              </p:cNvPr>
              <p:cNvSpPr/>
              <p:nvPr/>
            </p:nvSpPr>
            <p:spPr>
              <a:xfrm>
                <a:off x="7333364" y="2720897"/>
                <a:ext cx="100800" cy="100800"/>
              </a:xfrm>
              <a:prstGeom prst="ellipse">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227" name="TextBox 226">
                <a:extLst>
                  <a:ext uri="{FF2B5EF4-FFF2-40B4-BE49-F238E27FC236}">
                    <a16:creationId xmlns:a16="http://schemas.microsoft.com/office/drawing/2014/main" xmlns="" id="{770C30C7-9F49-4864-AEB9-9E1558567E9B}"/>
                  </a:ext>
                </a:extLst>
              </p:cNvPr>
              <p:cNvSpPr txBox="1"/>
              <p:nvPr/>
            </p:nvSpPr>
            <p:spPr>
              <a:xfrm>
                <a:off x="7076405" y="2571519"/>
                <a:ext cx="614720" cy="126111"/>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Autonomous</a:t>
                </a:r>
              </a:p>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navigation</a:t>
                </a:r>
                <a:endParaRPr lang="ko-KR" altLang="en-US" sz="800" dirty="0">
                  <a:latin typeface="SamsungOne 400" panose="020B0503030303020204" pitchFamily="34" charset="0"/>
                  <a:ea typeface="SamsungOne 400" panose="020B0503030303020204" pitchFamily="34" charset="0"/>
                </a:endParaRPr>
              </a:p>
            </p:txBody>
          </p:sp>
        </p:grpSp>
        <p:grpSp>
          <p:nvGrpSpPr>
            <p:cNvPr id="161" name="그룹 49">
              <a:extLst>
                <a:ext uri="{FF2B5EF4-FFF2-40B4-BE49-F238E27FC236}">
                  <a16:creationId xmlns:a16="http://schemas.microsoft.com/office/drawing/2014/main" xmlns="" id="{B4D6D8ED-1746-4AAF-929E-83AB8D65ED7D}"/>
                </a:ext>
              </a:extLst>
            </p:cNvPr>
            <p:cNvGrpSpPr/>
            <p:nvPr/>
          </p:nvGrpSpPr>
          <p:grpSpPr>
            <a:xfrm>
              <a:off x="5971078" y="4057190"/>
              <a:ext cx="531873" cy="301197"/>
              <a:chOff x="7136880" y="2720897"/>
              <a:chExt cx="531873" cy="301197"/>
            </a:xfrm>
          </p:grpSpPr>
          <p:sp>
            <p:nvSpPr>
              <p:cNvPr id="224" name="Oval 5">
                <a:extLst>
                  <a:ext uri="{FF2B5EF4-FFF2-40B4-BE49-F238E27FC236}">
                    <a16:creationId xmlns:a16="http://schemas.microsoft.com/office/drawing/2014/main" xmlns="" id="{75A47742-8934-460A-9748-8907459480D3}"/>
                  </a:ext>
                </a:extLst>
              </p:cNvPr>
              <p:cNvSpPr/>
              <p:nvPr/>
            </p:nvSpPr>
            <p:spPr>
              <a:xfrm>
                <a:off x="7333364" y="2720897"/>
                <a:ext cx="100800" cy="100800"/>
              </a:xfrm>
              <a:prstGeom prst="ellipse">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225" name="TextBox 224">
                <a:extLst>
                  <a:ext uri="{FF2B5EF4-FFF2-40B4-BE49-F238E27FC236}">
                    <a16:creationId xmlns:a16="http://schemas.microsoft.com/office/drawing/2014/main" xmlns="" id="{243B7850-7320-4FAE-A000-5B9A5316DDAD}"/>
                  </a:ext>
                </a:extLst>
              </p:cNvPr>
              <p:cNvSpPr txBox="1"/>
              <p:nvPr/>
            </p:nvSpPr>
            <p:spPr>
              <a:xfrm>
                <a:off x="7136880" y="2895983"/>
                <a:ext cx="531873" cy="126111"/>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Crop</a:t>
                </a:r>
              </a:p>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monitoring</a:t>
                </a:r>
                <a:endParaRPr lang="ko-KR" altLang="en-US" sz="800" dirty="0">
                  <a:latin typeface="SamsungOne 400" panose="020B0503030303020204" pitchFamily="34" charset="0"/>
                  <a:ea typeface="SamsungOne 400" panose="020B0503030303020204" pitchFamily="34" charset="0"/>
                </a:endParaRPr>
              </a:p>
            </p:txBody>
          </p:sp>
        </p:grpSp>
        <p:grpSp>
          <p:nvGrpSpPr>
            <p:cNvPr id="162" name="그룹 12">
              <a:extLst>
                <a:ext uri="{FF2B5EF4-FFF2-40B4-BE49-F238E27FC236}">
                  <a16:creationId xmlns:a16="http://schemas.microsoft.com/office/drawing/2014/main" xmlns="" id="{DF47A8E3-0372-4A35-9C55-340BFE5EEA5E}"/>
                </a:ext>
              </a:extLst>
            </p:cNvPr>
            <p:cNvGrpSpPr/>
            <p:nvPr/>
          </p:nvGrpSpPr>
          <p:grpSpPr>
            <a:xfrm>
              <a:off x="4935487" y="4574669"/>
              <a:ext cx="673091" cy="234126"/>
              <a:chOff x="5441178" y="4588958"/>
              <a:chExt cx="673091" cy="234126"/>
            </a:xfrm>
          </p:grpSpPr>
          <p:sp>
            <p:nvSpPr>
              <p:cNvPr id="222" name="Oval 5">
                <a:extLst>
                  <a:ext uri="{FF2B5EF4-FFF2-40B4-BE49-F238E27FC236}">
                    <a16:creationId xmlns:a16="http://schemas.microsoft.com/office/drawing/2014/main" xmlns="" id="{F2301C52-F6BC-401A-BB8D-B6ADE8191C14}"/>
                  </a:ext>
                </a:extLst>
              </p:cNvPr>
              <p:cNvSpPr/>
              <p:nvPr/>
            </p:nvSpPr>
            <p:spPr>
              <a:xfrm>
                <a:off x="5727322" y="4722284"/>
                <a:ext cx="100800" cy="100800"/>
              </a:xfrm>
              <a:prstGeom prst="ellipse">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223" name="TextBox 222">
                <a:extLst>
                  <a:ext uri="{FF2B5EF4-FFF2-40B4-BE49-F238E27FC236}">
                    <a16:creationId xmlns:a16="http://schemas.microsoft.com/office/drawing/2014/main" xmlns="" id="{0B0BBA64-BD73-40AA-959E-742BDA75958D}"/>
                  </a:ext>
                </a:extLst>
              </p:cNvPr>
              <p:cNvSpPr txBox="1"/>
              <p:nvPr/>
            </p:nvSpPr>
            <p:spPr>
              <a:xfrm>
                <a:off x="5441178" y="4588958"/>
                <a:ext cx="673091" cy="126111"/>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Check-out free</a:t>
                </a:r>
              </a:p>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retail</a:t>
                </a:r>
                <a:endParaRPr lang="ko-KR" altLang="en-US" sz="800" dirty="0">
                  <a:latin typeface="SamsungOne 400" panose="020B0503030303020204" pitchFamily="34" charset="0"/>
                  <a:ea typeface="SamsungOne 400" panose="020B0503030303020204" pitchFamily="34" charset="0"/>
                </a:endParaRPr>
              </a:p>
            </p:txBody>
          </p:sp>
        </p:grpSp>
        <p:grpSp>
          <p:nvGrpSpPr>
            <p:cNvPr id="163" name="그룹 58">
              <a:extLst>
                <a:ext uri="{FF2B5EF4-FFF2-40B4-BE49-F238E27FC236}">
                  <a16:creationId xmlns:a16="http://schemas.microsoft.com/office/drawing/2014/main" xmlns="" id="{4CD8E68F-DC2F-4988-82D3-80731A77B0F2}"/>
                </a:ext>
              </a:extLst>
            </p:cNvPr>
            <p:cNvGrpSpPr/>
            <p:nvPr/>
          </p:nvGrpSpPr>
          <p:grpSpPr>
            <a:xfrm>
              <a:off x="3989871" y="4480950"/>
              <a:ext cx="879564" cy="100800"/>
              <a:chOff x="3980727" y="4480950"/>
              <a:chExt cx="879564" cy="100800"/>
            </a:xfrm>
          </p:grpSpPr>
          <p:sp>
            <p:nvSpPr>
              <p:cNvPr id="220" name="Oval 5">
                <a:extLst>
                  <a:ext uri="{FF2B5EF4-FFF2-40B4-BE49-F238E27FC236}">
                    <a16:creationId xmlns:a16="http://schemas.microsoft.com/office/drawing/2014/main" xmlns="" id="{6A4378C3-C9E4-46DF-AD1C-BCE376C14F26}"/>
                  </a:ext>
                </a:extLst>
              </p:cNvPr>
              <p:cNvSpPr/>
              <p:nvPr/>
            </p:nvSpPr>
            <p:spPr>
              <a:xfrm>
                <a:off x="4749991" y="4480950"/>
                <a:ext cx="100800" cy="100800"/>
              </a:xfrm>
              <a:prstGeom prst="ellipse">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221" name="TextBox 220">
                <a:extLst>
                  <a:ext uri="{FF2B5EF4-FFF2-40B4-BE49-F238E27FC236}">
                    <a16:creationId xmlns:a16="http://schemas.microsoft.com/office/drawing/2014/main" xmlns="" id="{9DD6765F-4606-44EA-9EE1-6818A194D11C}"/>
                  </a:ext>
                </a:extLst>
              </p:cNvPr>
              <p:cNvSpPr txBox="1"/>
              <p:nvPr/>
            </p:nvSpPr>
            <p:spPr>
              <a:xfrm>
                <a:off x="3980727" y="4512120"/>
                <a:ext cx="879564" cy="63056"/>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Anti-counterfeit</a:t>
                </a:r>
                <a:endParaRPr lang="ko-KR" altLang="en-US" sz="800" dirty="0">
                  <a:latin typeface="SamsungOne 400" panose="020B0503030303020204" pitchFamily="34" charset="0"/>
                  <a:ea typeface="SamsungOne 400" panose="020B0503030303020204" pitchFamily="34" charset="0"/>
                </a:endParaRPr>
              </a:p>
            </p:txBody>
          </p:sp>
        </p:grpSp>
        <p:grpSp>
          <p:nvGrpSpPr>
            <p:cNvPr id="164" name="그룹 59">
              <a:extLst>
                <a:ext uri="{FF2B5EF4-FFF2-40B4-BE49-F238E27FC236}">
                  <a16:creationId xmlns:a16="http://schemas.microsoft.com/office/drawing/2014/main" xmlns="" id="{CB288391-78B8-44B0-AF06-DA63764059FC}"/>
                </a:ext>
              </a:extLst>
            </p:cNvPr>
            <p:cNvGrpSpPr/>
            <p:nvPr/>
          </p:nvGrpSpPr>
          <p:grpSpPr>
            <a:xfrm>
              <a:off x="5343873" y="4808795"/>
              <a:ext cx="629061" cy="300094"/>
              <a:chOff x="7088286" y="2720897"/>
              <a:chExt cx="629061" cy="300094"/>
            </a:xfrm>
          </p:grpSpPr>
          <p:sp>
            <p:nvSpPr>
              <p:cNvPr id="218" name="Oval 5">
                <a:extLst>
                  <a:ext uri="{FF2B5EF4-FFF2-40B4-BE49-F238E27FC236}">
                    <a16:creationId xmlns:a16="http://schemas.microsoft.com/office/drawing/2014/main" xmlns="" id="{C362361A-DBF4-4442-B5CC-7C74B1174BBD}"/>
                  </a:ext>
                </a:extLst>
              </p:cNvPr>
              <p:cNvSpPr/>
              <p:nvPr/>
            </p:nvSpPr>
            <p:spPr>
              <a:xfrm>
                <a:off x="7333364" y="2720897"/>
                <a:ext cx="100800" cy="100800"/>
              </a:xfrm>
              <a:prstGeom prst="ellipse">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219" name="TextBox 218">
                <a:extLst>
                  <a:ext uri="{FF2B5EF4-FFF2-40B4-BE49-F238E27FC236}">
                    <a16:creationId xmlns:a16="http://schemas.microsoft.com/office/drawing/2014/main" xmlns="" id="{331CB389-5DAE-4804-B329-8D88A9B1BB12}"/>
                  </a:ext>
                </a:extLst>
              </p:cNvPr>
              <p:cNvSpPr txBox="1"/>
              <p:nvPr/>
            </p:nvSpPr>
            <p:spPr>
              <a:xfrm>
                <a:off x="7088286" y="2894880"/>
                <a:ext cx="629061" cy="126111"/>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Auto claims</a:t>
                </a:r>
              </a:p>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processing</a:t>
                </a:r>
                <a:endParaRPr lang="ko-KR" altLang="en-US" sz="800" dirty="0">
                  <a:latin typeface="SamsungOne 400" panose="020B0503030303020204" pitchFamily="34" charset="0"/>
                  <a:ea typeface="SamsungOne 400" panose="020B0503030303020204" pitchFamily="34" charset="0"/>
                </a:endParaRPr>
              </a:p>
            </p:txBody>
          </p:sp>
        </p:grpSp>
        <p:grpSp>
          <p:nvGrpSpPr>
            <p:cNvPr id="165" name="그룹 72">
              <a:extLst>
                <a:ext uri="{FF2B5EF4-FFF2-40B4-BE49-F238E27FC236}">
                  <a16:creationId xmlns:a16="http://schemas.microsoft.com/office/drawing/2014/main" xmlns="" id="{0FA17767-D1F9-48B8-BEB9-EAE68C00AF6C}"/>
                </a:ext>
              </a:extLst>
            </p:cNvPr>
            <p:cNvGrpSpPr/>
            <p:nvPr/>
          </p:nvGrpSpPr>
          <p:grpSpPr>
            <a:xfrm>
              <a:off x="4878323" y="3068620"/>
              <a:ext cx="761028" cy="289390"/>
              <a:chOff x="4302016" y="3044363"/>
              <a:chExt cx="761028" cy="289390"/>
            </a:xfrm>
          </p:grpSpPr>
          <p:sp>
            <p:nvSpPr>
              <p:cNvPr id="216" name="Oval 5">
                <a:extLst>
                  <a:ext uri="{FF2B5EF4-FFF2-40B4-BE49-F238E27FC236}">
                    <a16:creationId xmlns:a16="http://schemas.microsoft.com/office/drawing/2014/main" xmlns="" id="{61768161-B64E-4B3A-9AE1-13A308A2850E}"/>
                  </a:ext>
                </a:extLst>
              </p:cNvPr>
              <p:cNvSpPr/>
              <p:nvPr/>
            </p:nvSpPr>
            <p:spPr>
              <a:xfrm>
                <a:off x="4632130" y="3044363"/>
                <a:ext cx="100800" cy="100800"/>
              </a:xfrm>
              <a:prstGeom prst="ellipse">
                <a:avLst/>
              </a:prstGeom>
              <a:solidFill>
                <a:srgbClr val="99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217" name="TextBox 216">
                <a:extLst>
                  <a:ext uri="{FF2B5EF4-FFF2-40B4-BE49-F238E27FC236}">
                    <a16:creationId xmlns:a16="http://schemas.microsoft.com/office/drawing/2014/main" xmlns="" id="{326C91A4-F11F-4176-98E9-8C1A36A22D9F}"/>
                  </a:ext>
                </a:extLst>
              </p:cNvPr>
              <p:cNvSpPr txBox="1"/>
              <p:nvPr/>
            </p:nvSpPr>
            <p:spPr>
              <a:xfrm>
                <a:off x="4302016" y="3207642"/>
                <a:ext cx="761028" cy="126111"/>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Conversational</a:t>
                </a:r>
              </a:p>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agents</a:t>
                </a:r>
                <a:endParaRPr lang="ko-KR" altLang="en-US" sz="800" dirty="0">
                  <a:latin typeface="SamsungOne 400" panose="020B0503030303020204" pitchFamily="34" charset="0"/>
                  <a:ea typeface="SamsungOne 400" panose="020B0503030303020204" pitchFamily="34" charset="0"/>
                </a:endParaRPr>
              </a:p>
            </p:txBody>
          </p:sp>
        </p:grpSp>
        <p:grpSp>
          <p:nvGrpSpPr>
            <p:cNvPr id="166" name="그룹 73">
              <a:extLst>
                <a:ext uri="{FF2B5EF4-FFF2-40B4-BE49-F238E27FC236}">
                  <a16:creationId xmlns:a16="http://schemas.microsoft.com/office/drawing/2014/main" xmlns="" id="{2585AD13-AB24-4147-99E2-E2D62246D8DC}"/>
                </a:ext>
              </a:extLst>
            </p:cNvPr>
            <p:cNvGrpSpPr/>
            <p:nvPr/>
          </p:nvGrpSpPr>
          <p:grpSpPr>
            <a:xfrm>
              <a:off x="5729481" y="3783865"/>
              <a:ext cx="643076" cy="230384"/>
              <a:chOff x="4360992" y="2914779"/>
              <a:chExt cx="643076" cy="230384"/>
            </a:xfrm>
          </p:grpSpPr>
          <p:sp>
            <p:nvSpPr>
              <p:cNvPr id="214" name="Oval 5">
                <a:extLst>
                  <a:ext uri="{FF2B5EF4-FFF2-40B4-BE49-F238E27FC236}">
                    <a16:creationId xmlns:a16="http://schemas.microsoft.com/office/drawing/2014/main" xmlns="" id="{8F066C7B-3C1A-4BA7-A784-A8AEEE5C95F9}"/>
                  </a:ext>
                </a:extLst>
              </p:cNvPr>
              <p:cNvSpPr/>
              <p:nvPr/>
            </p:nvSpPr>
            <p:spPr>
              <a:xfrm>
                <a:off x="4632130" y="3044363"/>
                <a:ext cx="100800" cy="100800"/>
              </a:xfrm>
              <a:prstGeom prst="ellipse">
                <a:avLst/>
              </a:prstGeom>
              <a:solidFill>
                <a:srgbClr val="99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215" name="TextBox 214">
                <a:extLst>
                  <a:ext uri="{FF2B5EF4-FFF2-40B4-BE49-F238E27FC236}">
                    <a16:creationId xmlns:a16="http://schemas.microsoft.com/office/drawing/2014/main" xmlns="" id="{638B5CC6-9965-4150-B71F-763DC9AF2654}"/>
                  </a:ext>
                </a:extLst>
              </p:cNvPr>
              <p:cNvSpPr txBox="1"/>
              <p:nvPr/>
            </p:nvSpPr>
            <p:spPr>
              <a:xfrm>
                <a:off x="4360992" y="2914779"/>
                <a:ext cx="643076" cy="126111"/>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E-commerce</a:t>
                </a:r>
              </a:p>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search</a:t>
                </a:r>
                <a:endParaRPr lang="ko-KR" altLang="en-US" sz="800" dirty="0">
                  <a:latin typeface="SamsungOne 400" panose="020B0503030303020204" pitchFamily="34" charset="0"/>
                  <a:ea typeface="SamsungOne 400" panose="020B0503030303020204" pitchFamily="34" charset="0"/>
                </a:endParaRPr>
              </a:p>
            </p:txBody>
          </p:sp>
        </p:grpSp>
        <p:grpSp>
          <p:nvGrpSpPr>
            <p:cNvPr id="167" name="그룹 76">
              <a:extLst>
                <a:ext uri="{FF2B5EF4-FFF2-40B4-BE49-F238E27FC236}">
                  <a16:creationId xmlns:a16="http://schemas.microsoft.com/office/drawing/2014/main" xmlns="" id="{CD9EFAE8-D80C-40F6-BD87-7DC7B6A09E9C}"/>
                </a:ext>
              </a:extLst>
            </p:cNvPr>
            <p:cNvGrpSpPr/>
            <p:nvPr/>
          </p:nvGrpSpPr>
          <p:grpSpPr>
            <a:xfrm>
              <a:off x="5500339" y="4153227"/>
              <a:ext cx="643076" cy="301197"/>
              <a:chOff x="4360992" y="3044363"/>
              <a:chExt cx="643076" cy="301197"/>
            </a:xfrm>
          </p:grpSpPr>
          <p:sp>
            <p:nvSpPr>
              <p:cNvPr id="212" name="Oval 5">
                <a:extLst>
                  <a:ext uri="{FF2B5EF4-FFF2-40B4-BE49-F238E27FC236}">
                    <a16:creationId xmlns:a16="http://schemas.microsoft.com/office/drawing/2014/main" xmlns="" id="{D6BAA0B4-17A9-4340-BA9E-A72AB5E49511}"/>
                  </a:ext>
                </a:extLst>
              </p:cNvPr>
              <p:cNvSpPr/>
              <p:nvPr/>
            </p:nvSpPr>
            <p:spPr>
              <a:xfrm>
                <a:off x="4632130" y="3044363"/>
                <a:ext cx="100800" cy="100800"/>
              </a:xfrm>
              <a:prstGeom prst="ellipse">
                <a:avLst/>
              </a:prstGeom>
              <a:solidFill>
                <a:srgbClr val="99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213" name="TextBox 212">
                <a:extLst>
                  <a:ext uri="{FF2B5EF4-FFF2-40B4-BE49-F238E27FC236}">
                    <a16:creationId xmlns:a16="http://schemas.microsoft.com/office/drawing/2014/main" xmlns="" id="{AEB40C72-2DD6-4F83-882E-95A91E2E3E91}"/>
                  </a:ext>
                </a:extLst>
              </p:cNvPr>
              <p:cNvSpPr txBox="1"/>
              <p:nvPr/>
            </p:nvSpPr>
            <p:spPr>
              <a:xfrm>
                <a:off x="4360992" y="3219449"/>
                <a:ext cx="643076" cy="126111"/>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Language</a:t>
                </a:r>
              </a:p>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translation</a:t>
                </a:r>
                <a:endParaRPr lang="ko-KR" altLang="en-US" sz="800" dirty="0">
                  <a:latin typeface="SamsungOne 400" panose="020B0503030303020204" pitchFamily="34" charset="0"/>
                  <a:ea typeface="SamsungOne 400" panose="020B0503030303020204" pitchFamily="34" charset="0"/>
                </a:endParaRPr>
              </a:p>
            </p:txBody>
          </p:sp>
        </p:grpSp>
        <p:grpSp>
          <p:nvGrpSpPr>
            <p:cNvPr id="168" name="그룹 79">
              <a:extLst>
                <a:ext uri="{FF2B5EF4-FFF2-40B4-BE49-F238E27FC236}">
                  <a16:creationId xmlns:a16="http://schemas.microsoft.com/office/drawing/2014/main" xmlns="" id="{1A179D2E-720C-4701-B351-A32CFDA2A131}"/>
                </a:ext>
              </a:extLst>
            </p:cNvPr>
            <p:cNvGrpSpPr/>
            <p:nvPr/>
          </p:nvGrpSpPr>
          <p:grpSpPr>
            <a:xfrm>
              <a:off x="4750927" y="4126775"/>
              <a:ext cx="643076" cy="301197"/>
              <a:chOff x="4360992" y="3044363"/>
              <a:chExt cx="643076" cy="301197"/>
            </a:xfrm>
          </p:grpSpPr>
          <p:sp>
            <p:nvSpPr>
              <p:cNvPr id="210" name="Oval 5">
                <a:extLst>
                  <a:ext uri="{FF2B5EF4-FFF2-40B4-BE49-F238E27FC236}">
                    <a16:creationId xmlns:a16="http://schemas.microsoft.com/office/drawing/2014/main" xmlns="" id="{0D246698-5DF6-4776-9DA7-92170B61A788}"/>
                  </a:ext>
                </a:extLst>
              </p:cNvPr>
              <p:cNvSpPr/>
              <p:nvPr/>
            </p:nvSpPr>
            <p:spPr>
              <a:xfrm>
                <a:off x="4632130" y="3044363"/>
                <a:ext cx="100800" cy="100800"/>
              </a:xfrm>
              <a:prstGeom prst="ellipse">
                <a:avLst/>
              </a:prstGeom>
              <a:solidFill>
                <a:srgbClr val="99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211" name="TextBox 210">
                <a:extLst>
                  <a:ext uri="{FF2B5EF4-FFF2-40B4-BE49-F238E27FC236}">
                    <a16:creationId xmlns:a16="http://schemas.microsoft.com/office/drawing/2014/main" xmlns="" id="{D3CAAE1F-28C0-4E54-8B69-9A60E4B0204F}"/>
                  </a:ext>
                </a:extLst>
              </p:cNvPr>
              <p:cNvSpPr txBox="1"/>
              <p:nvPr/>
            </p:nvSpPr>
            <p:spPr>
              <a:xfrm>
                <a:off x="4360992" y="3219449"/>
                <a:ext cx="643076" cy="126111"/>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Back office</a:t>
                </a:r>
              </a:p>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automation</a:t>
                </a:r>
                <a:endParaRPr lang="ko-KR" altLang="en-US" sz="800" dirty="0">
                  <a:latin typeface="SamsungOne 400" panose="020B0503030303020204" pitchFamily="34" charset="0"/>
                  <a:ea typeface="SamsungOne 400" panose="020B0503030303020204" pitchFamily="34" charset="0"/>
                </a:endParaRPr>
              </a:p>
            </p:txBody>
          </p:sp>
        </p:grpSp>
        <p:grpSp>
          <p:nvGrpSpPr>
            <p:cNvPr id="169" name="그룹 82">
              <a:extLst>
                <a:ext uri="{FF2B5EF4-FFF2-40B4-BE49-F238E27FC236}">
                  <a16:creationId xmlns:a16="http://schemas.microsoft.com/office/drawing/2014/main" xmlns="" id="{FC4170C5-DA22-464E-892D-2D360A6FF4CF}"/>
                </a:ext>
              </a:extLst>
            </p:cNvPr>
            <p:cNvGrpSpPr/>
            <p:nvPr/>
          </p:nvGrpSpPr>
          <p:grpSpPr>
            <a:xfrm>
              <a:off x="4101738" y="5046093"/>
              <a:ext cx="760584" cy="248918"/>
              <a:chOff x="4302238" y="2896245"/>
              <a:chExt cx="760584" cy="248918"/>
            </a:xfrm>
          </p:grpSpPr>
          <p:sp>
            <p:nvSpPr>
              <p:cNvPr id="208" name="Oval 5">
                <a:extLst>
                  <a:ext uri="{FF2B5EF4-FFF2-40B4-BE49-F238E27FC236}">
                    <a16:creationId xmlns:a16="http://schemas.microsoft.com/office/drawing/2014/main" xmlns="" id="{97A94578-5FFF-42DD-B371-3C3BBB4629B5}"/>
                  </a:ext>
                </a:extLst>
              </p:cNvPr>
              <p:cNvSpPr/>
              <p:nvPr/>
            </p:nvSpPr>
            <p:spPr>
              <a:xfrm>
                <a:off x="4632130" y="3044363"/>
                <a:ext cx="100800" cy="100800"/>
              </a:xfrm>
              <a:prstGeom prst="ellipse">
                <a:avLst/>
              </a:prstGeom>
              <a:solidFill>
                <a:srgbClr val="99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209" name="TextBox 208">
                <a:extLst>
                  <a:ext uri="{FF2B5EF4-FFF2-40B4-BE49-F238E27FC236}">
                    <a16:creationId xmlns:a16="http://schemas.microsoft.com/office/drawing/2014/main" xmlns="" id="{690502A6-6CB1-4FD0-B900-EC4D8FD1FC42}"/>
                  </a:ext>
                </a:extLst>
              </p:cNvPr>
              <p:cNvSpPr txBox="1"/>
              <p:nvPr/>
            </p:nvSpPr>
            <p:spPr>
              <a:xfrm>
                <a:off x="4302238" y="2896245"/>
                <a:ext cx="760584" cy="126111"/>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Clinical trial</a:t>
                </a:r>
              </a:p>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enrollment</a:t>
                </a:r>
                <a:endParaRPr lang="ko-KR" altLang="en-US" sz="800" dirty="0">
                  <a:latin typeface="SamsungOne 400" panose="020B0503030303020204" pitchFamily="34" charset="0"/>
                  <a:ea typeface="SamsungOne 400" panose="020B0503030303020204" pitchFamily="34" charset="0"/>
                </a:endParaRPr>
              </a:p>
            </p:txBody>
          </p:sp>
        </p:grpSp>
        <p:grpSp>
          <p:nvGrpSpPr>
            <p:cNvPr id="170" name="그룹 89">
              <a:extLst>
                <a:ext uri="{FF2B5EF4-FFF2-40B4-BE49-F238E27FC236}">
                  <a16:creationId xmlns:a16="http://schemas.microsoft.com/office/drawing/2014/main" xmlns="" id="{3D6CC539-62E5-45EC-B950-799653861F87}"/>
                </a:ext>
              </a:extLst>
            </p:cNvPr>
            <p:cNvGrpSpPr/>
            <p:nvPr/>
          </p:nvGrpSpPr>
          <p:grpSpPr>
            <a:xfrm>
              <a:off x="5835983" y="3231900"/>
              <a:ext cx="561352" cy="259705"/>
              <a:chOff x="7103088" y="2561992"/>
              <a:chExt cx="561352" cy="259705"/>
            </a:xfrm>
          </p:grpSpPr>
          <p:sp>
            <p:nvSpPr>
              <p:cNvPr id="206" name="Oval 5">
                <a:extLst>
                  <a:ext uri="{FF2B5EF4-FFF2-40B4-BE49-F238E27FC236}">
                    <a16:creationId xmlns:a16="http://schemas.microsoft.com/office/drawing/2014/main" xmlns="" id="{4E2489ED-DB4B-4E30-A8D0-D2FD56415E5B}"/>
                  </a:ext>
                </a:extLst>
              </p:cNvPr>
              <p:cNvSpPr/>
              <p:nvPr/>
            </p:nvSpPr>
            <p:spPr>
              <a:xfrm>
                <a:off x="7333364" y="2720897"/>
                <a:ext cx="100800" cy="100800"/>
              </a:xfrm>
              <a:prstGeom prst="ellipse">
                <a:avLst/>
              </a:prstGeom>
              <a:solidFill>
                <a:srgbClr val="FF4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207" name="TextBox 206">
                <a:extLst>
                  <a:ext uri="{FF2B5EF4-FFF2-40B4-BE49-F238E27FC236}">
                    <a16:creationId xmlns:a16="http://schemas.microsoft.com/office/drawing/2014/main" xmlns="" id="{5C84324D-5CD6-49E1-B4ED-72D673AB34BE}"/>
                  </a:ext>
                </a:extLst>
              </p:cNvPr>
              <p:cNvSpPr txBox="1"/>
              <p:nvPr/>
            </p:nvSpPr>
            <p:spPr>
              <a:xfrm>
                <a:off x="7103088" y="2561992"/>
                <a:ext cx="561352" cy="126111"/>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Predictive</a:t>
                </a:r>
              </a:p>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maintenance</a:t>
                </a:r>
                <a:endParaRPr lang="ko-KR" altLang="en-US" sz="800" dirty="0">
                  <a:latin typeface="SamsungOne 400" panose="020B0503030303020204" pitchFamily="34" charset="0"/>
                  <a:ea typeface="SamsungOne 400" panose="020B0503030303020204" pitchFamily="34" charset="0"/>
                </a:endParaRPr>
              </a:p>
            </p:txBody>
          </p:sp>
        </p:grpSp>
        <p:grpSp>
          <p:nvGrpSpPr>
            <p:cNvPr id="171" name="그룹 92">
              <a:extLst>
                <a:ext uri="{FF2B5EF4-FFF2-40B4-BE49-F238E27FC236}">
                  <a16:creationId xmlns:a16="http://schemas.microsoft.com/office/drawing/2014/main" xmlns="" id="{D7D01971-6A03-45A6-B98D-38CAE17EA1AA}"/>
                </a:ext>
              </a:extLst>
            </p:cNvPr>
            <p:cNvGrpSpPr/>
            <p:nvPr/>
          </p:nvGrpSpPr>
          <p:grpSpPr>
            <a:xfrm>
              <a:off x="5262676" y="3509856"/>
              <a:ext cx="611722" cy="126111"/>
              <a:chOff x="6822442" y="2712604"/>
              <a:chExt cx="611722" cy="126111"/>
            </a:xfrm>
          </p:grpSpPr>
          <p:sp>
            <p:nvSpPr>
              <p:cNvPr id="204" name="Oval 5">
                <a:extLst>
                  <a:ext uri="{FF2B5EF4-FFF2-40B4-BE49-F238E27FC236}">
                    <a16:creationId xmlns:a16="http://schemas.microsoft.com/office/drawing/2014/main" xmlns="" id="{59DCCB05-B764-471B-AF9E-7786818B585D}"/>
                  </a:ext>
                </a:extLst>
              </p:cNvPr>
              <p:cNvSpPr/>
              <p:nvPr/>
            </p:nvSpPr>
            <p:spPr>
              <a:xfrm>
                <a:off x="7333364" y="2720897"/>
                <a:ext cx="100800" cy="100800"/>
              </a:xfrm>
              <a:prstGeom prst="ellipse">
                <a:avLst/>
              </a:prstGeom>
              <a:solidFill>
                <a:srgbClr val="FF4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205" name="TextBox 204">
                <a:extLst>
                  <a:ext uri="{FF2B5EF4-FFF2-40B4-BE49-F238E27FC236}">
                    <a16:creationId xmlns:a16="http://schemas.microsoft.com/office/drawing/2014/main" xmlns="" id="{C4351970-1028-47C0-A57A-6BB1AA4EA724}"/>
                  </a:ext>
                </a:extLst>
              </p:cNvPr>
              <p:cNvSpPr txBox="1"/>
              <p:nvPr/>
            </p:nvSpPr>
            <p:spPr>
              <a:xfrm>
                <a:off x="6822442" y="2712604"/>
                <a:ext cx="561351" cy="126111"/>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Cyber threat</a:t>
                </a:r>
              </a:p>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hunting</a:t>
                </a:r>
                <a:endParaRPr lang="ko-KR" altLang="en-US" sz="800" dirty="0">
                  <a:latin typeface="SamsungOne 400" panose="020B0503030303020204" pitchFamily="34" charset="0"/>
                  <a:ea typeface="SamsungOne 400" panose="020B0503030303020204" pitchFamily="34" charset="0"/>
                </a:endParaRPr>
              </a:p>
            </p:txBody>
          </p:sp>
        </p:grpSp>
        <p:grpSp>
          <p:nvGrpSpPr>
            <p:cNvPr id="172" name="그룹 98">
              <a:extLst>
                <a:ext uri="{FF2B5EF4-FFF2-40B4-BE49-F238E27FC236}">
                  <a16:creationId xmlns:a16="http://schemas.microsoft.com/office/drawing/2014/main" xmlns="" id="{46B2EA0A-E118-4734-A9F4-0F14E24C72B8}"/>
                </a:ext>
              </a:extLst>
            </p:cNvPr>
            <p:cNvGrpSpPr/>
            <p:nvPr/>
          </p:nvGrpSpPr>
          <p:grpSpPr>
            <a:xfrm>
              <a:off x="4459232" y="4917315"/>
              <a:ext cx="952640" cy="234126"/>
              <a:chOff x="6112220" y="4397730"/>
              <a:chExt cx="952640" cy="234126"/>
            </a:xfrm>
          </p:grpSpPr>
          <p:sp>
            <p:nvSpPr>
              <p:cNvPr id="202" name="Oval 5">
                <a:extLst>
                  <a:ext uri="{FF2B5EF4-FFF2-40B4-BE49-F238E27FC236}">
                    <a16:creationId xmlns:a16="http://schemas.microsoft.com/office/drawing/2014/main" xmlns="" id="{173027A6-F1E9-48EA-A13B-C60F50516865}"/>
                  </a:ext>
                </a:extLst>
              </p:cNvPr>
              <p:cNvSpPr/>
              <p:nvPr/>
            </p:nvSpPr>
            <p:spPr>
              <a:xfrm>
                <a:off x="6538139" y="4531056"/>
                <a:ext cx="100800" cy="100800"/>
              </a:xfrm>
              <a:prstGeom prst="ellipse">
                <a:avLst/>
              </a:prstGeom>
              <a:solidFill>
                <a:srgbClr val="FF4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203" name="TextBox 202">
                <a:extLst>
                  <a:ext uri="{FF2B5EF4-FFF2-40B4-BE49-F238E27FC236}">
                    <a16:creationId xmlns:a16="http://schemas.microsoft.com/office/drawing/2014/main" xmlns="" id="{7138C387-4BFA-4348-9EC0-1E21619409CC}"/>
                  </a:ext>
                </a:extLst>
              </p:cNvPr>
              <p:cNvSpPr txBox="1"/>
              <p:nvPr/>
            </p:nvSpPr>
            <p:spPr>
              <a:xfrm>
                <a:off x="6112220" y="4397730"/>
                <a:ext cx="952640" cy="126111"/>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Advanced healthcare</a:t>
                </a:r>
              </a:p>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biometrics</a:t>
                </a:r>
                <a:endParaRPr lang="ko-KR" altLang="en-US" sz="800" dirty="0">
                  <a:latin typeface="SamsungOne 400" panose="020B0503030303020204" pitchFamily="34" charset="0"/>
                  <a:ea typeface="SamsungOne 400" panose="020B0503030303020204" pitchFamily="34" charset="0"/>
                </a:endParaRPr>
              </a:p>
            </p:txBody>
          </p:sp>
        </p:grpSp>
        <p:grpSp>
          <p:nvGrpSpPr>
            <p:cNvPr id="173" name="그룹 102">
              <a:extLst>
                <a:ext uri="{FF2B5EF4-FFF2-40B4-BE49-F238E27FC236}">
                  <a16:creationId xmlns:a16="http://schemas.microsoft.com/office/drawing/2014/main" xmlns="" id="{01FEFC1E-FF86-449A-8C95-5CAC0F839138}"/>
                </a:ext>
              </a:extLst>
            </p:cNvPr>
            <p:cNvGrpSpPr/>
            <p:nvPr/>
          </p:nvGrpSpPr>
          <p:grpSpPr>
            <a:xfrm>
              <a:off x="3883226" y="5324952"/>
              <a:ext cx="631747" cy="215660"/>
              <a:chOff x="6170697" y="4573421"/>
              <a:chExt cx="631747" cy="215660"/>
            </a:xfrm>
          </p:grpSpPr>
          <p:sp>
            <p:nvSpPr>
              <p:cNvPr id="200" name="Oval 5">
                <a:extLst>
                  <a:ext uri="{FF2B5EF4-FFF2-40B4-BE49-F238E27FC236}">
                    <a16:creationId xmlns:a16="http://schemas.microsoft.com/office/drawing/2014/main" xmlns="" id="{EA044905-F959-4084-8AB9-6440856B578E}"/>
                  </a:ext>
                </a:extLst>
              </p:cNvPr>
              <p:cNvSpPr/>
              <p:nvPr/>
            </p:nvSpPr>
            <p:spPr>
              <a:xfrm>
                <a:off x="6546346" y="4688281"/>
                <a:ext cx="100800" cy="100800"/>
              </a:xfrm>
              <a:prstGeom prst="ellipse">
                <a:avLst/>
              </a:prstGeom>
              <a:solidFill>
                <a:srgbClr val="FF4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201" name="TextBox 200">
                <a:extLst>
                  <a:ext uri="{FF2B5EF4-FFF2-40B4-BE49-F238E27FC236}">
                    <a16:creationId xmlns:a16="http://schemas.microsoft.com/office/drawing/2014/main" xmlns="" id="{F8E88546-8EA9-4062-A0F5-DAEB020CABFB}"/>
                  </a:ext>
                </a:extLst>
              </p:cNvPr>
              <p:cNvSpPr txBox="1"/>
              <p:nvPr/>
            </p:nvSpPr>
            <p:spPr>
              <a:xfrm>
                <a:off x="6170697" y="4573421"/>
                <a:ext cx="631747" cy="126111"/>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Next-gen</a:t>
                </a:r>
              </a:p>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prosthetics</a:t>
                </a:r>
                <a:endParaRPr lang="ko-KR" altLang="en-US" sz="800" dirty="0">
                  <a:latin typeface="SamsungOne 400" panose="020B0503030303020204" pitchFamily="34" charset="0"/>
                  <a:ea typeface="SamsungOne 400" panose="020B0503030303020204" pitchFamily="34" charset="0"/>
                </a:endParaRPr>
              </a:p>
            </p:txBody>
          </p:sp>
        </p:grpSp>
        <p:grpSp>
          <p:nvGrpSpPr>
            <p:cNvPr id="174" name="그룹 103">
              <a:extLst>
                <a:ext uri="{FF2B5EF4-FFF2-40B4-BE49-F238E27FC236}">
                  <a16:creationId xmlns:a16="http://schemas.microsoft.com/office/drawing/2014/main" xmlns="" id="{05B839AD-95A6-475C-BAD6-27FF6A0C306F}"/>
                </a:ext>
              </a:extLst>
            </p:cNvPr>
            <p:cNvGrpSpPr/>
            <p:nvPr/>
          </p:nvGrpSpPr>
          <p:grpSpPr>
            <a:xfrm>
              <a:off x="6105527" y="5037376"/>
              <a:ext cx="614720" cy="291814"/>
              <a:chOff x="7076405" y="2720897"/>
              <a:chExt cx="614720" cy="291814"/>
            </a:xfrm>
          </p:grpSpPr>
          <p:sp>
            <p:nvSpPr>
              <p:cNvPr id="198" name="Oval 5">
                <a:extLst>
                  <a:ext uri="{FF2B5EF4-FFF2-40B4-BE49-F238E27FC236}">
                    <a16:creationId xmlns:a16="http://schemas.microsoft.com/office/drawing/2014/main" xmlns="" id="{A81B2698-2FBB-4290-9198-EBA0058C82F8}"/>
                  </a:ext>
                </a:extLst>
              </p:cNvPr>
              <p:cNvSpPr/>
              <p:nvPr/>
            </p:nvSpPr>
            <p:spPr>
              <a:xfrm>
                <a:off x="7333364" y="2720897"/>
                <a:ext cx="100800" cy="100800"/>
              </a:xfrm>
              <a:prstGeom prst="ellipse">
                <a:avLst/>
              </a:prstGeom>
              <a:solidFill>
                <a:srgbClr val="FF4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199" name="TextBox 198">
                <a:extLst>
                  <a:ext uri="{FF2B5EF4-FFF2-40B4-BE49-F238E27FC236}">
                    <a16:creationId xmlns:a16="http://schemas.microsoft.com/office/drawing/2014/main" xmlns="" id="{13DBF9EF-52E6-4DC9-A56C-ED1AB873895E}"/>
                  </a:ext>
                </a:extLst>
              </p:cNvPr>
              <p:cNvSpPr txBox="1"/>
              <p:nvPr/>
            </p:nvSpPr>
            <p:spPr>
              <a:xfrm>
                <a:off x="7076405" y="2886600"/>
                <a:ext cx="614720" cy="126111"/>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Network</a:t>
                </a:r>
              </a:p>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optimization</a:t>
                </a:r>
                <a:endParaRPr lang="ko-KR" altLang="en-US" sz="800" dirty="0">
                  <a:latin typeface="SamsungOne 400" panose="020B0503030303020204" pitchFamily="34" charset="0"/>
                  <a:ea typeface="SamsungOne 400" panose="020B0503030303020204" pitchFamily="34" charset="0"/>
                </a:endParaRPr>
              </a:p>
            </p:txBody>
          </p:sp>
        </p:grpSp>
        <p:grpSp>
          <p:nvGrpSpPr>
            <p:cNvPr id="175" name="그룹 109">
              <a:extLst>
                <a:ext uri="{FF2B5EF4-FFF2-40B4-BE49-F238E27FC236}">
                  <a16:creationId xmlns:a16="http://schemas.microsoft.com/office/drawing/2014/main" xmlns="" id="{37EE01D6-F839-49B7-B184-3EBC9619C620}"/>
                </a:ext>
              </a:extLst>
            </p:cNvPr>
            <p:cNvGrpSpPr/>
            <p:nvPr/>
          </p:nvGrpSpPr>
          <p:grpSpPr>
            <a:xfrm>
              <a:off x="4424887" y="3908722"/>
              <a:ext cx="607154" cy="241912"/>
              <a:chOff x="6442460" y="3980868"/>
              <a:chExt cx="607154" cy="241912"/>
            </a:xfrm>
          </p:grpSpPr>
          <p:sp>
            <p:nvSpPr>
              <p:cNvPr id="196" name="Oval 5">
                <a:extLst>
                  <a:ext uri="{FF2B5EF4-FFF2-40B4-BE49-F238E27FC236}">
                    <a16:creationId xmlns:a16="http://schemas.microsoft.com/office/drawing/2014/main" xmlns="" id="{6EC89F09-2B3C-4801-8D90-46FEDAA6DB20}"/>
                  </a:ext>
                </a:extLst>
              </p:cNvPr>
              <p:cNvSpPr/>
              <p:nvPr/>
            </p:nvSpPr>
            <p:spPr>
              <a:xfrm>
                <a:off x="6695637" y="3980868"/>
                <a:ext cx="100800" cy="100800"/>
              </a:xfrm>
              <a:prstGeom prst="ellipse">
                <a:avLst/>
              </a:prstGeom>
              <a:solidFill>
                <a:srgbClr val="FF4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197" name="TextBox 196">
                <a:extLst>
                  <a:ext uri="{FF2B5EF4-FFF2-40B4-BE49-F238E27FC236}">
                    <a16:creationId xmlns:a16="http://schemas.microsoft.com/office/drawing/2014/main" xmlns="" id="{B07ACDD2-155A-464D-B2E1-CBF58AE7BAD2}"/>
                  </a:ext>
                </a:extLst>
              </p:cNvPr>
              <p:cNvSpPr txBox="1"/>
              <p:nvPr/>
            </p:nvSpPr>
            <p:spPr>
              <a:xfrm>
                <a:off x="6442460" y="4159724"/>
                <a:ext cx="607154" cy="63056"/>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Drug discovery</a:t>
                </a:r>
                <a:endParaRPr lang="ko-KR" altLang="en-US" sz="800" dirty="0">
                  <a:latin typeface="SamsungOne 400" panose="020B0503030303020204" pitchFamily="34" charset="0"/>
                  <a:ea typeface="SamsungOne 400" panose="020B0503030303020204" pitchFamily="34" charset="0"/>
                </a:endParaRPr>
              </a:p>
            </p:txBody>
          </p:sp>
        </p:grpSp>
        <p:grpSp>
          <p:nvGrpSpPr>
            <p:cNvPr id="176" name="그룹 116">
              <a:extLst>
                <a:ext uri="{FF2B5EF4-FFF2-40B4-BE49-F238E27FC236}">
                  <a16:creationId xmlns:a16="http://schemas.microsoft.com/office/drawing/2014/main" xmlns="" id="{4276327F-B1E7-44C3-B475-9BE925D29774}"/>
                </a:ext>
              </a:extLst>
            </p:cNvPr>
            <p:cNvGrpSpPr/>
            <p:nvPr/>
          </p:nvGrpSpPr>
          <p:grpSpPr>
            <a:xfrm>
              <a:off x="5884230" y="4850364"/>
              <a:ext cx="673503" cy="250179"/>
              <a:chOff x="6305249" y="4586326"/>
              <a:chExt cx="673503" cy="250179"/>
            </a:xfrm>
          </p:grpSpPr>
          <p:sp>
            <p:nvSpPr>
              <p:cNvPr id="194" name="Oval 5">
                <a:extLst>
                  <a:ext uri="{FF2B5EF4-FFF2-40B4-BE49-F238E27FC236}">
                    <a16:creationId xmlns:a16="http://schemas.microsoft.com/office/drawing/2014/main" xmlns="" id="{D8E2C882-BA1D-4016-B9F1-F4705F4B98FA}"/>
                  </a:ext>
                </a:extLst>
              </p:cNvPr>
              <p:cNvSpPr/>
              <p:nvPr/>
            </p:nvSpPr>
            <p:spPr>
              <a:xfrm>
                <a:off x="6591600" y="4735705"/>
                <a:ext cx="100800" cy="1008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195" name="TextBox 194">
                <a:extLst>
                  <a:ext uri="{FF2B5EF4-FFF2-40B4-BE49-F238E27FC236}">
                    <a16:creationId xmlns:a16="http://schemas.microsoft.com/office/drawing/2014/main" xmlns="" id="{616225B7-E6A9-4607-922F-8775A0B471DF}"/>
                  </a:ext>
                </a:extLst>
              </p:cNvPr>
              <p:cNvSpPr txBox="1"/>
              <p:nvPr/>
            </p:nvSpPr>
            <p:spPr>
              <a:xfrm>
                <a:off x="6305249" y="4586326"/>
                <a:ext cx="673503" cy="126111"/>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Reinforcement</a:t>
                </a:r>
              </a:p>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learning</a:t>
                </a:r>
                <a:endParaRPr lang="ko-KR" altLang="en-US" sz="800" dirty="0">
                  <a:latin typeface="SamsungOne 400" panose="020B0503030303020204" pitchFamily="34" charset="0"/>
                  <a:ea typeface="SamsungOne 400" panose="020B0503030303020204" pitchFamily="34" charset="0"/>
                </a:endParaRPr>
              </a:p>
            </p:txBody>
          </p:sp>
        </p:grpSp>
        <p:grpSp>
          <p:nvGrpSpPr>
            <p:cNvPr id="177" name="그룹 117">
              <a:extLst>
                <a:ext uri="{FF2B5EF4-FFF2-40B4-BE49-F238E27FC236}">
                  <a16:creationId xmlns:a16="http://schemas.microsoft.com/office/drawing/2014/main" xmlns="" id="{9F7AFC18-6CE3-4CF1-81EC-319E1C9C07BF}"/>
                </a:ext>
              </a:extLst>
            </p:cNvPr>
            <p:cNvGrpSpPr/>
            <p:nvPr/>
          </p:nvGrpSpPr>
          <p:grpSpPr>
            <a:xfrm>
              <a:off x="4863829" y="5291674"/>
              <a:ext cx="689216" cy="181772"/>
              <a:chOff x="6383307" y="4654733"/>
              <a:chExt cx="689216" cy="181772"/>
            </a:xfrm>
          </p:grpSpPr>
          <p:sp>
            <p:nvSpPr>
              <p:cNvPr id="192" name="Oval 5">
                <a:extLst>
                  <a:ext uri="{FF2B5EF4-FFF2-40B4-BE49-F238E27FC236}">
                    <a16:creationId xmlns:a16="http://schemas.microsoft.com/office/drawing/2014/main" xmlns="" id="{DC8824B8-10CC-49C6-995B-D05DC6DAB2B0}"/>
                  </a:ext>
                </a:extLst>
              </p:cNvPr>
              <p:cNvSpPr/>
              <p:nvPr/>
            </p:nvSpPr>
            <p:spPr>
              <a:xfrm>
                <a:off x="6591600" y="4735705"/>
                <a:ext cx="100800" cy="1008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193" name="TextBox 192">
                <a:extLst>
                  <a:ext uri="{FF2B5EF4-FFF2-40B4-BE49-F238E27FC236}">
                    <a16:creationId xmlns:a16="http://schemas.microsoft.com/office/drawing/2014/main" xmlns="" id="{BC17DC3A-2D68-4028-9B98-F715D5DE5F23}"/>
                  </a:ext>
                </a:extLst>
              </p:cNvPr>
              <p:cNvSpPr txBox="1"/>
              <p:nvPr/>
            </p:nvSpPr>
            <p:spPr>
              <a:xfrm>
                <a:off x="6383307" y="4654733"/>
                <a:ext cx="689216" cy="63055"/>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GANs</a:t>
                </a:r>
                <a:endParaRPr lang="ko-KR" altLang="en-US" sz="800" dirty="0">
                  <a:latin typeface="SamsungOne 400" panose="020B0503030303020204" pitchFamily="34" charset="0"/>
                  <a:ea typeface="SamsungOne 400" panose="020B0503030303020204" pitchFamily="34" charset="0"/>
                </a:endParaRPr>
              </a:p>
            </p:txBody>
          </p:sp>
        </p:grpSp>
        <p:grpSp>
          <p:nvGrpSpPr>
            <p:cNvPr id="178" name="그룹 120">
              <a:extLst>
                <a:ext uri="{FF2B5EF4-FFF2-40B4-BE49-F238E27FC236}">
                  <a16:creationId xmlns:a16="http://schemas.microsoft.com/office/drawing/2014/main" xmlns="" id="{74EB1F36-5C52-4005-A6E6-F7BCC41EE5AF}"/>
                </a:ext>
              </a:extLst>
            </p:cNvPr>
            <p:cNvGrpSpPr/>
            <p:nvPr/>
          </p:nvGrpSpPr>
          <p:grpSpPr>
            <a:xfrm>
              <a:off x="4449895" y="5337621"/>
              <a:ext cx="689216" cy="176420"/>
              <a:chOff x="6297392" y="4660085"/>
              <a:chExt cx="689216" cy="176420"/>
            </a:xfrm>
          </p:grpSpPr>
          <p:sp>
            <p:nvSpPr>
              <p:cNvPr id="190" name="Oval 5">
                <a:extLst>
                  <a:ext uri="{FF2B5EF4-FFF2-40B4-BE49-F238E27FC236}">
                    <a16:creationId xmlns:a16="http://schemas.microsoft.com/office/drawing/2014/main" xmlns="" id="{C7C28F7A-93A1-48E1-BC83-5E2EA5C4F368}"/>
                  </a:ext>
                </a:extLst>
              </p:cNvPr>
              <p:cNvSpPr/>
              <p:nvPr/>
            </p:nvSpPr>
            <p:spPr>
              <a:xfrm>
                <a:off x="6591600" y="4735705"/>
                <a:ext cx="100800" cy="1008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191" name="TextBox 190">
                <a:extLst>
                  <a:ext uri="{FF2B5EF4-FFF2-40B4-BE49-F238E27FC236}">
                    <a16:creationId xmlns:a16="http://schemas.microsoft.com/office/drawing/2014/main" xmlns="" id="{BBCF7192-D764-435B-8E4F-9AA980EFD755}"/>
                  </a:ext>
                </a:extLst>
              </p:cNvPr>
              <p:cNvSpPr txBox="1"/>
              <p:nvPr/>
            </p:nvSpPr>
            <p:spPr>
              <a:xfrm>
                <a:off x="6297392" y="4660085"/>
                <a:ext cx="689216" cy="63055"/>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Explainable AI</a:t>
                </a:r>
                <a:endParaRPr lang="ko-KR" altLang="en-US" sz="800" dirty="0">
                  <a:latin typeface="SamsungOne 400" panose="020B0503030303020204" pitchFamily="34" charset="0"/>
                  <a:ea typeface="SamsungOne 400" panose="020B0503030303020204" pitchFamily="34" charset="0"/>
                </a:endParaRPr>
              </a:p>
            </p:txBody>
          </p:sp>
        </p:grpSp>
        <p:grpSp>
          <p:nvGrpSpPr>
            <p:cNvPr id="179" name="그룹 123">
              <a:extLst>
                <a:ext uri="{FF2B5EF4-FFF2-40B4-BE49-F238E27FC236}">
                  <a16:creationId xmlns:a16="http://schemas.microsoft.com/office/drawing/2014/main" xmlns="" id="{919E5176-B39F-4C4F-8F73-FC5D27651D6D}"/>
                </a:ext>
              </a:extLst>
            </p:cNvPr>
            <p:cNvGrpSpPr/>
            <p:nvPr/>
          </p:nvGrpSpPr>
          <p:grpSpPr>
            <a:xfrm>
              <a:off x="5259658" y="5265783"/>
              <a:ext cx="689216" cy="293127"/>
              <a:chOff x="6297392" y="4735705"/>
              <a:chExt cx="689216" cy="293127"/>
            </a:xfrm>
          </p:grpSpPr>
          <p:sp>
            <p:nvSpPr>
              <p:cNvPr id="188" name="Oval 5">
                <a:extLst>
                  <a:ext uri="{FF2B5EF4-FFF2-40B4-BE49-F238E27FC236}">
                    <a16:creationId xmlns:a16="http://schemas.microsoft.com/office/drawing/2014/main" xmlns="" id="{BF4AD3F0-04FF-4759-915D-BC8EC9467096}"/>
                  </a:ext>
                </a:extLst>
              </p:cNvPr>
              <p:cNvSpPr/>
              <p:nvPr/>
            </p:nvSpPr>
            <p:spPr>
              <a:xfrm>
                <a:off x="6591600" y="4735705"/>
                <a:ext cx="100800" cy="1008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189" name="TextBox 188">
                <a:extLst>
                  <a:ext uri="{FF2B5EF4-FFF2-40B4-BE49-F238E27FC236}">
                    <a16:creationId xmlns:a16="http://schemas.microsoft.com/office/drawing/2014/main" xmlns="" id="{BC46A738-A021-4AF4-B402-4E59E9FF90AA}"/>
                  </a:ext>
                </a:extLst>
              </p:cNvPr>
              <p:cNvSpPr txBox="1"/>
              <p:nvPr/>
            </p:nvSpPr>
            <p:spPr>
              <a:xfrm>
                <a:off x="6297392" y="4902721"/>
                <a:ext cx="689216" cy="126111"/>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Federated</a:t>
                </a:r>
              </a:p>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learning</a:t>
                </a:r>
                <a:endParaRPr lang="ko-KR" altLang="en-US" sz="800" dirty="0">
                  <a:latin typeface="SamsungOne 400" panose="020B0503030303020204" pitchFamily="34" charset="0"/>
                  <a:ea typeface="SamsungOne 400" panose="020B0503030303020204" pitchFamily="34" charset="0"/>
                </a:endParaRPr>
              </a:p>
            </p:txBody>
          </p:sp>
        </p:grpSp>
        <p:grpSp>
          <p:nvGrpSpPr>
            <p:cNvPr id="180" name="그룹 129">
              <a:extLst>
                <a:ext uri="{FF2B5EF4-FFF2-40B4-BE49-F238E27FC236}">
                  <a16:creationId xmlns:a16="http://schemas.microsoft.com/office/drawing/2014/main" xmlns="" id="{6B861F7E-A97C-4917-8CE3-BB0493F361C6}"/>
                </a:ext>
              </a:extLst>
            </p:cNvPr>
            <p:cNvGrpSpPr/>
            <p:nvPr/>
          </p:nvGrpSpPr>
          <p:grpSpPr>
            <a:xfrm>
              <a:off x="4155208" y="5518804"/>
              <a:ext cx="967657" cy="113865"/>
              <a:chOff x="5117250" y="5690873"/>
              <a:chExt cx="967657" cy="113865"/>
            </a:xfrm>
          </p:grpSpPr>
          <p:sp>
            <p:nvSpPr>
              <p:cNvPr id="186" name="Oval 5">
                <a:extLst>
                  <a:ext uri="{FF2B5EF4-FFF2-40B4-BE49-F238E27FC236}">
                    <a16:creationId xmlns:a16="http://schemas.microsoft.com/office/drawing/2014/main" xmlns="" id="{715A3175-20BD-4221-A76E-7D4A4E375B40}"/>
                  </a:ext>
                </a:extLst>
              </p:cNvPr>
              <p:cNvSpPr/>
              <p:nvPr/>
            </p:nvSpPr>
            <p:spPr>
              <a:xfrm>
                <a:off x="5117250" y="5690873"/>
                <a:ext cx="100800" cy="1008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187" name="TextBox 186">
                <a:extLst>
                  <a:ext uri="{FF2B5EF4-FFF2-40B4-BE49-F238E27FC236}">
                    <a16:creationId xmlns:a16="http://schemas.microsoft.com/office/drawing/2014/main" xmlns="" id="{027819CA-B21F-4B0A-A3F2-81F086388369}"/>
                  </a:ext>
                </a:extLst>
              </p:cNvPr>
              <p:cNvSpPr txBox="1"/>
              <p:nvPr/>
            </p:nvSpPr>
            <p:spPr>
              <a:xfrm>
                <a:off x="5251702" y="5741682"/>
                <a:ext cx="833205" cy="63056"/>
              </a:xfrm>
              <a:prstGeom prst="rect">
                <a:avLst/>
              </a:prstGeom>
              <a:noFill/>
            </p:spPr>
            <p:txBody>
              <a:bodyPr wrap="square" lIns="0" tIns="0" rIns="0" bIns="0" rtlCol="0" anchor="b" anchorCtr="0">
                <a:spAutoFit/>
              </a:bodyPr>
              <a:lstStyle/>
              <a:p>
                <a:pPr defTabSz="914400" latinLnBrk="1">
                  <a:lnSpc>
                    <a:spcPts val="550"/>
                  </a:lnSpc>
                </a:pPr>
                <a:r>
                  <a:rPr lang="en-US" altLang="ko-KR" sz="800" dirty="0">
                    <a:latin typeface="SamsungOne 400" panose="020B0503030303020204" pitchFamily="34" charset="0"/>
                    <a:ea typeface="SamsungOne 400" panose="020B0503030303020204" pitchFamily="34" charset="0"/>
                  </a:rPr>
                  <a:t>Capsule Networks</a:t>
                </a:r>
                <a:endParaRPr lang="ko-KR" altLang="en-US" sz="800" dirty="0">
                  <a:latin typeface="SamsungOne 400" panose="020B0503030303020204" pitchFamily="34" charset="0"/>
                  <a:ea typeface="SamsungOne 400" panose="020B0503030303020204" pitchFamily="34" charset="0"/>
                </a:endParaRPr>
              </a:p>
            </p:txBody>
          </p:sp>
        </p:grpSp>
        <p:sp>
          <p:nvSpPr>
            <p:cNvPr id="181" name="Rectangle 15">
              <a:extLst>
                <a:ext uri="{FF2B5EF4-FFF2-40B4-BE49-F238E27FC236}">
                  <a16:creationId xmlns:a16="http://schemas.microsoft.com/office/drawing/2014/main" xmlns="" id="{0276AE0B-CD09-4A5C-BBB0-F6DB24682CEC}"/>
                </a:ext>
              </a:extLst>
            </p:cNvPr>
            <p:cNvSpPr/>
            <p:nvPr/>
          </p:nvSpPr>
          <p:spPr>
            <a:xfrm>
              <a:off x="5199293" y="5843767"/>
              <a:ext cx="1537888" cy="176556"/>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dirty="0">
                  <a:solidFill>
                    <a:schemeClr val="bg2">
                      <a:lumMod val="50000"/>
                    </a:schemeClr>
                  </a:solidFill>
                  <a:latin typeface="SamsungOne 400" pitchFamily="34" charset="0"/>
                  <a:ea typeface="SamsungOne 400" pitchFamily="34" charset="0"/>
                </a:rPr>
                <a:t>MARKET STRENGTH</a:t>
              </a:r>
              <a:endParaRPr lang="ko-KR" altLang="en-US" sz="1400" dirty="0">
                <a:solidFill>
                  <a:schemeClr val="bg2">
                    <a:lumMod val="50000"/>
                  </a:schemeClr>
                </a:solidFill>
                <a:latin typeface="SamsungOne 400" pitchFamily="34" charset="0"/>
              </a:endParaRPr>
            </a:p>
          </p:txBody>
        </p:sp>
        <p:sp>
          <p:nvSpPr>
            <p:cNvPr id="182" name="Rectangle 15">
              <a:extLst>
                <a:ext uri="{FF2B5EF4-FFF2-40B4-BE49-F238E27FC236}">
                  <a16:creationId xmlns:a16="http://schemas.microsoft.com/office/drawing/2014/main" xmlns="" id="{34D0D881-656E-4C9A-A946-930BAE4CC0E8}"/>
                </a:ext>
              </a:extLst>
            </p:cNvPr>
            <p:cNvSpPr/>
            <p:nvPr/>
          </p:nvSpPr>
          <p:spPr>
            <a:xfrm rot="16200000">
              <a:off x="3849208" y="2299787"/>
              <a:ext cx="364508" cy="176556"/>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dirty="0">
                  <a:solidFill>
                    <a:schemeClr val="tx1">
                      <a:lumMod val="75000"/>
                      <a:lumOff val="25000"/>
                    </a:schemeClr>
                  </a:solidFill>
                  <a:latin typeface="SamsungOne 400" panose="020B0503030303020204" pitchFamily="34" charset="0"/>
                  <a:ea typeface="SamsungOne 400" panose="020B0503030303020204" pitchFamily="34" charset="0"/>
                </a:rPr>
                <a:t>High</a:t>
              </a:r>
              <a:endParaRPr lang="ko-KR" altLang="en-US" sz="1400" dirty="0">
                <a:solidFill>
                  <a:schemeClr val="tx1">
                    <a:lumMod val="75000"/>
                    <a:lumOff val="25000"/>
                  </a:schemeClr>
                </a:solidFill>
                <a:latin typeface="SamsungOne 400" panose="020B0503030303020204" pitchFamily="34" charset="0"/>
              </a:endParaRPr>
            </a:p>
          </p:txBody>
        </p:sp>
        <p:sp>
          <p:nvSpPr>
            <p:cNvPr id="183" name="Rectangle 15">
              <a:extLst>
                <a:ext uri="{FF2B5EF4-FFF2-40B4-BE49-F238E27FC236}">
                  <a16:creationId xmlns:a16="http://schemas.microsoft.com/office/drawing/2014/main" xmlns="" id="{5D64B460-100B-45DE-9937-9D7C65DC4000}"/>
                </a:ext>
              </a:extLst>
            </p:cNvPr>
            <p:cNvSpPr/>
            <p:nvPr/>
          </p:nvSpPr>
          <p:spPr>
            <a:xfrm>
              <a:off x="7406624" y="5840032"/>
              <a:ext cx="364508" cy="176556"/>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dirty="0">
                  <a:solidFill>
                    <a:schemeClr val="tx1">
                      <a:lumMod val="75000"/>
                      <a:lumOff val="25000"/>
                    </a:schemeClr>
                  </a:solidFill>
                  <a:latin typeface="SamsungOne 400" panose="020B0503030303020204" pitchFamily="34" charset="0"/>
                  <a:ea typeface="SamsungOne 400" panose="020B0503030303020204" pitchFamily="34" charset="0"/>
                </a:rPr>
                <a:t>High</a:t>
              </a:r>
              <a:endParaRPr lang="ko-KR" altLang="en-US" sz="1400" dirty="0">
                <a:solidFill>
                  <a:schemeClr val="tx1">
                    <a:lumMod val="75000"/>
                    <a:lumOff val="25000"/>
                  </a:schemeClr>
                </a:solidFill>
                <a:latin typeface="SamsungOne 400" panose="020B0503030303020204" pitchFamily="34" charset="0"/>
              </a:endParaRPr>
            </a:p>
          </p:txBody>
        </p:sp>
        <p:sp>
          <p:nvSpPr>
            <p:cNvPr id="184" name="Rectangle 15">
              <a:extLst>
                <a:ext uri="{FF2B5EF4-FFF2-40B4-BE49-F238E27FC236}">
                  <a16:creationId xmlns:a16="http://schemas.microsoft.com/office/drawing/2014/main" xmlns="" id="{9945264B-E7E3-49B2-AEA9-528FDA5AC3F0}"/>
                </a:ext>
              </a:extLst>
            </p:cNvPr>
            <p:cNvSpPr/>
            <p:nvPr/>
          </p:nvSpPr>
          <p:spPr>
            <a:xfrm>
              <a:off x="4147804" y="5840033"/>
              <a:ext cx="364508" cy="176556"/>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dirty="0">
                  <a:solidFill>
                    <a:schemeClr val="tx1">
                      <a:lumMod val="75000"/>
                      <a:lumOff val="25000"/>
                    </a:schemeClr>
                  </a:solidFill>
                  <a:latin typeface="SamsungOne 400" panose="020B0503030303020204" pitchFamily="34" charset="0"/>
                  <a:ea typeface="SamsungOne 400" panose="020B0503030303020204" pitchFamily="34" charset="0"/>
                </a:rPr>
                <a:t>Low</a:t>
              </a:r>
              <a:endParaRPr lang="ko-KR" altLang="en-US" sz="1400" dirty="0">
                <a:solidFill>
                  <a:schemeClr val="tx1">
                    <a:lumMod val="75000"/>
                    <a:lumOff val="25000"/>
                  </a:schemeClr>
                </a:solidFill>
                <a:latin typeface="SamsungOne 400" panose="020B0503030303020204" pitchFamily="34" charset="0"/>
              </a:endParaRPr>
            </a:p>
          </p:txBody>
        </p:sp>
        <p:sp>
          <p:nvSpPr>
            <p:cNvPr id="185" name="Rectangle 15">
              <a:extLst>
                <a:ext uri="{FF2B5EF4-FFF2-40B4-BE49-F238E27FC236}">
                  <a16:creationId xmlns:a16="http://schemas.microsoft.com/office/drawing/2014/main" xmlns="" id="{D347D1A9-C424-4EF8-8D9D-D2727FB5135B}"/>
                </a:ext>
              </a:extLst>
            </p:cNvPr>
            <p:cNvSpPr/>
            <p:nvPr/>
          </p:nvSpPr>
          <p:spPr>
            <a:xfrm rot="16200000">
              <a:off x="3849208" y="5536820"/>
              <a:ext cx="364508" cy="176556"/>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dirty="0">
                  <a:solidFill>
                    <a:schemeClr val="tx1">
                      <a:lumMod val="75000"/>
                      <a:lumOff val="25000"/>
                    </a:schemeClr>
                  </a:solidFill>
                  <a:latin typeface="SamsungOne 400" panose="020B0503030303020204" pitchFamily="34" charset="0"/>
                  <a:ea typeface="SamsungOne 400" panose="020B0503030303020204" pitchFamily="34" charset="0"/>
                </a:rPr>
                <a:t>Low</a:t>
              </a:r>
              <a:endParaRPr lang="ko-KR" altLang="en-US" sz="1400" dirty="0">
                <a:solidFill>
                  <a:schemeClr val="tx1">
                    <a:lumMod val="75000"/>
                    <a:lumOff val="25000"/>
                  </a:schemeClr>
                </a:solidFill>
                <a:latin typeface="SamsungOne 400" panose="020B0503030303020204" pitchFamily="34" charset="0"/>
              </a:endParaRPr>
            </a:p>
          </p:txBody>
        </p:sp>
      </p:grpSp>
      <p:sp>
        <p:nvSpPr>
          <p:cNvPr id="248" name="사각형: 둥근 모서리 32">
            <a:extLst>
              <a:ext uri="{FF2B5EF4-FFF2-40B4-BE49-F238E27FC236}">
                <a16:creationId xmlns:a16="http://schemas.microsoft.com/office/drawing/2014/main" xmlns="" id="{9F9FFF6C-7C72-4E08-8072-03F5113CBF51}"/>
              </a:ext>
            </a:extLst>
          </p:cNvPr>
          <p:cNvSpPr/>
          <p:nvPr/>
        </p:nvSpPr>
        <p:spPr>
          <a:xfrm>
            <a:off x="6687967" y="6196760"/>
            <a:ext cx="2780031" cy="180462"/>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dirty="0">
                <a:latin typeface="SamsungOne 400" panose="020B0503030303020204" pitchFamily="34" charset="0"/>
                <a:ea typeface="SamsungOne 400" panose="020B0503030303020204" pitchFamily="34" charset="0"/>
              </a:rPr>
              <a:t>Artificial Intelligence Trends 2019, CB Insights</a:t>
            </a:r>
          </a:p>
        </p:txBody>
      </p:sp>
      <p:sp>
        <p:nvSpPr>
          <p:cNvPr id="119" name="직사각형 118">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Trend Matrix</a:t>
            </a:r>
          </a:p>
        </p:txBody>
      </p:sp>
    </p:spTree>
    <p:custDataLst>
      <p:tags r:id="rId1"/>
    </p:custDataLst>
    <p:extLst>
      <p:ext uri="{BB962C8B-B14F-4D97-AF65-F5344CB8AC3E}">
        <p14:creationId xmlns:p14="http://schemas.microsoft.com/office/powerpoint/2010/main" val="36652646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cs typeface="Samsung Sharp Sans" pitchFamily="2" charset="0"/>
              </a:rPr>
              <a:t>Artificial Intelligence: Trends and Markets</a:t>
            </a:r>
            <a:endParaRPr kumimoji="1" lang="ko-KR" altLang="en-US" sz="3200" dirty="0">
              <a:solidFill>
                <a:prstClr val="black"/>
              </a:solidFill>
              <a:latin typeface="Samsung Sharp Sans" pitchFamily="2" charset="0"/>
              <a:cs typeface="Samsung Sharp Sans" pitchFamily="2" charset="0"/>
            </a:endParaRP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4.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43" name="직사각형 42">
            <a:extLst>
              <a:ext uri="{FF2B5EF4-FFF2-40B4-BE49-F238E27FC236}">
                <a16:creationId xmlns:a16="http://schemas.microsoft.com/office/drawing/2014/main" xmlns="" id="{DD39017F-702C-43A4-9A69-24159007002A}"/>
              </a:ext>
            </a:extLst>
          </p:cNvPr>
          <p:cNvSpPr/>
          <p:nvPr/>
        </p:nvSpPr>
        <p:spPr>
          <a:xfrm>
            <a:off x="1054111" y="3929021"/>
            <a:ext cx="8286680" cy="166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4.1. AI Trends</a:t>
            </a:r>
          </a:p>
          <a:p>
            <a:pPr marL="176213" marR="0" lvl="0" indent="-176213" defTabSz="914400" fontAlgn="base" latinLnBrk="1">
              <a:lnSpc>
                <a:spcPct val="100000"/>
              </a:lnSpc>
              <a:spcBef>
                <a:spcPct val="0"/>
              </a:spcBef>
              <a:spcAft>
                <a:spcPts val="1000"/>
              </a:spcAft>
              <a:buClrTx/>
              <a:buSzPct val="120000"/>
              <a:buBlip>
                <a:blip r:embed="rId5"/>
              </a:buBlip>
              <a:tabLst/>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4.2. AI Markets</a:t>
            </a:r>
          </a:p>
          <a:p>
            <a:pPr marL="176213" marR="0" lvl="0" indent="-176213" fontAlgn="base">
              <a:lnSpc>
                <a:spcPct val="100000"/>
              </a:lnSpc>
              <a:spcBef>
                <a:spcPct val="0"/>
              </a:spcBef>
              <a:spcAft>
                <a:spcPts val="1000"/>
              </a:spcAft>
              <a:buClrTx/>
              <a:buSzPct val="120000"/>
              <a:buBlip>
                <a:blip r:embed="rId4"/>
              </a:buBlip>
              <a:tabLst/>
              <a:defRPr/>
            </a:pPr>
            <a:r>
              <a:rPr lang="it-IT" altLang="ko-KR" dirty="0">
                <a:solidFill>
                  <a:srgbClr val="A6A6A6"/>
                </a:solidFill>
                <a:latin typeface="SamsungOne 400" panose="020B0503030303020204" pitchFamily="34" charset="0"/>
                <a:ea typeface="SamsungOne 400" panose="020B0503030303020204" pitchFamily="34" charset="0"/>
              </a:rPr>
              <a:t>4.3. AI in Sustainable Energy</a:t>
            </a:r>
          </a:p>
          <a:p>
            <a:pPr marL="176213" marR="0" lvl="0" indent="-176213" fontAlgn="base">
              <a:lnSpc>
                <a:spcPct val="100000"/>
              </a:lnSpc>
              <a:spcBef>
                <a:spcPct val="0"/>
              </a:spcBef>
              <a:spcAft>
                <a:spcPts val="1000"/>
              </a:spcAft>
              <a:buClrTx/>
              <a:buSzPct val="120000"/>
              <a:buBlip>
                <a:blip r:embed="rId4"/>
              </a:buBlip>
              <a:tabLst/>
              <a:defRPr/>
            </a:pPr>
            <a:r>
              <a:rPr lang="it-IT" altLang="ko-KR" dirty="0">
                <a:solidFill>
                  <a:srgbClr val="A6A6A6"/>
                </a:solidFill>
                <a:latin typeface="SamsungOne 400" panose="020B0503030303020204" pitchFamily="34" charset="0"/>
                <a:ea typeface="SamsungOne 400" panose="020B0503030303020204" pitchFamily="34" charset="0"/>
              </a:rPr>
              <a:t>4.4. AI in Financial Services</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4.5. AI in Government</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4.6. AI in Healthcare</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4.7. </a:t>
            </a:r>
            <a:r>
              <a:rPr lang="en-US" altLang="ko-KR" dirty="0" err="1">
                <a:solidFill>
                  <a:srgbClr val="A6A6A6"/>
                </a:solidFill>
                <a:latin typeface="SamsungOne 400" panose="020B0503030303020204" pitchFamily="34" charset="0"/>
                <a:ea typeface="SamsungOne 400" panose="020B0503030303020204" pitchFamily="34" charset="0"/>
              </a:rPr>
              <a:t>IoT</a:t>
            </a:r>
            <a:r>
              <a:rPr lang="en-US" altLang="ko-KR" dirty="0">
                <a:solidFill>
                  <a:srgbClr val="A6A6A6"/>
                </a:solidFill>
                <a:latin typeface="SamsungOne 400" panose="020B0503030303020204" pitchFamily="34" charset="0"/>
                <a:ea typeface="SamsungOne 400" panose="020B0503030303020204" pitchFamily="34" charset="0"/>
              </a:rPr>
              <a:t> and AI in Agriculture</a:t>
            </a:r>
          </a:p>
        </p:txBody>
      </p:sp>
    </p:spTree>
    <p:custDataLst>
      <p:tags r:id="rId1"/>
    </p:custDataLst>
    <p:extLst>
      <p:ext uri="{BB962C8B-B14F-4D97-AF65-F5344CB8AC3E}">
        <p14:creationId xmlns:p14="http://schemas.microsoft.com/office/powerpoint/2010/main" val="7830349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사각형: 둥근 모서리 32">
            <a:extLst>
              <a:ext uri="{FF2B5EF4-FFF2-40B4-BE49-F238E27FC236}">
                <a16:creationId xmlns:a16="http://schemas.microsoft.com/office/drawing/2014/main" xmlns="" id="{9F9FFF6C-7C72-4E08-8072-03F5113CBF51}"/>
              </a:ext>
            </a:extLst>
          </p:cNvPr>
          <p:cNvSpPr/>
          <p:nvPr/>
        </p:nvSpPr>
        <p:spPr>
          <a:xfrm>
            <a:off x="7510027" y="6138142"/>
            <a:ext cx="1661583" cy="179812"/>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algn="ctr"/>
            <a:r>
              <a:rPr lang="en-US" altLang="ko-KR" sz="1000" dirty="0">
                <a:latin typeface="SamsungOne 400" panose="020B0503030303020204" pitchFamily="34" charset="0"/>
                <a:ea typeface="SamsungOne 400" panose="020B0503030303020204" pitchFamily="34" charset="0"/>
              </a:rPr>
              <a:t>McKinsey Global Institute</a:t>
            </a:r>
          </a:p>
        </p:txBody>
      </p:sp>
      <p:sp>
        <p:nvSpPr>
          <p:cNvPr id="109" name="TextBox 108">
            <a:extLst>
              <a:ext uri="{FF2B5EF4-FFF2-40B4-BE49-F238E27FC236}">
                <a16:creationId xmlns:a16="http://schemas.microsoft.com/office/drawing/2014/main" xmlns="" id="{4426C5ED-52E4-42CC-98F5-5074E862B3CA}"/>
              </a:ext>
            </a:extLst>
          </p:cNvPr>
          <p:cNvSpPr txBox="1"/>
          <p:nvPr/>
        </p:nvSpPr>
        <p:spPr>
          <a:xfrm>
            <a:off x="570784" y="2499444"/>
            <a:ext cx="2401619" cy="646331"/>
          </a:xfrm>
          <a:prstGeom prst="rect">
            <a:avLst/>
          </a:prstGeom>
          <a:noFill/>
        </p:spPr>
        <p:txBody>
          <a:bodyPr wrap="none" rtlCol="0">
            <a:spAutoFit/>
          </a:bodyPr>
          <a:lstStyle/>
          <a:p>
            <a:r>
              <a:rPr lang="en-US" altLang="ko-KR" sz="3600" dirty="0">
                <a:latin typeface="Samsung Sharp Sans" pitchFamily="2" charset="0"/>
                <a:ea typeface="Samsung Sharp Sans" pitchFamily="2" charset="0"/>
                <a:cs typeface="Samsung Sharp Sans" pitchFamily="2" charset="0"/>
              </a:rPr>
              <a:t>$13 Trillion</a:t>
            </a:r>
            <a:endParaRPr lang="ko-KR" altLang="en-US" sz="3600" dirty="0">
              <a:latin typeface="Samsung Sharp Sans" pitchFamily="2" charset="0"/>
              <a:cs typeface="Samsung Sharp Sans" pitchFamily="2" charset="0"/>
            </a:endParaRPr>
          </a:p>
        </p:txBody>
      </p:sp>
      <p:grpSp>
        <p:nvGrpSpPr>
          <p:cNvPr id="110" name="그룹 109">
            <a:extLst>
              <a:ext uri="{FF2B5EF4-FFF2-40B4-BE49-F238E27FC236}">
                <a16:creationId xmlns:a16="http://schemas.microsoft.com/office/drawing/2014/main" xmlns="" id="{0000FCB3-8B46-4CB7-B200-5FC7624DD0ED}"/>
              </a:ext>
            </a:extLst>
          </p:cNvPr>
          <p:cNvGrpSpPr/>
          <p:nvPr/>
        </p:nvGrpSpPr>
        <p:grpSpPr>
          <a:xfrm>
            <a:off x="3253499" y="2525870"/>
            <a:ext cx="5981727" cy="3532219"/>
            <a:chOff x="3728762" y="2015723"/>
            <a:chExt cx="5183090" cy="3176899"/>
          </a:xfrm>
        </p:grpSpPr>
        <p:grpSp>
          <p:nvGrpSpPr>
            <p:cNvPr id="111" name="그룹 110">
              <a:extLst>
                <a:ext uri="{FF2B5EF4-FFF2-40B4-BE49-F238E27FC236}">
                  <a16:creationId xmlns:a16="http://schemas.microsoft.com/office/drawing/2014/main" xmlns="" id="{6DB69B76-B777-4915-B720-62F097C98B4B}"/>
                </a:ext>
              </a:extLst>
            </p:cNvPr>
            <p:cNvGrpSpPr/>
            <p:nvPr/>
          </p:nvGrpSpPr>
          <p:grpSpPr>
            <a:xfrm>
              <a:off x="3728762" y="2015723"/>
              <a:ext cx="5098594" cy="3176899"/>
              <a:chOff x="3728762" y="2015723"/>
              <a:chExt cx="4967001" cy="3176899"/>
            </a:xfrm>
          </p:grpSpPr>
          <p:sp>
            <p:nvSpPr>
              <p:cNvPr id="145" name="모서리가 둥근 직사각형 112">
                <a:extLst>
                  <a:ext uri="{FF2B5EF4-FFF2-40B4-BE49-F238E27FC236}">
                    <a16:creationId xmlns:a16="http://schemas.microsoft.com/office/drawing/2014/main" xmlns="" id="{DC96B979-86DD-453B-B4D1-5B9FE8FB3F40}"/>
                  </a:ext>
                </a:extLst>
              </p:cNvPr>
              <p:cNvSpPr/>
              <p:nvPr/>
            </p:nvSpPr>
            <p:spPr>
              <a:xfrm>
                <a:off x="3728762" y="2015723"/>
                <a:ext cx="4967001" cy="2520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sp>
            <p:nvSpPr>
              <p:cNvPr id="146" name="모서리가 둥근 직사각형 127">
                <a:extLst>
                  <a:ext uri="{FF2B5EF4-FFF2-40B4-BE49-F238E27FC236}">
                    <a16:creationId xmlns:a16="http://schemas.microsoft.com/office/drawing/2014/main" xmlns="" id="{523F5809-4AEA-4F78-A22B-E7D35EE7A68E}"/>
                  </a:ext>
                </a:extLst>
              </p:cNvPr>
              <p:cNvSpPr/>
              <p:nvPr/>
            </p:nvSpPr>
            <p:spPr>
              <a:xfrm>
                <a:off x="3728762" y="2308213"/>
                <a:ext cx="4967001" cy="2520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sp>
            <p:nvSpPr>
              <p:cNvPr id="147" name="모서리가 둥근 직사각형 128">
                <a:extLst>
                  <a:ext uri="{FF2B5EF4-FFF2-40B4-BE49-F238E27FC236}">
                    <a16:creationId xmlns:a16="http://schemas.microsoft.com/office/drawing/2014/main" xmlns="" id="{CED16619-B1B8-402E-8ED4-00E80B23B22B}"/>
                  </a:ext>
                </a:extLst>
              </p:cNvPr>
              <p:cNvSpPr/>
              <p:nvPr/>
            </p:nvSpPr>
            <p:spPr>
              <a:xfrm>
                <a:off x="3728762" y="2600703"/>
                <a:ext cx="4967001" cy="2520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sp>
            <p:nvSpPr>
              <p:cNvPr id="148" name="모서리가 둥근 직사각형 129">
                <a:extLst>
                  <a:ext uri="{FF2B5EF4-FFF2-40B4-BE49-F238E27FC236}">
                    <a16:creationId xmlns:a16="http://schemas.microsoft.com/office/drawing/2014/main" xmlns="" id="{EDE41F51-AAD6-4255-89B9-25778D7B0CC8}"/>
                  </a:ext>
                </a:extLst>
              </p:cNvPr>
              <p:cNvSpPr/>
              <p:nvPr/>
            </p:nvSpPr>
            <p:spPr>
              <a:xfrm>
                <a:off x="3728762" y="2893193"/>
                <a:ext cx="4967001" cy="2520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sp>
            <p:nvSpPr>
              <p:cNvPr id="149" name="모서리가 둥근 직사각형 130">
                <a:extLst>
                  <a:ext uri="{FF2B5EF4-FFF2-40B4-BE49-F238E27FC236}">
                    <a16:creationId xmlns:a16="http://schemas.microsoft.com/office/drawing/2014/main" xmlns="" id="{4BC73F1C-B368-4D41-A6C6-ABC8ECCA6AE1}"/>
                  </a:ext>
                </a:extLst>
              </p:cNvPr>
              <p:cNvSpPr/>
              <p:nvPr/>
            </p:nvSpPr>
            <p:spPr>
              <a:xfrm>
                <a:off x="3728762" y="3185683"/>
                <a:ext cx="4967001" cy="2520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sp>
            <p:nvSpPr>
              <p:cNvPr id="150" name="모서리가 둥근 직사각형 131">
                <a:extLst>
                  <a:ext uri="{FF2B5EF4-FFF2-40B4-BE49-F238E27FC236}">
                    <a16:creationId xmlns:a16="http://schemas.microsoft.com/office/drawing/2014/main" xmlns="" id="{4645419D-3518-4DA7-9CFD-401A4C0AF3C8}"/>
                  </a:ext>
                </a:extLst>
              </p:cNvPr>
              <p:cNvSpPr/>
              <p:nvPr/>
            </p:nvSpPr>
            <p:spPr>
              <a:xfrm>
                <a:off x="3728762" y="3478173"/>
                <a:ext cx="4967001" cy="2520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sp>
            <p:nvSpPr>
              <p:cNvPr id="151" name="모서리가 둥근 직사각형 132">
                <a:extLst>
                  <a:ext uri="{FF2B5EF4-FFF2-40B4-BE49-F238E27FC236}">
                    <a16:creationId xmlns:a16="http://schemas.microsoft.com/office/drawing/2014/main" xmlns="" id="{408C4D72-B802-45BC-A23A-25AA7C4CA782}"/>
                  </a:ext>
                </a:extLst>
              </p:cNvPr>
              <p:cNvSpPr/>
              <p:nvPr/>
            </p:nvSpPr>
            <p:spPr>
              <a:xfrm>
                <a:off x="3728762" y="3770663"/>
                <a:ext cx="4967001" cy="2520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sp>
            <p:nvSpPr>
              <p:cNvPr id="152" name="모서리가 둥근 직사각형 133">
                <a:extLst>
                  <a:ext uri="{FF2B5EF4-FFF2-40B4-BE49-F238E27FC236}">
                    <a16:creationId xmlns:a16="http://schemas.microsoft.com/office/drawing/2014/main" xmlns="" id="{3EBF05F4-E6B7-4949-AF8F-231576667DA6}"/>
                  </a:ext>
                </a:extLst>
              </p:cNvPr>
              <p:cNvSpPr/>
              <p:nvPr/>
            </p:nvSpPr>
            <p:spPr>
              <a:xfrm>
                <a:off x="3728762" y="4063153"/>
                <a:ext cx="4967001" cy="2520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sp>
            <p:nvSpPr>
              <p:cNvPr id="153" name="모서리가 둥근 직사각형 134">
                <a:extLst>
                  <a:ext uri="{FF2B5EF4-FFF2-40B4-BE49-F238E27FC236}">
                    <a16:creationId xmlns:a16="http://schemas.microsoft.com/office/drawing/2014/main" xmlns="" id="{4F954466-2E14-49BF-97CE-E59FF9845306}"/>
                  </a:ext>
                </a:extLst>
              </p:cNvPr>
              <p:cNvSpPr/>
              <p:nvPr/>
            </p:nvSpPr>
            <p:spPr>
              <a:xfrm>
                <a:off x="3728762" y="4355643"/>
                <a:ext cx="4967001" cy="2520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sp>
            <p:nvSpPr>
              <p:cNvPr id="154" name="모서리가 둥근 직사각형 135">
                <a:extLst>
                  <a:ext uri="{FF2B5EF4-FFF2-40B4-BE49-F238E27FC236}">
                    <a16:creationId xmlns:a16="http://schemas.microsoft.com/office/drawing/2014/main" xmlns="" id="{DD95BEB3-1796-47A2-B4BA-7A587AF0F1D2}"/>
                  </a:ext>
                </a:extLst>
              </p:cNvPr>
              <p:cNvSpPr/>
              <p:nvPr/>
            </p:nvSpPr>
            <p:spPr>
              <a:xfrm>
                <a:off x="3728762" y="4648133"/>
                <a:ext cx="4967001" cy="2520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sp>
            <p:nvSpPr>
              <p:cNvPr id="155" name="모서리가 둥근 직사각형 136">
                <a:extLst>
                  <a:ext uri="{FF2B5EF4-FFF2-40B4-BE49-F238E27FC236}">
                    <a16:creationId xmlns:a16="http://schemas.microsoft.com/office/drawing/2014/main" xmlns="" id="{62B768AA-A355-4B01-A5D5-AFB82804DA8A}"/>
                  </a:ext>
                </a:extLst>
              </p:cNvPr>
              <p:cNvSpPr/>
              <p:nvPr/>
            </p:nvSpPr>
            <p:spPr>
              <a:xfrm>
                <a:off x="3728762" y="4940622"/>
                <a:ext cx="4967001" cy="2520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grpSp>
        <p:sp>
          <p:nvSpPr>
            <p:cNvPr id="112" name="Rectangle 15">
              <a:extLst>
                <a:ext uri="{FF2B5EF4-FFF2-40B4-BE49-F238E27FC236}">
                  <a16:creationId xmlns:a16="http://schemas.microsoft.com/office/drawing/2014/main" xmlns="" id="{F4F8F298-5276-49F9-AAA2-843204078876}"/>
                </a:ext>
              </a:extLst>
            </p:cNvPr>
            <p:cNvSpPr/>
            <p:nvPr/>
          </p:nvSpPr>
          <p:spPr>
            <a:xfrm>
              <a:off x="3860357" y="2041696"/>
              <a:ext cx="720000"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Retail</a:t>
              </a:r>
              <a:endParaRPr lang="ko-KR" altLang="en-US" sz="1300" dirty="0">
                <a:solidFill>
                  <a:schemeClr val="tx1">
                    <a:lumMod val="85000"/>
                    <a:lumOff val="15000"/>
                  </a:schemeClr>
                </a:solidFill>
                <a:latin typeface="SamsungOne 400" panose="020B0503030303020204" pitchFamily="34" charset="0"/>
              </a:endParaRPr>
            </a:p>
          </p:txBody>
        </p:sp>
        <p:sp>
          <p:nvSpPr>
            <p:cNvPr id="113" name="Rectangle 15">
              <a:extLst>
                <a:ext uri="{FF2B5EF4-FFF2-40B4-BE49-F238E27FC236}">
                  <a16:creationId xmlns:a16="http://schemas.microsoft.com/office/drawing/2014/main" xmlns="" id="{20F69158-8EF3-4D59-A16E-DAE3A479EB3E}"/>
                </a:ext>
              </a:extLst>
            </p:cNvPr>
            <p:cNvSpPr/>
            <p:nvPr/>
          </p:nvSpPr>
          <p:spPr>
            <a:xfrm>
              <a:off x="8229568" y="2041696"/>
              <a:ext cx="468000"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$0.8T</a:t>
              </a:r>
              <a:endParaRPr lang="ko-KR" altLang="en-US" sz="1300" dirty="0">
                <a:solidFill>
                  <a:schemeClr val="tx1">
                    <a:lumMod val="85000"/>
                    <a:lumOff val="15000"/>
                  </a:schemeClr>
                </a:solidFill>
                <a:latin typeface="SamsungOne 400" panose="020B0503030303020204" pitchFamily="34" charset="0"/>
              </a:endParaRPr>
            </a:p>
          </p:txBody>
        </p:sp>
        <p:sp>
          <p:nvSpPr>
            <p:cNvPr id="114" name="모서리가 둥근 직사각형 87">
              <a:extLst>
                <a:ext uri="{FF2B5EF4-FFF2-40B4-BE49-F238E27FC236}">
                  <a16:creationId xmlns:a16="http://schemas.microsoft.com/office/drawing/2014/main" xmlns="" id="{D7069D4D-F728-4F08-845D-598171712A95}"/>
                </a:ext>
              </a:extLst>
            </p:cNvPr>
            <p:cNvSpPr/>
            <p:nvPr/>
          </p:nvSpPr>
          <p:spPr>
            <a:xfrm>
              <a:off x="4666641" y="2087723"/>
              <a:ext cx="3464169" cy="108000"/>
            </a:xfrm>
            <a:prstGeom prst="roundRect">
              <a:avLst/>
            </a:prstGeom>
            <a:solidFill>
              <a:srgbClr val="193EB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sp>
          <p:nvSpPr>
            <p:cNvPr id="115" name="Rectangle 15">
              <a:extLst>
                <a:ext uri="{FF2B5EF4-FFF2-40B4-BE49-F238E27FC236}">
                  <a16:creationId xmlns:a16="http://schemas.microsoft.com/office/drawing/2014/main" xmlns="" id="{47CA30AC-D6CF-4D5A-9BFA-9610B0508AF1}"/>
                </a:ext>
              </a:extLst>
            </p:cNvPr>
            <p:cNvSpPr/>
            <p:nvPr/>
          </p:nvSpPr>
          <p:spPr>
            <a:xfrm>
              <a:off x="3860357" y="2334186"/>
              <a:ext cx="720000"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Travel</a:t>
              </a:r>
              <a:endPar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116" name="Rectangle 15">
              <a:extLst>
                <a:ext uri="{FF2B5EF4-FFF2-40B4-BE49-F238E27FC236}">
                  <a16:creationId xmlns:a16="http://schemas.microsoft.com/office/drawing/2014/main" xmlns="" id="{F09C1C70-5DD9-4723-BB93-27D53BFC083A}"/>
                </a:ext>
              </a:extLst>
            </p:cNvPr>
            <p:cNvSpPr/>
            <p:nvPr/>
          </p:nvSpPr>
          <p:spPr>
            <a:xfrm>
              <a:off x="8229567" y="2334185"/>
              <a:ext cx="597789"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$480B</a:t>
              </a:r>
              <a:endParaRPr lang="ko-KR" altLang="en-US" sz="1300" dirty="0">
                <a:solidFill>
                  <a:schemeClr val="tx1">
                    <a:lumMod val="85000"/>
                    <a:lumOff val="15000"/>
                  </a:schemeClr>
                </a:solidFill>
                <a:latin typeface="SamsungOne 400" panose="020B0503030303020204" pitchFamily="34" charset="0"/>
              </a:endParaRPr>
            </a:p>
          </p:txBody>
        </p:sp>
        <p:sp>
          <p:nvSpPr>
            <p:cNvPr id="117" name="모서리가 둥근 직사각형 102">
              <a:extLst>
                <a:ext uri="{FF2B5EF4-FFF2-40B4-BE49-F238E27FC236}">
                  <a16:creationId xmlns:a16="http://schemas.microsoft.com/office/drawing/2014/main" xmlns="" id="{7ED0DA91-D4C5-4647-BF34-EC4EAEAF5B24}"/>
                </a:ext>
              </a:extLst>
            </p:cNvPr>
            <p:cNvSpPr/>
            <p:nvPr/>
          </p:nvSpPr>
          <p:spPr>
            <a:xfrm>
              <a:off x="6050010" y="2380213"/>
              <a:ext cx="2080800" cy="108000"/>
            </a:xfrm>
            <a:prstGeom prst="roundRect">
              <a:avLst/>
            </a:prstGeom>
            <a:solidFill>
              <a:srgbClr val="193EB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sp>
          <p:nvSpPr>
            <p:cNvPr id="118" name="Rectangle 15">
              <a:extLst>
                <a:ext uri="{FF2B5EF4-FFF2-40B4-BE49-F238E27FC236}">
                  <a16:creationId xmlns:a16="http://schemas.microsoft.com/office/drawing/2014/main" xmlns="" id="{CA210A27-3DB0-41C0-AD9E-C56A9DBF82A5}"/>
                </a:ext>
              </a:extLst>
            </p:cNvPr>
            <p:cNvSpPr/>
            <p:nvPr/>
          </p:nvSpPr>
          <p:spPr>
            <a:xfrm>
              <a:off x="3860356" y="2626676"/>
              <a:ext cx="2015999"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Transport &amp; Logistics</a:t>
              </a:r>
              <a:endParaRPr lang="ko-KR" altLang="en-US" sz="1300" dirty="0">
                <a:solidFill>
                  <a:schemeClr val="tx1">
                    <a:lumMod val="85000"/>
                    <a:lumOff val="15000"/>
                  </a:schemeClr>
                </a:solidFill>
                <a:latin typeface="SamsungOne 400" panose="020B0503030303020204" pitchFamily="34" charset="0"/>
              </a:endParaRPr>
            </a:p>
          </p:txBody>
        </p:sp>
        <p:sp>
          <p:nvSpPr>
            <p:cNvPr id="119" name="Rectangle 15">
              <a:extLst>
                <a:ext uri="{FF2B5EF4-FFF2-40B4-BE49-F238E27FC236}">
                  <a16:creationId xmlns:a16="http://schemas.microsoft.com/office/drawing/2014/main" xmlns="" id="{70E4745C-6E02-4137-BE65-27D34243B3F0}"/>
                </a:ext>
              </a:extLst>
            </p:cNvPr>
            <p:cNvSpPr/>
            <p:nvPr/>
          </p:nvSpPr>
          <p:spPr>
            <a:xfrm>
              <a:off x="8229568" y="2626675"/>
              <a:ext cx="468000"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$475B</a:t>
              </a:r>
              <a:endParaRPr lang="ko-KR" altLang="en-US" sz="1300" dirty="0">
                <a:solidFill>
                  <a:schemeClr val="tx1">
                    <a:lumMod val="85000"/>
                    <a:lumOff val="15000"/>
                  </a:schemeClr>
                </a:solidFill>
                <a:latin typeface="SamsungOne 400" panose="020B0503030303020204" pitchFamily="34" charset="0"/>
              </a:endParaRPr>
            </a:p>
          </p:txBody>
        </p:sp>
        <p:sp>
          <p:nvSpPr>
            <p:cNvPr id="120" name="모서리가 둥근 직사각형 103">
              <a:extLst>
                <a:ext uri="{FF2B5EF4-FFF2-40B4-BE49-F238E27FC236}">
                  <a16:creationId xmlns:a16="http://schemas.microsoft.com/office/drawing/2014/main" xmlns="" id="{DA705681-79C6-4B40-8643-65E5CA6F96AC}"/>
                </a:ext>
              </a:extLst>
            </p:cNvPr>
            <p:cNvSpPr/>
            <p:nvPr/>
          </p:nvSpPr>
          <p:spPr>
            <a:xfrm>
              <a:off x="6114811" y="2672703"/>
              <a:ext cx="2016000" cy="108000"/>
            </a:xfrm>
            <a:prstGeom prst="roundRect">
              <a:avLst/>
            </a:prstGeom>
            <a:solidFill>
              <a:srgbClr val="193EB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sp>
          <p:nvSpPr>
            <p:cNvPr id="121" name="Rectangle 15">
              <a:extLst>
                <a:ext uri="{FF2B5EF4-FFF2-40B4-BE49-F238E27FC236}">
                  <a16:creationId xmlns:a16="http://schemas.microsoft.com/office/drawing/2014/main" xmlns="" id="{6AAADD9C-A031-4B4F-9E38-04209FECB288}"/>
                </a:ext>
              </a:extLst>
            </p:cNvPr>
            <p:cNvSpPr/>
            <p:nvPr/>
          </p:nvSpPr>
          <p:spPr>
            <a:xfrm>
              <a:off x="3860356" y="2919165"/>
              <a:ext cx="2407697"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Automotive &amp; Assembly</a:t>
              </a:r>
              <a:endParaRPr lang="ko-KR" altLang="en-US" sz="1300" dirty="0">
                <a:solidFill>
                  <a:schemeClr val="tx1">
                    <a:lumMod val="85000"/>
                    <a:lumOff val="15000"/>
                  </a:schemeClr>
                </a:solidFill>
                <a:latin typeface="SamsungOne 400" panose="020B0503030303020204" pitchFamily="34" charset="0"/>
              </a:endParaRPr>
            </a:p>
          </p:txBody>
        </p:sp>
        <p:sp>
          <p:nvSpPr>
            <p:cNvPr id="122" name="Rectangle 15">
              <a:extLst>
                <a:ext uri="{FF2B5EF4-FFF2-40B4-BE49-F238E27FC236}">
                  <a16:creationId xmlns:a16="http://schemas.microsoft.com/office/drawing/2014/main" xmlns="" id="{553C10D3-F0BE-4218-9543-DC7D33E96EC9}"/>
                </a:ext>
              </a:extLst>
            </p:cNvPr>
            <p:cNvSpPr/>
            <p:nvPr/>
          </p:nvSpPr>
          <p:spPr>
            <a:xfrm>
              <a:off x="8229568" y="2919165"/>
              <a:ext cx="682284"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$405B</a:t>
              </a:r>
              <a:endParaRPr lang="ko-KR" altLang="en-US" sz="1300" dirty="0">
                <a:solidFill>
                  <a:schemeClr val="tx1">
                    <a:lumMod val="85000"/>
                    <a:lumOff val="15000"/>
                  </a:schemeClr>
                </a:solidFill>
                <a:latin typeface="SamsungOne 400" panose="020B0503030303020204" pitchFamily="34" charset="0"/>
              </a:endParaRPr>
            </a:p>
          </p:txBody>
        </p:sp>
        <p:sp>
          <p:nvSpPr>
            <p:cNvPr id="123" name="모서리가 둥근 직사각형 104">
              <a:extLst>
                <a:ext uri="{FF2B5EF4-FFF2-40B4-BE49-F238E27FC236}">
                  <a16:creationId xmlns:a16="http://schemas.microsoft.com/office/drawing/2014/main" xmlns="" id="{F2A2A899-BD95-42DD-ABC0-2265496AF6D4}"/>
                </a:ext>
              </a:extLst>
            </p:cNvPr>
            <p:cNvSpPr/>
            <p:nvPr/>
          </p:nvSpPr>
          <p:spPr>
            <a:xfrm>
              <a:off x="6366811" y="2965193"/>
              <a:ext cx="1764000" cy="108000"/>
            </a:xfrm>
            <a:prstGeom prst="roundRect">
              <a:avLst/>
            </a:prstGeom>
            <a:solidFill>
              <a:srgbClr val="193EB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sp>
          <p:nvSpPr>
            <p:cNvPr id="124" name="Rectangle 15">
              <a:extLst>
                <a:ext uri="{FF2B5EF4-FFF2-40B4-BE49-F238E27FC236}">
                  <a16:creationId xmlns:a16="http://schemas.microsoft.com/office/drawing/2014/main" xmlns="" id="{0CE61BC8-DA97-46C2-912B-C6487E29B161}"/>
                </a:ext>
              </a:extLst>
            </p:cNvPr>
            <p:cNvSpPr/>
            <p:nvPr/>
          </p:nvSpPr>
          <p:spPr>
            <a:xfrm>
              <a:off x="3860357" y="3211656"/>
              <a:ext cx="1440000"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Basic Materials</a:t>
              </a:r>
              <a:endParaRPr lang="ko-KR" altLang="en-US" sz="1300" dirty="0">
                <a:solidFill>
                  <a:schemeClr val="tx1">
                    <a:lumMod val="85000"/>
                    <a:lumOff val="15000"/>
                  </a:schemeClr>
                </a:solidFill>
                <a:latin typeface="SamsungOne 400" panose="020B0503030303020204" pitchFamily="34" charset="0"/>
              </a:endParaRPr>
            </a:p>
          </p:txBody>
        </p:sp>
        <p:sp>
          <p:nvSpPr>
            <p:cNvPr id="125" name="Rectangle 15">
              <a:extLst>
                <a:ext uri="{FF2B5EF4-FFF2-40B4-BE49-F238E27FC236}">
                  <a16:creationId xmlns:a16="http://schemas.microsoft.com/office/drawing/2014/main" xmlns="" id="{EE355C73-B983-4B93-AAB9-F02DA36142D3}"/>
                </a:ext>
              </a:extLst>
            </p:cNvPr>
            <p:cNvSpPr/>
            <p:nvPr/>
          </p:nvSpPr>
          <p:spPr>
            <a:xfrm>
              <a:off x="8229568" y="3211655"/>
              <a:ext cx="597788"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$300B</a:t>
              </a:r>
              <a:endParaRPr lang="ko-KR" altLang="en-US" sz="1300" dirty="0">
                <a:solidFill>
                  <a:schemeClr val="tx1">
                    <a:lumMod val="85000"/>
                    <a:lumOff val="15000"/>
                  </a:schemeClr>
                </a:solidFill>
                <a:latin typeface="SamsungOne 400" panose="020B0503030303020204" pitchFamily="34" charset="0"/>
              </a:endParaRPr>
            </a:p>
          </p:txBody>
        </p:sp>
        <p:sp>
          <p:nvSpPr>
            <p:cNvPr id="126" name="모서리가 둥근 직사각형 105">
              <a:extLst>
                <a:ext uri="{FF2B5EF4-FFF2-40B4-BE49-F238E27FC236}">
                  <a16:creationId xmlns:a16="http://schemas.microsoft.com/office/drawing/2014/main" xmlns="" id="{32C6949C-6F3C-47A4-888E-235B2F747B6C}"/>
                </a:ext>
              </a:extLst>
            </p:cNvPr>
            <p:cNvSpPr/>
            <p:nvPr/>
          </p:nvSpPr>
          <p:spPr>
            <a:xfrm>
              <a:off x="6690811" y="3257683"/>
              <a:ext cx="1440000" cy="108000"/>
            </a:xfrm>
            <a:prstGeom prst="roundRect">
              <a:avLst/>
            </a:prstGeom>
            <a:solidFill>
              <a:srgbClr val="193EB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sp>
          <p:nvSpPr>
            <p:cNvPr id="127" name="Rectangle 15">
              <a:extLst>
                <a:ext uri="{FF2B5EF4-FFF2-40B4-BE49-F238E27FC236}">
                  <a16:creationId xmlns:a16="http://schemas.microsoft.com/office/drawing/2014/main" xmlns="" id="{BBFEEEA1-2710-44A0-889F-469BC42DA153}"/>
                </a:ext>
              </a:extLst>
            </p:cNvPr>
            <p:cNvSpPr/>
            <p:nvPr/>
          </p:nvSpPr>
          <p:spPr>
            <a:xfrm>
              <a:off x="3860357" y="3504145"/>
              <a:ext cx="2830454"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Advanced Electronics/Semiconductors</a:t>
              </a:r>
              <a:endParaRPr lang="ko-KR" altLang="en-US" sz="1300" dirty="0">
                <a:solidFill>
                  <a:schemeClr val="tx1">
                    <a:lumMod val="85000"/>
                    <a:lumOff val="15000"/>
                  </a:schemeClr>
                </a:solidFill>
                <a:latin typeface="SamsungOne 400" panose="020B0503030303020204" pitchFamily="34" charset="0"/>
              </a:endParaRPr>
            </a:p>
          </p:txBody>
        </p:sp>
        <p:sp>
          <p:nvSpPr>
            <p:cNvPr id="128" name="Rectangle 15">
              <a:extLst>
                <a:ext uri="{FF2B5EF4-FFF2-40B4-BE49-F238E27FC236}">
                  <a16:creationId xmlns:a16="http://schemas.microsoft.com/office/drawing/2014/main" xmlns="" id="{A461F827-FC21-420D-B2A6-7072CE94D05D}"/>
                </a:ext>
              </a:extLst>
            </p:cNvPr>
            <p:cNvSpPr/>
            <p:nvPr/>
          </p:nvSpPr>
          <p:spPr>
            <a:xfrm>
              <a:off x="8229568" y="3504145"/>
              <a:ext cx="468000"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$291B</a:t>
              </a:r>
              <a:endParaRPr lang="ko-KR" altLang="en-US" sz="1300" dirty="0">
                <a:solidFill>
                  <a:schemeClr val="tx1">
                    <a:lumMod val="85000"/>
                    <a:lumOff val="15000"/>
                  </a:schemeClr>
                </a:solidFill>
                <a:latin typeface="SamsungOne 400" panose="020B0503030303020204" pitchFamily="34" charset="0"/>
              </a:endParaRPr>
            </a:p>
          </p:txBody>
        </p:sp>
        <p:sp>
          <p:nvSpPr>
            <p:cNvPr id="129" name="모서리가 둥근 직사각형 106">
              <a:extLst>
                <a:ext uri="{FF2B5EF4-FFF2-40B4-BE49-F238E27FC236}">
                  <a16:creationId xmlns:a16="http://schemas.microsoft.com/office/drawing/2014/main" xmlns="" id="{D7374C81-8049-46F3-BDEB-4962B28E4BB3}"/>
                </a:ext>
              </a:extLst>
            </p:cNvPr>
            <p:cNvSpPr/>
            <p:nvPr/>
          </p:nvSpPr>
          <p:spPr>
            <a:xfrm>
              <a:off x="6870811" y="3550173"/>
              <a:ext cx="1260000" cy="108000"/>
            </a:xfrm>
            <a:prstGeom prst="roundRect">
              <a:avLst/>
            </a:prstGeom>
            <a:solidFill>
              <a:srgbClr val="193EB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sp>
          <p:nvSpPr>
            <p:cNvPr id="130" name="Rectangle 15">
              <a:extLst>
                <a:ext uri="{FF2B5EF4-FFF2-40B4-BE49-F238E27FC236}">
                  <a16:creationId xmlns:a16="http://schemas.microsoft.com/office/drawing/2014/main" xmlns="" id="{C6431769-42EF-4C55-AFD3-A4977E022592}"/>
                </a:ext>
              </a:extLst>
            </p:cNvPr>
            <p:cNvSpPr/>
            <p:nvPr/>
          </p:nvSpPr>
          <p:spPr>
            <a:xfrm>
              <a:off x="3860357" y="3796636"/>
              <a:ext cx="2811962"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Healthcare Systems and Service</a:t>
              </a:r>
              <a:endParaRPr lang="ko-KR" altLang="en-US" sz="1300" dirty="0">
                <a:solidFill>
                  <a:schemeClr val="tx1">
                    <a:lumMod val="85000"/>
                    <a:lumOff val="15000"/>
                  </a:schemeClr>
                </a:solidFill>
                <a:latin typeface="SamsungOne 400" panose="020B0503030303020204" pitchFamily="34" charset="0"/>
              </a:endParaRPr>
            </a:p>
          </p:txBody>
        </p:sp>
        <p:sp>
          <p:nvSpPr>
            <p:cNvPr id="131" name="Rectangle 15">
              <a:extLst>
                <a:ext uri="{FF2B5EF4-FFF2-40B4-BE49-F238E27FC236}">
                  <a16:creationId xmlns:a16="http://schemas.microsoft.com/office/drawing/2014/main" xmlns="" id="{48A80A4D-54FE-4340-8660-4B9E620ADE0B}"/>
                </a:ext>
              </a:extLst>
            </p:cNvPr>
            <p:cNvSpPr/>
            <p:nvPr/>
          </p:nvSpPr>
          <p:spPr>
            <a:xfrm>
              <a:off x="8229568" y="3796635"/>
              <a:ext cx="468000"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$267B</a:t>
              </a:r>
            </a:p>
          </p:txBody>
        </p:sp>
        <p:sp>
          <p:nvSpPr>
            <p:cNvPr id="132" name="모서리가 둥근 직사각형 107">
              <a:extLst>
                <a:ext uri="{FF2B5EF4-FFF2-40B4-BE49-F238E27FC236}">
                  <a16:creationId xmlns:a16="http://schemas.microsoft.com/office/drawing/2014/main" xmlns="" id="{1588D15F-576F-4441-B423-6150D4BE68EB}"/>
                </a:ext>
              </a:extLst>
            </p:cNvPr>
            <p:cNvSpPr/>
            <p:nvPr/>
          </p:nvSpPr>
          <p:spPr>
            <a:xfrm>
              <a:off x="6978810" y="3842663"/>
              <a:ext cx="1152000" cy="108000"/>
            </a:xfrm>
            <a:prstGeom prst="roundRect">
              <a:avLst/>
            </a:prstGeom>
            <a:solidFill>
              <a:srgbClr val="193EB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sp>
          <p:nvSpPr>
            <p:cNvPr id="133" name="Rectangle 15">
              <a:extLst>
                <a:ext uri="{FF2B5EF4-FFF2-40B4-BE49-F238E27FC236}">
                  <a16:creationId xmlns:a16="http://schemas.microsoft.com/office/drawing/2014/main" xmlns="" id="{0A608663-E05E-486C-97A5-FDDD74928614}"/>
                </a:ext>
              </a:extLst>
            </p:cNvPr>
            <p:cNvSpPr/>
            <p:nvPr/>
          </p:nvSpPr>
          <p:spPr>
            <a:xfrm>
              <a:off x="3860357" y="4089126"/>
              <a:ext cx="2015998"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High Tech</a:t>
              </a:r>
              <a:endParaRPr lang="ko-KR" altLang="en-US" sz="1300" dirty="0">
                <a:solidFill>
                  <a:schemeClr val="tx1">
                    <a:lumMod val="85000"/>
                    <a:lumOff val="15000"/>
                  </a:schemeClr>
                </a:solidFill>
                <a:latin typeface="SamsungOne 400" panose="020B0503030303020204" pitchFamily="34" charset="0"/>
              </a:endParaRPr>
            </a:p>
          </p:txBody>
        </p:sp>
        <p:sp>
          <p:nvSpPr>
            <p:cNvPr id="134" name="Rectangle 15">
              <a:extLst>
                <a:ext uri="{FF2B5EF4-FFF2-40B4-BE49-F238E27FC236}">
                  <a16:creationId xmlns:a16="http://schemas.microsoft.com/office/drawing/2014/main" xmlns="" id="{BFAC4B0D-5C02-44C6-B3C6-756F1CB56EE7}"/>
                </a:ext>
              </a:extLst>
            </p:cNvPr>
            <p:cNvSpPr/>
            <p:nvPr/>
          </p:nvSpPr>
          <p:spPr>
            <a:xfrm>
              <a:off x="8229568" y="4089125"/>
              <a:ext cx="468000"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$267B</a:t>
              </a:r>
            </a:p>
          </p:txBody>
        </p:sp>
        <p:sp>
          <p:nvSpPr>
            <p:cNvPr id="135" name="모서리가 둥근 직사각형 108">
              <a:extLst>
                <a:ext uri="{FF2B5EF4-FFF2-40B4-BE49-F238E27FC236}">
                  <a16:creationId xmlns:a16="http://schemas.microsoft.com/office/drawing/2014/main" xmlns="" id="{F5BA8F10-FAF7-42D7-9C06-ADD72D375C3E}"/>
                </a:ext>
              </a:extLst>
            </p:cNvPr>
            <p:cNvSpPr/>
            <p:nvPr/>
          </p:nvSpPr>
          <p:spPr>
            <a:xfrm>
              <a:off x="6978810" y="4135153"/>
              <a:ext cx="1152000" cy="108000"/>
            </a:xfrm>
            <a:prstGeom prst="roundRect">
              <a:avLst/>
            </a:prstGeom>
            <a:solidFill>
              <a:srgbClr val="193EB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sp>
          <p:nvSpPr>
            <p:cNvPr id="136" name="Rectangle 15">
              <a:extLst>
                <a:ext uri="{FF2B5EF4-FFF2-40B4-BE49-F238E27FC236}">
                  <a16:creationId xmlns:a16="http://schemas.microsoft.com/office/drawing/2014/main" xmlns="" id="{073DF797-5CB0-49FC-BB5A-7DC3DBDD982F}"/>
                </a:ext>
              </a:extLst>
            </p:cNvPr>
            <p:cNvSpPr/>
            <p:nvPr/>
          </p:nvSpPr>
          <p:spPr>
            <a:xfrm>
              <a:off x="3860357" y="4381616"/>
              <a:ext cx="720000"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Telecom</a:t>
              </a:r>
              <a:endParaRPr lang="ko-KR" altLang="en-US" sz="1300" dirty="0">
                <a:solidFill>
                  <a:schemeClr val="tx1">
                    <a:lumMod val="85000"/>
                    <a:lumOff val="15000"/>
                  </a:schemeClr>
                </a:solidFill>
                <a:latin typeface="SamsungOne 400" panose="020B0503030303020204" pitchFamily="34" charset="0"/>
              </a:endParaRPr>
            </a:p>
          </p:txBody>
        </p:sp>
        <p:sp>
          <p:nvSpPr>
            <p:cNvPr id="137" name="Rectangle 15">
              <a:extLst>
                <a:ext uri="{FF2B5EF4-FFF2-40B4-BE49-F238E27FC236}">
                  <a16:creationId xmlns:a16="http://schemas.microsoft.com/office/drawing/2014/main" xmlns="" id="{2E58335C-3E93-4B86-8920-0415E3648642}"/>
                </a:ext>
              </a:extLst>
            </p:cNvPr>
            <p:cNvSpPr/>
            <p:nvPr/>
          </p:nvSpPr>
          <p:spPr>
            <a:xfrm>
              <a:off x="8229568" y="4381615"/>
              <a:ext cx="468000"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$174B</a:t>
              </a:r>
            </a:p>
          </p:txBody>
        </p:sp>
        <p:sp>
          <p:nvSpPr>
            <p:cNvPr id="138" name="모서리가 둥근 직사각형 109">
              <a:extLst>
                <a:ext uri="{FF2B5EF4-FFF2-40B4-BE49-F238E27FC236}">
                  <a16:creationId xmlns:a16="http://schemas.microsoft.com/office/drawing/2014/main" xmlns="" id="{E23D6380-60D4-4446-BBBE-8D2D907C3994}"/>
                </a:ext>
              </a:extLst>
            </p:cNvPr>
            <p:cNvSpPr/>
            <p:nvPr/>
          </p:nvSpPr>
          <p:spPr>
            <a:xfrm>
              <a:off x="7374811" y="4427643"/>
              <a:ext cx="756000" cy="108000"/>
            </a:xfrm>
            <a:prstGeom prst="roundRect">
              <a:avLst/>
            </a:prstGeom>
            <a:solidFill>
              <a:srgbClr val="193EB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sp>
          <p:nvSpPr>
            <p:cNvPr id="139" name="Rectangle 15">
              <a:extLst>
                <a:ext uri="{FF2B5EF4-FFF2-40B4-BE49-F238E27FC236}">
                  <a16:creationId xmlns:a16="http://schemas.microsoft.com/office/drawing/2014/main" xmlns="" id="{76B0902A-E229-487B-975A-FB08094F8179}"/>
                </a:ext>
              </a:extLst>
            </p:cNvPr>
            <p:cNvSpPr/>
            <p:nvPr/>
          </p:nvSpPr>
          <p:spPr>
            <a:xfrm>
              <a:off x="3860357" y="4674106"/>
              <a:ext cx="720000"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Oil &amp; Gas</a:t>
              </a:r>
              <a:endParaRPr lang="ko-KR" altLang="en-US" sz="1300" dirty="0">
                <a:solidFill>
                  <a:schemeClr val="tx1">
                    <a:lumMod val="85000"/>
                    <a:lumOff val="15000"/>
                  </a:schemeClr>
                </a:solidFill>
                <a:latin typeface="SamsungOne 400" panose="020B0503030303020204" pitchFamily="34" charset="0"/>
              </a:endParaRPr>
            </a:p>
          </p:txBody>
        </p:sp>
        <p:sp>
          <p:nvSpPr>
            <p:cNvPr id="140" name="Rectangle 15">
              <a:extLst>
                <a:ext uri="{FF2B5EF4-FFF2-40B4-BE49-F238E27FC236}">
                  <a16:creationId xmlns:a16="http://schemas.microsoft.com/office/drawing/2014/main" xmlns="" id="{E68C16B7-BC90-4917-956C-7401011F2954}"/>
                </a:ext>
              </a:extLst>
            </p:cNvPr>
            <p:cNvSpPr/>
            <p:nvPr/>
          </p:nvSpPr>
          <p:spPr>
            <a:xfrm>
              <a:off x="8229568" y="4674105"/>
              <a:ext cx="468000"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$173B</a:t>
              </a:r>
            </a:p>
          </p:txBody>
        </p:sp>
        <p:sp>
          <p:nvSpPr>
            <p:cNvPr id="141" name="모서리가 둥근 직사각형 110">
              <a:extLst>
                <a:ext uri="{FF2B5EF4-FFF2-40B4-BE49-F238E27FC236}">
                  <a16:creationId xmlns:a16="http://schemas.microsoft.com/office/drawing/2014/main" xmlns="" id="{5A70163D-47B4-47E7-A969-AEFC55BD49DB}"/>
                </a:ext>
              </a:extLst>
            </p:cNvPr>
            <p:cNvSpPr/>
            <p:nvPr/>
          </p:nvSpPr>
          <p:spPr>
            <a:xfrm>
              <a:off x="7410810" y="4720133"/>
              <a:ext cx="720000" cy="108000"/>
            </a:xfrm>
            <a:prstGeom prst="roundRect">
              <a:avLst/>
            </a:prstGeom>
            <a:solidFill>
              <a:srgbClr val="193EB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sp>
          <p:nvSpPr>
            <p:cNvPr id="142" name="Rectangle 15">
              <a:extLst>
                <a:ext uri="{FF2B5EF4-FFF2-40B4-BE49-F238E27FC236}">
                  <a16:creationId xmlns:a16="http://schemas.microsoft.com/office/drawing/2014/main" xmlns="" id="{DF093844-13AC-4C92-8EE4-33A4F3354737}"/>
                </a:ext>
              </a:extLst>
            </p:cNvPr>
            <p:cNvSpPr/>
            <p:nvPr/>
          </p:nvSpPr>
          <p:spPr>
            <a:xfrm>
              <a:off x="3860357" y="4966595"/>
              <a:ext cx="1440000"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Agriculture</a:t>
              </a:r>
              <a:endParaRPr lang="ko-KR" altLang="en-US" sz="1300" dirty="0">
                <a:solidFill>
                  <a:schemeClr val="tx1">
                    <a:lumMod val="85000"/>
                    <a:lumOff val="15000"/>
                  </a:schemeClr>
                </a:solidFill>
                <a:latin typeface="SamsungOne 400" panose="020B0503030303020204" pitchFamily="34" charset="0"/>
              </a:endParaRPr>
            </a:p>
          </p:txBody>
        </p:sp>
        <p:sp>
          <p:nvSpPr>
            <p:cNvPr id="143" name="Rectangle 15">
              <a:extLst>
                <a:ext uri="{FF2B5EF4-FFF2-40B4-BE49-F238E27FC236}">
                  <a16:creationId xmlns:a16="http://schemas.microsoft.com/office/drawing/2014/main" xmlns="" id="{89F19A98-F58F-4A75-ACE8-A3BC76F15535}"/>
                </a:ext>
              </a:extLst>
            </p:cNvPr>
            <p:cNvSpPr/>
            <p:nvPr/>
          </p:nvSpPr>
          <p:spPr>
            <a:xfrm>
              <a:off x="8229568" y="4966594"/>
              <a:ext cx="468000"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$164B</a:t>
              </a:r>
            </a:p>
          </p:txBody>
        </p:sp>
        <p:sp>
          <p:nvSpPr>
            <p:cNvPr id="144" name="모서리가 둥근 직사각형 111">
              <a:extLst>
                <a:ext uri="{FF2B5EF4-FFF2-40B4-BE49-F238E27FC236}">
                  <a16:creationId xmlns:a16="http://schemas.microsoft.com/office/drawing/2014/main" xmlns="" id="{538AB5AA-A6EC-4FBA-ABA1-EDF4727EED62}"/>
                </a:ext>
              </a:extLst>
            </p:cNvPr>
            <p:cNvSpPr/>
            <p:nvPr/>
          </p:nvSpPr>
          <p:spPr>
            <a:xfrm>
              <a:off x="7488860" y="5012622"/>
              <a:ext cx="648000" cy="108000"/>
            </a:xfrm>
            <a:prstGeom prst="roundRect">
              <a:avLst/>
            </a:prstGeom>
            <a:solidFill>
              <a:srgbClr val="193EB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grpSp>
      <p:grpSp>
        <p:nvGrpSpPr>
          <p:cNvPr id="156" name="그룹 155">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7" name="직사각형 156">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4.2. AI Markets</a:t>
              </a:r>
            </a:p>
          </p:txBody>
        </p:sp>
        <p:sp>
          <p:nvSpPr>
            <p:cNvPr id="158" name="직사각형 157">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57" name="직사각형 56">
            <a:extLst>
              <a:ext uri="{FF2B5EF4-FFF2-40B4-BE49-F238E27FC236}">
                <a16:creationId xmlns:a16="http://schemas.microsoft.com/office/drawing/2014/main" xmlns="" id="{4C065641-3666-4F94-9243-1B1A99D79ED7}"/>
              </a:ext>
            </a:extLst>
          </p:cNvPr>
          <p:cNvSpPr/>
          <p:nvPr/>
        </p:nvSpPr>
        <p:spPr>
          <a:xfrm>
            <a:off x="558924" y="1879047"/>
            <a:ext cx="8896060"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lvl="0"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Innovation created by artificial intelligence (AI) started in the software industry and will soon revolutionize all other industries. The value created by artificial intelligence will reach 13 trillion dollars by 2030.</a:t>
            </a:r>
          </a:p>
        </p:txBody>
      </p:sp>
      <p:sp>
        <p:nvSpPr>
          <p:cNvPr id="58" name="직사각형 57">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AI Value Creation by 2030</a:t>
            </a:r>
          </a:p>
        </p:txBody>
      </p:sp>
    </p:spTree>
    <p:custDataLst>
      <p:tags r:id="rId1"/>
    </p:custDataLst>
    <p:extLst>
      <p:ext uri="{BB962C8B-B14F-4D97-AF65-F5344CB8AC3E}">
        <p14:creationId xmlns:p14="http://schemas.microsoft.com/office/powerpoint/2010/main" val="35330816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cs typeface="Samsung Sharp Sans" pitchFamily="2" charset="0"/>
              </a:rPr>
              <a:t>Artificial Intelligence: Trends and Markets</a:t>
            </a:r>
            <a:endParaRPr kumimoji="1" lang="ko-KR" altLang="en-US" sz="3200" dirty="0">
              <a:solidFill>
                <a:prstClr val="black"/>
              </a:solidFill>
              <a:latin typeface="Samsung Sharp Sans" pitchFamily="2" charset="0"/>
              <a:cs typeface="Samsung Sharp Sans" pitchFamily="2" charset="0"/>
            </a:endParaRP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4.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43" name="직사각형 42">
            <a:extLst>
              <a:ext uri="{FF2B5EF4-FFF2-40B4-BE49-F238E27FC236}">
                <a16:creationId xmlns:a16="http://schemas.microsoft.com/office/drawing/2014/main" xmlns="" id="{5783A1C4-FAA0-46ED-86EC-A3AE39781983}"/>
              </a:ext>
            </a:extLst>
          </p:cNvPr>
          <p:cNvSpPr/>
          <p:nvPr/>
        </p:nvSpPr>
        <p:spPr>
          <a:xfrm>
            <a:off x="1054111" y="3929021"/>
            <a:ext cx="8286680" cy="166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4.1. AI Trends</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4.2. AI Markets</a:t>
            </a:r>
          </a:p>
          <a:p>
            <a:pPr marL="176213" indent="-176213" defTabSz="914400" fontAlgn="base" latinLnBrk="1">
              <a:spcBef>
                <a:spcPct val="0"/>
              </a:spcBef>
              <a:spcAft>
                <a:spcPts val="1000"/>
              </a:spcAft>
              <a:buSzPct val="120000"/>
              <a:buBlip>
                <a:blip r:embed="rId5"/>
              </a:buBlip>
              <a:defRPr/>
            </a:pPr>
            <a:r>
              <a:rPr kumimoji="1" lang="it-IT" altLang="ko-KR" dirty="0">
                <a:solidFill>
                  <a:prstClr val="black">
                    <a:lumMod val="75000"/>
                    <a:lumOff val="25000"/>
                  </a:prstClr>
                </a:solidFill>
                <a:latin typeface="SamsungOne-700" panose="020B0803030303020204" pitchFamily="34" charset="0"/>
                <a:ea typeface="SamsungOne-700" panose="020B0803030303020204" pitchFamily="34" charset="0"/>
              </a:rPr>
              <a:t>4.3. AI in Sustainable Energy</a:t>
            </a:r>
          </a:p>
          <a:p>
            <a:pPr marL="176213" marR="0" lvl="0" indent="-176213" fontAlgn="base">
              <a:lnSpc>
                <a:spcPct val="100000"/>
              </a:lnSpc>
              <a:spcBef>
                <a:spcPct val="0"/>
              </a:spcBef>
              <a:spcAft>
                <a:spcPts val="1000"/>
              </a:spcAft>
              <a:buClrTx/>
              <a:buSzPct val="120000"/>
              <a:buBlip>
                <a:blip r:embed="rId4"/>
              </a:buBlip>
              <a:tabLst/>
              <a:defRPr/>
            </a:pPr>
            <a:r>
              <a:rPr lang="it-IT" altLang="ko-KR" dirty="0">
                <a:solidFill>
                  <a:srgbClr val="A6A6A6"/>
                </a:solidFill>
                <a:latin typeface="SamsungOne 400" panose="020B0503030303020204" pitchFamily="34" charset="0"/>
                <a:ea typeface="SamsungOne 400" panose="020B0503030303020204" pitchFamily="34" charset="0"/>
              </a:rPr>
              <a:t>4.4. AI in Financial Services</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4.5. AI in Government</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4.6. AI in Healthcare</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4.7. </a:t>
            </a:r>
            <a:r>
              <a:rPr lang="en-US" altLang="ko-KR" dirty="0" err="1">
                <a:solidFill>
                  <a:srgbClr val="A6A6A6"/>
                </a:solidFill>
                <a:latin typeface="SamsungOne 400" panose="020B0503030303020204" pitchFamily="34" charset="0"/>
                <a:ea typeface="SamsungOne 400" panose="020B0503030303020204" pitchFamily="34" charset="0"/>
              </a:rPr>
              <a:t>IoT</a:t>
            </a:r>
            <a:r>
              <a:rPr lang="en-US" altLang="ko-KR" dirty="0">
                <a:solidFill>
                  <a:srgbClr val="A6A6A6"/>
                </a:solidFill>
                <a:latin typeface="SamsungOne 400" panose="020B0503030303020204" pitchFamily="34" charset="0"/>
                <a:ea typeface="SamsungOne 400" panose="020B0503030303020204" pitchFamily="34" charset="0"/>
              </a:rPr>
              <a:t> and AI in Agriculture</a:t>
            </a:r>
          </a:p>
        </p:txBody>
      </p:sp>
    </p:spTree>
    <p:custDataLst>
      <p:tags r:id="rId1"/>
    </p:custDataLst>
    <p:extLst>
      <p:ext uri="{BB962C8B-B14F-4D97-AF65-F5344CB8AC3E}">
        <p14:creationId xmlns:p14="http://schemas.microsoft.com/office/powerpoint/2010/main" val="23401088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wFEEH86"/>
  <p:tag name="ARTICULATE_PROJECT_OPEN" val="0"/>
  <p:tag name="ARTICULATE_SLIDE_COUNT" val="12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C7861A199C7BEA45943306FCDDFAB236" ma:contentTypeVersion="14" ma:contentTypeDescription="Crear nuevo documento." ma:contentTypeScope="" ma:versionID="5435edb35893151474f983426249d0e6">
  <xsd:schema xmlns:xsd="http://www.w3.org/2001/XMLSchema" xmlns:xs="http://www.w3.org/2001/XMLSchema" xmlns:p="http://schemas.microsoft.com/office/2006/metadata/properties" xmlns:ns2="df4c7a5c-b3a5-430e-9d0c-d059cdd3de81" xmlns:ns3="3402f4eb-4369-45b9-a3fa-7e608e4a80cc" targetNamespace="http://schemas.microsoft.com/office/2006/metadata/properties" ma:root="true" ma:fieldsID="dec78bc0c8575ad3c375fc1206efc05c" ns2:_="" ns3:_="">
    <xsd:import namespace="df4c7a5c-b3a5-430e-9d0c-d059cdd3de81"/>
    <xsd:import namespace="3402f4eb-4369-45b9-a3fa-7e608e4a80c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lcf76f155ced4ddcb4097134ff3c332f" minOccurs="0"/>
                <xsd:element ref="ns3:TaxCatchAll" minOccurs="0"/>
                <xsd:element ref="ns2:MediaServiceObjectDetectorVersions" minOccurs="0"/>
                <xsd:element ref="ns2:MediaServiceGenerationTime" minOccurs="0"/>
                <xsd:element ref="ns2:MediaServiceEventHashCode" minOccurs="0"/>
                <xsd:element ref="ns2:MediaServiceDateTaken" minOccurs="0"/>
                <xsd:element ref="ns2:MediaServiceOCR"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f4c7a5c-b3a5-430e-9d0c-d059cdd3de8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lcf76f155ced4ddcb4097134ff3c332f" ma:index="12" nillable="true" ma:taxonomy="true" ma:internalName="lcf76f155ced4ddcb4097134ff3c332f" ma:taxonomyFieldName="MediaServiceImageTags" ma:displayName="Etiquetas de imagen" ma:readOnly="false" ma:fieldId="{5cf76f15-5ced-4ddc-b409-7134ff3c332f}" ma:taxonomyMulti="true" ma:sspId="02575e52-3e5f-4a4c-9122-9f0195bc6a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402f4eb-4369-45b9-a3fa-7e608e4a80cc"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68648466-1297-4b9b-8376-7475997330d5}" ma:internalName="TaxCatchAll" ma:showField="CatchAllData" ma:web="3402f4eb-4369-45b9-a3fa-7e608e4a80cc">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df4c7a5c-b3a5-430e-9d0c-d059cdd3de81">
      <Terms xmlns="http://schemas.microsoft.com/office/infopath/2007/PartnerControls"/>
    </lcf76f155ced4ddcb4097134ff3c332f>
    <TaxCatchAll xmlns="3402f4eb-4369-45b9-a3fa-7e608e4a80cc" xsi:nil="true"/>
  </documentManagement>
</p:properties>
</file>

<file path=customXml/itemProps1.xml><?xml version="1.0" encoding="utf-8"?>
<ds:datastoreItem xmlns:ds="http://schemas.openxmlformats.org/officeDocument/2006/customXml" ds:itemID="{A0D992F5-4535-47E6-8D2E-4583683A0B80}"/>
</file>

<file path=customXml/itemProps2.xml><?xml version="1.0" encoding="utf-8"?>
<ds:datastoreItem xmlns:ds="http://schemas.openxmlformats.org/officeDocument/2006/customXml" ds:itemID="{B04BB9B1-D59B-4C32-B1B8-7C0AFB8AE736}"/>
</file>

<file path=customXml/itemProps3.xml><?xml version="1.0" encoding="utf-8"?>
<ds:datastoreItem xmlns:ds="http://schemas.openxmlformats.org/officeDocument/2006/customXml" ds:itemID="{84325950-9023-4172-959A-688C7399F7C8}"/>
</file>

<file path=docProps/app.xml><?xml version="1.0" encoding="utf-8"?>
<Properties xmlns="http://schemas.openxmlformats.org/officeDocument/2006/extended-properties" xmlns:vt="http://schemas.openxmlformats.org/officeDocument/2006/docPropsVTypes">
  <Template>AI 0201-Python Libraries v1_Content Commented</Template>
  <TotalTime>36878</TotalTime>
  <Words>16129</Words>
  <Application>Microsoft Office PowerPoint</Application>
  <PresentationFormat>사용자 지정</PresentationFormat>
  <Paragraphs>2031</Paragraphs>
  <Slides>120</Slides>
  <Notes>118</Notes>
  <HiddenSlides>0</HiddenSlides>
  <MMClips>0</MMClips>
  <ScaleCrop>false</ScaleCrop>
  <HeadingPairs>
    <vt:vector size="6" baseType="variant">
      <vt:variant>
        <vt:lpstr>사용한 글꼴</vt:lpstr>
      </vt:variant>
      <vt:variant>
        <vt:i4>19</vt:i4>
      </vt:variant>
      <vt:variant>
        <vt:lpstr>테마</vt:lpstr>
      </vt:variant>
      <vt:variant>
        <vt:i4>1</vt:i4>
      </vt:variant>
      <vt:variant>
        <vt:lpstr>슬라이드 제목</vt:lpstr>
      </vt:variant>
      <vt:variant>
        <vt:i4>120</vt:i4>
      </vt:variant>
    </vt:vector>
  </HeadingPairs>
  <TitlesOfParts>
    <vt:vector size="140" baseType="lpstr">
      <vt:lpstr>Samsung Sharp Sans</vt:lpstr>
      <vt:lpstr>SamsungSharpSans-Medium</vt:lpstr>
      <vt:lpstr>Times New Roman</vt:lpstr>
      <vt:lpstr>SamsungOne-400</vt:lpstr>
      <vt:lpstr>맑은 고딕</vt:lpstr>
      <vt:lpstr>SamsungOneUI 400</vt:lpstr>
      <vt:lpstr>KoPub돋움체 Medium</vt:lpstr>
      <vt:lpstr>Arial</vt:lpstr>
      <vt:lpstr>Cambria Math</vt:lpstr>
      <vt:lpstr>SamsungOne 700</vt:lpstr>
      <vt:lpstr>Roboto</vt:lpstr>
      <vt:lpstr>SamsungOne-700</vt:lpstr>
      <vt:lpstr>Arial Unicode MS</vt:lpstr>
      <vt:lpstr>SamsungOne 400</vt:lpstr>
      <vt:lpstr>Malgun Gothic Semilight</vt:lpstr>
      <vt:lpstr>Wingdings</vt:lpstr>
      <vt:lpstr>Samsung Sharp Sans Bold</vt:lpstr>
      <vt:lpstr>Calibri</vt:lpstr>
      <vt:lpstr>SamsungOne 400C</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sena.kim</dc:creator>
  <cp:lastModifiedBy>Soomin Kim</cp:lastModifiedBy>
  <cp:revision>910</cp:revision>
  <dcterms:created xsi:type="dcterms:W3CDTF">2019-08-14T11:07:19Z</dcterms:created>
  <dcterms:modified xsi:type="dcterms:W3CDTF">2023-09-05T03:57:00Z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6F104179-6D9C-4256-3F6E-7A14153F0817</vt:lpwstr>
  </property>
  <property fmtid="{D5CDD505-2E9C-101B-9397-08002B2CF9AE}" pid="3" name="ArticulatePath">
    <vt:lpwstr>SIC_AI_Chapter 1. Introduction to AI_v1.2 (210927)</vt:lpwstr>
  </property>
  <property fmtid="{D5CDD505-2E9C-101B-9397-08002B2CF9AE}" pid="4" name="ContentTypeId">
    <vt:lpwstr>0x010100C7861A199C7BEA45943306FCDDFAB236</vt:lpwstr>
  </property>
</Properties>
</file>